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62" r:id="rId3"/>
    <p:sldId id="273" r:id="rId4"/>
    <p:sldId id="263" r:id="rId5"/>
    <p:sldId id="277" r:id="rId6"/>
    <p:sldId id="278" r:id="rId7"/>
    <p:sldId id="280" r:id="rId8"/>
    <p:sldId id="281" r:id="rId9"/>
    <p:sldId id="287" r:id="rId10"/>
    <p:sldId id="270" r:id="rId11"/>
    <p:sldId id="286" r:id="rId12"/>
    <p:sldId id="282" r:id="rId13"/>
    <p:sldId id="284" r:id="rId14"/>
    <p:sldId id="272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09BD8EDA-5430-4B4C-9E05-F32D4CA76277}">
          <p14:sldIdLst>
            <p14:sldId id="262"/>
          </p14:sldIdLst>
        </p14:section>
        <p14:section name="Основная часть" id="{1F1C8C30-0E0A-473A-85B6-DBD365E752C7}">
          <p14:sldIdLst>
            <p14:sldId id="273"/>
            <p14:sldId id="263"/>
            <p14:sldId id="277"/>
            <p14:sldId id="278"/>
            <p14:sldId id="280"/>
            <p14:sldId id="281"/>
            <p14:sldId id="287"/>
            <p14:sldId id="270"/>
            <p14:sldId id="286"/>
            <p14:sldId id="282"/>
            <p14:sldId id="284"/>
            <p14:sldId id="272"/>
          </p14:sldIdLst>
        </p14:section>
        <p14:section name="Последняя страница" id="{4FE91FCE-F239-445C-9A5B-61A7535B039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A"/>
    <a:srgbClr val="3486CE"/>
    <a:srgbClr val="0057A3"/>
    <a:srgbClr val="0059A3"/>
    <a:srgbClr val="0066FF"/>
    <a:srgbClr val="0000FF"/>
    <a:srgbClr val="1C2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1262" autoAdjust="0"/>
  </p:normalViewPr>
  <p:slideViewPr>
    <p:cSldViewPr snapToGrid="0">
      <p:cViewPr varScale="1">
        <p:scale>
          <a:sx n="56" d="100"/>
          <a:sy n="56" d="100"/>
        </p:scale>
        <p:origin x="108" y="9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.7.12\common\NSC\Svod_nsc\&#1058;&#1077;&#1082;&#1089;&#1090;,%20&#1101;&#1082;&#1089;&#1087;&#1088;&#1077;&#1089;&#1089;\&#1069;&#1082;&#1089;&#1087;&#1088;&#1077;&#1089;&#1089;\2026\&#1071;&#1085;&#1074;&#1072;&#1088;&#1100;-&#1080;&#1102;&#1085;&#1100;\&#1075;&#1088;&#1072;&#1092;&#1080;&#1082;&#1080;%20&#1076;&#1083;&#1103;%20&#1101;&#1082;&#1089;&#1087;&#1088;&#1077;&#1089;&#1089;&#1082;&#1080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3212663454922E-2"/>
          <c:y val="0.19373601789709172"/>
          <c:w val="0.8730011837577426"/>
          <c:h val="0.683221476510067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3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3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C-4CCE-8FAF-D00DE5AA689E}"/>
              </c:ext>
            </c:extLst>
          </c:dPt>
          <c:dPt>
            <c:idx val="12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C-4CCE-8FAF-D00DE5AA689E}"/>
              </c:ext>
            </c:extLst>
          </c:dPt>
          <c:dPt>
            <c:idx val="13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C-4CCE-8FAF-D00DE5AA689E}"/>
              </c:ext>
            </c:extLst>
          </c:dPt>
          <c:dPt>
            <c:idx val="14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C-4CCE-8FAF-D00DE5AA689E}"/>
              </c:ext>
            </c:extLst>
          </c:dPt>
          <c:dPt>
            <c:idx val="15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C-4CCE-8FAF-D00DE5AA689E}"/>
              </c:ext>
            </c:extLst>
          </c:dPt>
          <c:dPt>
            <c:idx val="16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2C-4CCE-8FAF-D00DE5AA689E}"/>
              </c:ext>
            </c:extLst>
          </c:dPt>
          <c:dLbls>
            <c:dLbl>
              <c:idx val="0"/>
              <c:layout>
                <c:manualLayout>
                  <c:x val="-1.0199577161117637E-16"/>
                  <c:y val="-1.3831492539942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2C-4CCE-8FAF-D00DE5AA689E}"/>
                </c:ext>
              </c:extLst>
            </c:dLbl>
            <c:dLbl>
              <c:idx val="1"/>
              <c:layout>
                <c:manualLayout>
                  <c:x val="-1.0164618235399109E-16"/>
                  <c:y val="1.3422818791946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2C-4CCE-8FAF-D00DE5AA689E}"/>
                </c:ext>
              </c:extLst>
            </c:dLbl>
            <c:dLbl>
              <c:idx val="2"/>
              <c:layout>
                <c:manualLayout>
                  <c:x val="-2.5555836946008504E-17"/>
                  <c:y val="-8.94784125138720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2C-4CCE-8FAF-D00DE5AA689E}"/>
                </c:ext>
              </c:extLst>
            </c:dLbl>
            <c:dLbl>
              <c:idx val="3"/>
              <c:layout>
                <c:manualLayout>
                  <c:x val="-2.781734996591827E-3"/>
                  <c:y val="-2.6844932973982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2C-4CCE-8FAF-D00DE5AA689E}"/>
                </c:ext>
              </c:extLst>
            </c:dLbl>
            <c:dLbl>
              <c:idx val="4"/>
              <c:layout>
                <c:manualLayout>
                  <c:x val="8.3451656212982939E-3"/>
                  <c:y val="-4.4718067959625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2C-4CCE-8FAF-D00DE5AA689E}"/>
                </c:ext>
              </c:extLst>
            </c:dLbl>
            <c:dLbl>
              <c:idx val="5"/>
              <c:layout>
                <c:manualLayout>
                  <c:x val="2.7720974895169186E-3"/>
                  <c:y val="1.7470098116930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2C-4CCE-8FAF-D00DE5AA689E}"/>
                </c:ext>
              </c:extLst>
            </c:dLbl>
            <c:dLbl>
              <c:idx val="6"/>
              <c:layout>
                <c:manualLayout>
                  <c:x val="-9.6375070749083256E-6"/>
                  <c:y val="-3.5793126530324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2C-4CCE-8FAF-D00DE5AA689E}"/>
                </c:ext>
              </c:extLst>
            </c:dLbl>
            <c:dLbl>
              <c:idx val="7"/>
              <c:layout>
                <c:manualLayout>
                  <c:x val="-6.1466430986808425E-6"/>
                  <c:y val="1.7899910162236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2C-4CCE-8FAF-D00DE5AA689E}"/>
                </c:ext>
              </c:extLst>
            </c:dLbl>
            <c:dLbl>
              <c:idx val="8"/>
              <c:layout>
                <c:manualLayout>
                  <c:x val="-1.0199577161117637E-16"/>
                  <c:y val="-5.368775211823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2C-4CCE-8FAF-D00DE5AA689E}"/>
                </c:ext>
              </c:extLst>
            </c:dLbl>
            <c:dLbl>
              <c:idx val="9"/>
              <c:layout>
                <c:manualLayout>
                  <c:x val="-5.5325884661878979E-3"/>
                  <c:y val="1.78974440275501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2C-4CCE-8FAF-D00DE5AA689E}"/>
                </c:ext>
              </c:extLst>
            </c:dLbl>
            <c:dLbl>
              <c:idx val="10"/>
              <c:layout>
                <c:manualLayout>
                  <c:x val="-1.0185065298711424E-16"/>
                  <c:y val="-8.9485458612975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2C-4CCE-8FAF-D00DE5AA689E}"/>
                </c:ext>
              </c:extLst>
            </c:dLbl>
            <c:dLbl>
              <c:idx val="11"/>
              <c:layout>
                <c:manualLayout>
                  <c:x val="2.7723091049190649E-3"/>
                  <c:y val="-3.5794183445190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2C-4CCE-8FAF-D00DE5AA689E}"/>
                </c:ext>
              </c:extLst>
            </c:dLbl>
            <c:dLbl>
              <c:idx val="12"/>
              <c:layout>
                <c:manualLayout>
                  <c:x val="8.3333315106449007E-3"/>
                  <c:y val="-1.3422818791946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C-4CCE-8FAF-D00DE5AA689E}"/>
                </c:ext>
              </c:extLst>
            </c:dLbl>
            <c:dLbl>
              <c:idx val="14"/>
              <c:layout>
                <c:manualLayout>
                  <c:x val="2.7840235629231053E-3"/>
                  <c:y val="8.9485458612975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2C-4CCE-8FAF-D00DE5AA689E}"/>
                </c:ext>
              </c:extLst>
            </c:dLbl>
            <c:dLbl>
              <c:idx val="15"/>
              <c:layout>
                <c:manualLayout>
                  <c:x val="-1.0207968474062201E-16"/>
                  <c:y val="-8.9485458612976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2C-4CCE-8FAF-D00DE5AA689E}"/>
                </c:ext>
              </c:extLst>
            </c:dLbl>
            <c:dLbl>
              <c:idx val="16"/>
              <c:layout>
                <c:manualLayout>
                  <c:x val="2.7841201259578758E-3"/>
                  <c:y val="-4.9217002237136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2C-4CCE-8FAF-D00DE5AA6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'ВЭД (импорт)'!$B$2:$B$18</c:f>
              <c:strCache>
                <c:ptCount val="17"/>
                <c:pt idx="0">
                  <c:v>I</c:v>
                </c:pt>
                <c:pt idx="1">
                  <c:v>I-II</c:v>
                </c:pt>
                <c:pt idx="2">
                  <c:v>I-III</c:v>
                </c:pt>
                <c:pt idx="3">
                  <c:v>I-IV</c:v>
                </c:pt>
                <c:pt idx="4">
                  <c:v>I-V</c:v>
                </c:pt>
                <c:pt idx="5">
                  <c:v>I-VI</c:v>
                </c:pt>
                <c:pt idx="6">
                  <c:v>I-VII</c:v>
                </c:pt>
                <c:pt idx="7">
                  <c:v>I-VIII</c:v>
                </c:pt>
                <c:pt idx="8">
                  <c:v>I-IX</c:v>
                </c:pt>
                <c:pt idx="9">
                  <c:v>I-X</c:v>
                </c:pt>
                <c:pt idx="10">
                  <c:v>I-XI</c:v>
                </c:pt>
                <c:pt idx="11">
                  <c:v>I-XII</c:v>
                </c:pt>
                <c:pt idx="12">
                  <c:v>I</c:v>
                </c:pt>
                <c:pt idx="13">
                  <c:v>I-II</c:v>
                </c:pt>
                <c:pt idx="14">
                  <c:v>I-XII</c:v>
                </c:pt>
                <c:pt idx="15">
                  <c:v>I-IV</c:v>
                </c:pt>
                <c:pt idx="16">
                  <c:v>I-V</c:v>
                </c:pt>
              </c:strCache>
            </c:strRef>
          </c:cat>
          <c:val>
            <c:numRef>
              <c:f>'ВЭД (импорт)'!$C$2:$C$18</c:f>
              <c:numCache>
                <c:formatCode>0.0</c:formatCode>
                <c:ptCount val="17"/>
                <c:pt idx="0">
                  <c:v>85.887837041353649</c:v>
                </c:pt>
                <c:pt idx="1">
                  <c:v>87.618845921189518</c:v>
                </c:pt>
                <c:pt idx="2">
                  <c:v>86.7998668477629</c:v>
                </c:pt>
                <c:pt idx="3">
                  <c:v>92.133336128030834</c:v>
                </c:pt>
                <c:pt idx="4">
                  <c:v>94.131111400575335</c:v>
                </c:pt>
                <c:pt idx="5">
                  <c:v>96.114160796820968</c:v>
                </c:pt>
                <c:pt idx="6">
                  <c:v>97.422920681523706</c:v>
                </c:pt>
                <c:pt idx="7">
                  <c:v>97.04978345514499</c:v>
                </c:pt>
                <c:pt idx="8">
                  <c:v>99.212551948946995</c:v>
                </c:pt>
                <c:pt idx="9">
                  <c:v>100.93893348741807</c:v>
                </c:pt>
                <c:pt idx="10">
                  <c:v>102.80603090391902</c:v>
                </c:pt>
                <c:pt idx="11">
                  <c:v>103.87233446892472</c:v>
                </c:pt>
                <c:pt idx="12">
                  <c:v>109.27412164137409</c:v>
                </c:pt>
                <c:pt idx="13">
                  <c:v>103.81965486063487</c:v>
                </c:pt>
                <c:pt idx="14">
                  <c:v>100.33418992208529</c:v>
                </c:pt>
                <c:pt idx="15">
                  <c:v>102.13645096959758</c:v>
                </c:pt>
                <c:pt idx="16">
                  <c:v>102.78488987296379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42C-4CCE-8FAF-D00DE5AA68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1076080"/>
        <c:axId val="481076472"/>
      </c:barChart>
      <c:catAx>
        <c:axId val="481076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2025                                                                 2026</a:t>
                </a:r>
              </a:p>
            </c:rich>
          </c:tx>
          <c:layout>
            <c:manualLayout>
              <c:xMode val="edge"/>
              <c:yMode val="edge"/>
              <c:x val="0.28044871794871795"/>
              <c:y val="0.90087631474125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1076472"/>
        <c:crossesAt val="100"/>
        <c:auto val="1"/>
        <c:lblAlgn val="ctr"/>
        <c:lblOffset val="100"/>
        <c:noMultiLvlLbl val="0"/>
      </c:catAx>
      <c:valAx>
        <c:axId val="481076472"/>
        <c:scaling>
          <c:orientation val="minMax"/>
          <c:min val="8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1076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52658-F766-4F6C-9041-330905154F93}" type="doc">
      <dgm:prSet loTypeId="urn:microsoft.com/office/officeart/2005/8/layout/hList9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x-none"/>
        </a:p>
      </dgm:t>
    </dgm:pt>
    <dgm:pt modelId="{75EC54F1-6DD1-453D-BDC7-5C3A3A605DAB}">
      <dgm:prSet phldrT="[Текст]"/>
      <dgm:spPr>
        <a:solidFill>
          <a:srgbClr val="00437A"/>
        </a:solidFill>
      </dgm:spPr>
      <dgm:t>
        <a:bodyPr/>
        <a:lstStyle/>
        <a:p>
          <a: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50,1%</a:t>
          </a:r>
          <a:endParaRPr lang="x-none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9089E356-10BF-4438-A35F-8FAFF526F0E1}" type="parTrans" cxnId="{18210401-AE8A-4971-968B-B590B65280D3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F32F1-962A-4402-B83F-6385317E6728}" type="sibTrans" cxnId="{18210401-AE8A-4971-968B-B590B65280D3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B7F9B-7899-4B07-A9B1-A9A3F35B5B19}">
      <dgm:prSet phldrT="[Текст]"/>
      <dgm:spPr>
        <a:solidFill>
          <a:srgbClr val="3486CE">
            <a:alpha val="90000"/>
          </a:srgbClr>
        </a:solidFill>
      </dgm:spPr>
      <dgm:t>
        <a:bodyPr/>
        <a:lstStyle/>
        <a:p>
          <a: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Отрасли, оказывающие услуги</a:t>
          </a:r>
          <a:endParaRPr lang="x-none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F14E0EFC-165A-424C-BB69-3A137D8758D8}" type="parTrans" cxnId="{3F825795-6334-4E7D-B230-D8321060196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0244D-2CE1-456D-92A2-6928C4243A75}" type="sibTrans" cxnId="{3F825795-6334-4E7D-B230-D8321060196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6DDC1-FA90-46F4-A969-2FE2D2EBE7A8}">
      <dgm:prSet phldrT="[Текст]"/>
      <dgm:spPr>
        <a:solidFill>
          <a:srgbClr val="00437A"/>
        </a:solidFill>
      </dgm:spPr>
      <dgm:t>
        <a:bodyPr/>
        <a:lstStyle/>
        <a:p>
          <a: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33,9%</a:t>
          </a:r>
          <a:endParaRPr lang="x-none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49B21206-D972-4F03-8C5B-B17625F75013}" type="parTrans" cxnId="{93A66276-C9A2-4ADF-95B9-CC0942E1C4B5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9B092-0D99-4B8E-836A-3A8D6455FB34}" type="sibTrans" cxnId="{93A66276-C9A2-4ADF-95B9-CC0942E1C4B5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AFBCA-5D57-45C4-86DB-444E77FC4E08}">
      <dgm:prSet phldrT="[Текст]"/>
      <dgm:spPr>
        <a:solidFill>
          <a:srgbClr val="3486CE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Отрасли, </a:t>
          </a:r>
        </a:p>
        <a:p>
          <a:pPr>
            <a:spcAft>
              <a:spcPts val="0"/>
            </a:spcAft>
          </a:pPr>
          <a: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производ</a:t>
          </a:r>
          <a:r>
            <a:rPr lang="ru-RU" b="1" dirty="0" err="1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ящие</a:t>
          </a:r>
          <a:br>
            <a:rPr 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</a:br>
          <a: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товары</a:t>
          </a:r>
          <a:endParaRPr lang="x-none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71C572BB-28C0-4626-85D4-75737000C8EE}" type="parTrans" cxnId="{5EC86817-CAEC-4238-AE9C-2FCA8AC78CFD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0C6AB-7FEB-4D01-9ADA-B81538040EEA}" type="sibTrans" cxnId="{5EC86817-CAEC-4238-AE9C-2FCA8AC78CFD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EE5ED-37EE-4157-A15B-5374408AE6D0}">
      <dgm:prSet/>
      <dgm:spPr>
        <a:solidFill>
          <a:srgbClr val="00437A"/>
        </a:solidFill>
      </dgm:spPr>
      <dgm:t>
        <a:bodyPr/>
        <a:lstStyle/>
        <a:p>
          <a:r>
            <a:rPr lang="ky-KG" b="1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16,0%</a:t>
          </a:r>
          <a:endParaRPr lang="x-none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17F809E3-81E9-44E2-A488-DF057C605E1D}" type="parTrans" cxnId="{CCB6B594-3057-4EF7-97A1-8AD71E3789F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992B6-C58A-4433-B487-768112B0A4E3}" type="sibTrans" cxnId="{CCB6B594-3057-4EF7-97A1-8AD71E3789F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59C61-75E9-40A7-8F45-B572A0413736}">
      <dgm:prSet/>
      <dgm:spPr>
        <a:solidFill>
          <a:srgbClr val="3486CE">
            <a:alpha val="90000"/>
          </a:srgbClr>
        </a:solidFill>
      </dgm:spPr>
      <dgm:t>
        <a:bodyPr/>
        <a:lstStyle/>
        <a:p>
          <a: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Чистые налоги</a:t>
          </a:r>
          <a:b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</a:br>
          <a:r>
            <a:rPr lang="ky-KG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на продукты</a:t>
          </a:r>
          <a:endParaRPr lang="x-none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57A87715-5618-4D53-9030-3C4E9AC4549E}" type="parTrans" cxnId="{3C1C4D25-3448-4E45-A4F2-AFF5FE37B238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C8ED6-FC87-4E55-A885-355EDB13CE85}" type="sibTrans" cxnId="{3C1C4D25-3448-4E45-A4F2-AFF5FE37B238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A3CDD-9C40-4EAA-843B-1A75AFEB2756}" type="pres">
      <dgm:prSet presAssocID="{B5952658-F766-4F6C-9041-330905154F93}" presName="list" presStyleCnt="0">
        <dgm:presLayoutVars>
          <dgm:dir/>
          <dgm:animLvl val="lvl"/>
        </dgm:presLayoutVars>
      </dgm:prSet>
      <dgm:spPr/>
    </dgm:pt>
    <dgm:pt modelId="{76A40AFF-6D3D-47E2-98FB-E4D085423367}" type="pres">
      <dgm:prSet presAssocID="{75EC54F1-6DD1-453D-BDC7-5C3A3A605DAB}" presName="posSpace" presStyleCnt="0"/>
      <dgm:spPr/>
    </dgm:pt>
    <dgm:pt modelId="{08586033-219D-4509-8C3B-747B5A2DAE45}" type="pres">
      <dgm:prSet presAssocID="{75EC54F1-6DD1-453D-BDC7-5C3A3A605DAB}" presName="vertFlow" presStyleCnt="0"/>
      <dgm:spPr/>
    </dgm:pt>
    <dgm:pt modelId="{4697BCCF-1376-4B2F-BC11-744E960E5EC9}" type="pres">
      <dgm:prSet presAssocID="{75EC54F1-6DD1-453D-BDC7-5C3A3A605DAB}" presName="topSpace" presStyleCnt="0"/>
      <dgm:spPr/>
    </dgm:pt>
    <dgm:pt modelId="{47BD22A5-BEC6-4413-AF9F-805A68877888}" type="pres">
      <dgm:prSet presAssocID="{75EC54F1-6DD1-453D-BDC7-5C3A3A605DAB}" presName="firstComp" presStyleCnt="0"/>
      <dgm:spPr/>
    </dgm:pt>
    <dgm:pt modelId="{4934068E-6AC3-4F18-9FE4-F17DE76B4955}" type="pres">
      <dgm:prSet presAssocID="{75EC54F1-6DD1-453D-BDC7-5C3A3A605DAB}" presName="firstChild" presStyleLbl="bgAccFollowNode1" presStyleIdx="0" presStyleCnt="3"/>
      <dgm:spPr/>
    </dgm:pt>
    <dgm:pt modelId="{AFE792DD-E601-4DF9-8051-EEBCCBD6DB7B}" type="pres">
      <dgm:prSet presAssocID="{75EC54F1-6DD1-453D-BDC7-5C3A3A605DAB}" presName="firstChildTx" presStyleLbl="bgAccFollowNode1" presStyleIdx="0" presStyleCnt="3">
        <dgm:presLayoutVars>
          <dgm:bulletEnabled val="1"/>
        </dgm:presLayoutVars>
      </dgm:prSet>
      <dgm:spPr/>
    </dgm:pt>
    <dgm:pt modelId="{065FD46D-545E-40E2-8DCA-46E32A249FDD}" type="pres">
      <dgm:prSet presAssocID="{75EC54F1-6DD1-453D-BDC7-5C3A3A605DAB}" presName="negSpace" presStyleCnt="0"/>
      <dgm:spPr/>
    </dgm:pt>
    <dgm:pt modelId="{F7505A28-9C2E-4909-B806-882A721E9D98}" type="pres">
      <dgm:prSet presAssocID="{75EC54F1-6DD1-453D-BDC7-5C3A3A605DAB}" presName="circle" presStyleLbl="node1" presStyleIdx="0" presStyleCnt="3"/>
      <dgm:spPr/>
    </dgm:pt>
    <dgm:pt modelId="{FFB628D9-544F-43C0-9290-AC5FC89AB20A}" type="pres">
      <dgm:prSet presAssocID="{3C1F32F1-962A-4402-B83F-6385317E6728}" presName="transSpace" presStyleCnt="0"/>
      <dgm:spPr/>
    </dgm:pt>
    <dgm:pt modelId="{2B7A8B74-4754-4372-AE31-0F9C1D1ED3CE}" type="pres">
      <dgm:prSet presAssocID="{7836DDC1-FA90-46F4-A969-2FE2D2EBE7A8}" presName="posSpace" presStyleCnt="0"/>
      <dgm:spPr/>
    </dgm:pt>
    <dgm:pt modelId="{C3F17F08-5E98-4EA2-B390-A9C6AA290CBE}" type="pres">
      <dgm:prSet presAssocID="{7836DDC1-FA90-46F4-A969-2FE2D2EBE7A8}" presName="vertFlow" presStyleCnt="0"/>
      <dgm:spPr/>
    </dgm:pt>
    <dgm:pt modelId="{7FBAFE8A-8DD7-40BC-9F2C-42A48DE333D5}" type="pres">
      <dgm:prSet presAssocID="{7836DDC1-FA90-46F4-A969-2FE2D2EBE7A8}" presName="topSpace" presStyleCnt="0"/>
      <dgm:spPr/>
    </dgm:pt>
    <dgm:pt modelId="{0DC9017A-FCDF-4925-ABC5-6B1D1FDF4544}" type="pres">
      <dgm:prSet presAssocID="{7836DDC1-FA90-46F4-A969-2FE2D2EBE7A8}" presName="firstComp" presStyleCnt="0"/>
      <dgm:spPr/>
    </dgm:pt>
    <dgm:pt modelId="{D8BED8A8-3E8B-4F9E-9388-86751CF577B8}" type="pres">
      <dgm:prSet presAssocID="{7836DDC1-FA90-46F4-A969-2FE2D2EBE7A8}" presName="firstChild" presStyleLbl="bgAccFollowNode1" presStyleIdx="1" presStyleCnt="3"/>
      <dgm:spPr/>
    </dgm:pt>
    <dgm:pt modelId="{7A2385FC-7F21-4A2D-BB51-B54C440D8149}" type="pres">
      <dgm:prSet presAssocID="{7836DDC1-FA90-46F4-A969-2FE2D2EBE7A8}" presName="firstChildTx" presStyleLbl="bgAccFollowNode1" presStyleIdx="1" presStyleCnt="3">
        <dgm:presLayoutVars>
          <dgm:bulletEnabled val="1"/>
        </dgm:presLayoutVars>
      </dgm:prSet>
      <dgm:spPr/>
    </dgm:pt>
    <dgm:pt modelId="{43EA040D-43D3-4520-9429-5EF15AD9C98F}" type="pres">
      <dgm:prSet presAssocID="{7836DDC1-FA90-46F4-A969-2FE2D2EBE7A8}" presName="negSpace" presStyleCnt="0"/>
      <dgm:spPr/>
    </dgm:pt>
    <dgm:pt modelId="{8D122581-C2C9-4204-A4D5-F990906A1F6D}" type="pres">
      <dgm:prSet presAssocID="{7836DDC1-FA90-46F4-A969-2FE2D2EBE7A8}" presName="circle" presStyleLbl="node1" presStyleIdx="1" presStyleCnt="3"/>
      <dgm:spPr/>
    </dgm:pt>
    <dgm:pt modelId="{040AB0B6-3648-46E7-89D3-AB188134CB9F}" type="pres">
      <dgm:prSet presAssocID="{7679B092-0D99-4B8E-836A-3A8D6455FB34}" presName="transSpace" presStyleCnt="0"/>
      <dgm:spPr/>
    </dgm:pt>
    <dgm:pt modelId="{92E74F9B-2051-41FD-875B-86837E449509}" type="pres">
      <dgm:prSet presAssocID="{FC4EE5ED-37EE-4157-A15B-5374408AE6D0}" presName="posSpace" presStyleCnt="0"/>
      <dgm:spPr/>
    </dgm:pt>
    <dgm:pt modelId="{DB3E8431-B53A-4257-810B-9E961211DA5F}" type="pres">
      <dgm:prSet presAssocID="{FC4EE5ED-37EE-4157-A15B-5374408AE6D0}" presName="vertFlow" presStyleCnt="0"/>
      <dgm:spPr/>
    </dgm:pt>
    <dgm:pt modelId="{F0AB9AFD-4D75-4606-933C-4D35FA0422A1}" type="pres">
      <dgm:prSet presAssocID="{FC4EE5ED-37EE-4157-A15B-5374408AE6D0}" presName="topSpace" presStyleCnt="0"/>
      <dgm:spPr/>
    </dgm:pt>
    <dgm:pt modelId="{93B05864-CCE5-4A2E-9D03-74DF776A3FD7}" type="pres">
      <dgm:prSet presAssocID="{FC4EE5ED-37EE-4157-A15B-5374408AE6D0}" presName="firstComp" presStyleCnt="0"/>
      <dgm:spPr/>
    </dgm:pt>
    <dgm:pt modelId="{52632DC1-9268-474D-808C-53303CF58F47}" type="pres">
      <dgm:prSet presAssocID="{FC4EE5ED-37EE-4157-A15B-5374408AE6D0}" presName="firstChild" presStyleLbl="bgAccFollowNode1" presStyleIdx="2" presStyleCnt="3"/>
      <dgm:spPr/>
    </dgm:pt>
    <dgm:pt modelId="{F091947E-9AFE-4483-94F4-BD7A20BBDCA6}" type="pres">
      <dgm:prSet presAssocID="{FC4EE5ED-37EE-4157-A15B-5374408AE6D0}" presName="firstChildTx" presStyleLbl="bgAccFollowNode1" presStyleIdx="2" presStyleCnt="3">
        <dgm:presLayoutVars>
          <dgm:bulletEnabled val="1"/>
        </dgm:presLayoutVars>
      </dgm:prSet>
      <dgm:spPr/>
    </dgm:pt>
    <dgm:pt modelId="{FFB351F6-8913-4A9B-BBB3-0CB56D639ACA}" type="pres">
      <dgm:prSet presAssocID="{FC4EE5ED-37EE-4157-A15B-5374408AE6D0}" presName="negSpace" presStyleCnt="0"/>
      <dgm:spPr/>
    </dgm:pt>
    <dgm:pt modelId="{95DFD1D4-93B3-4EAB-8F05-231FB842EB51}" type="pres">
      <dgm:prSet presAssocID="{FC4EE5ED-37EE-4157-A15B-5374408AE6D0}" presName="circle" presStyleLbl="node1" presStyleIdx="2" presStyleCnt="3"/>
      <dgm:spPr/>
    </dgm:pt>
  </dgm:ptLst>
  <dgm:cxnLst>
    <dgm:cxn modelId="{18210401-AE8A-4971-968B-B590B65280D3}" srcId="{B5952658-F766-4F6C-9041-330905154F93}" destId="{75EC54F1-6DD1-453D-BDC7-5C3A3A605DAB}" srcOrd="0" destOrd="0" parTransId="{9089E356-10BF-4438-A35F-8FAFF526F0E1}" sibTransId="{3C1F32F1-962A-4402-B83F-6385317E6728}"/>
    <dgm:cxn modelId="{5A59450B-E179-44A9-A653-47502BE799E3}" type="presOf" srcId="{910B7F9B-7899-4B07-A9B1-A9A3F35B5B19}" destId="{4934068E-6AC3-4F18-9FE4-F17DE76B4955}" srcOrd="0" destOrd="0" presId="urn:microsoft.com/office/officeart/2005/8/layout/hList9"/>
    <dgm:cxn modelId="{5EC86817-CAEC-4238-AE9C-2FCA8AC78CFD}" srcId="{7836DDC1-FA90-46F4-A969-2FE2D2EBE7A8}" destId="{ECBAFBCA-5D57-45C4-86DB-444E77FC4E08}" srcOrd="0" destOrd="0" parTransId="{71C572BB-28C0-4626-85D4-75737000C8EE}" sibTransId="{D960C6AB-7FEB-4D01-9ADA-B81538040EEA}"/>
    <dgm:cxn modelId="{331DA31A-D13D-4D6A-833D-021BD59397BD}" type="presOf" srcId="{7836DDC1-FA90-46F4-A969-2FE2D2EBE7A8}" destId="{8D122581-C2C9-4204-A4D5-F990906A1F6D}" srcOrd="0" destOrd="0" presId="urn:microsoft.com/office/officeart/2005/8/layout/hList9"/>
    <dgm:cxn modelId="{5C3B2222-CAEE-4CB5-8DA9-E6CAA6D92DD4}" type="presOf" srcId="{ECBAFBCA-5D57-45C4-86DB-444E77FC4E08}" destId="{D8BED8A8-3E8B-4F9E-9388-86751CF577B8}" srcOrd="0" destOrd="0" presId="urn:microsoft.com/office/officeart/2005/8/layout/hList9"/>
    <dgm:cxn modelId="{3C1C4D25-3448-4E45-A4F2-AFF5FE37B238}" srcId="{FC4EE5ED-37EE-4157-A15B-5374408AE6D0}" destId="{12759C61-75E9-40A7-8F45-B572A0413736}" srcOrd="0" destOrd="0" parTransId="{57A87715-5618-4D53-9030-3C4E9AC4549E}" sibTransId="{405C8ED6-FC87-4E55-A885-355EDB13CE85}"/>
    <dgm:cxn modelId="{5DA5E926-E51E-453B-A300-F892B72708A3}" type="presOf" srcId="{B5952658-F766-4F6C-9041-330905154F93}" destId="{302A3CDD-9C40-4EAA-843B-1A75AFEB2756}" srcOrd="0" destOrd="0" presId="urn:microsoft.com/office/officeart/2005/8/layout/hList9"/>
    <dgm:cxn modelId="{547FC135-F74D-4CAD-A93C-51B14B440091}" type="presOf" srcId="{12759C61-75E9-40A7-8F45-B572A0413736}" destId="{52632DC1-9268-474D-808C-53303CF58F47}" srcOrd="0" destOrd="0" presId="urn:microsoft.com/office/officeart/2005/8/layout/hList9"/>
    <dgm:cxn modelId="{18D10D3F-EFBB-4FAC-9ADF-F518BE4C662E}" type="presOf" srcId="{ECBAFBCA-5D57-45C4-86DB-444E77FC4E08}" destId="{7A2385FC-7F21-4A2D-BB51-B54C440D8149}" srcOrd="1" destOrd="0" presId="urn:microsoft.com/office/officeart/2005/8/layout/hList9"/>
    <dgm:cxn modelId="{13549E43-3591-4FDC-AA44-1800CCD94A46}" type="presOf" srcId="{12759C61-75E9-40A7-8F45-B572A0413736}" destId="{F091947E-9AFE-4483-94F4-BD7A20BBDCA6}" srcOrd="1" destOrd="0" presId="urn:microsoft.com/office/officeart/2005/8/layout/hList9"/>
    <dgm:cxn modelId="{73D37F70-6A02-43A4-8E63-B001408C8BED}" type="presOf" srcId="{FC4EE5ED-37EE-4157-A15B-5374408AE6D0}" destId="{95DFD1D4-93B3-4EAB-8F05-231FB842EB51}" srcOrd="0" destOrd="0" presId="urn:microsoft.com/office/officeart/2005/8/layout/hList9"/>
    <dgm:cxn modelId="{93A66276-C9A2-4ADF-95B9-CC0942E1C4B5}" srcId="{B5952658-F766-4F6C-9041-330905154F93}" destId="{7836DDC1-FA90-46F4-A969-2FE2D2EBE7A8}" srcOrd="1" destOrd="0" parTransId="{49B21206-D972-4F03-8C5B-B17625F75013}" sibTransId="{7679B092-0D99-4B8E-836A-3A8D6455FB34}"/>
    <dgm:cxn modelId="{CCB6B594-3057-4EF7-97A1-8AD71E3789FB}" srcId="{B5952658-F766-4F6C-9041-330905154F93}" destId="{FC4EE5ED-37EE-4157-A15B-5374408AE6D0}" srcOrd="2" destOrd="0" parTransId="{17F809E3-81E9-44E2-A488-DF057C605E1D}" sibTransId="{AA4992B6-C58A-4433-B487-768112B0A4E3}"/>
    <dgm:cxn modelId="{3F825795-6334-4E7D-B230-D8321060196B}" srcId="{75EC54F1-6DD1-453D-BDC7-5C3A3A605DAB}" destId="{910B7F9B-7899-4B07-A9B1-A9A3F35B5B19}" srcOrd="0" destOrd="0" parTransId="{F14E0EFC-165A-424C-BB69-3A137D8758D8}" sibTransId="{A050244D-2CE1-456D-92A2-6928C4243A75}"/>
    <dgm:cxn modelId="{FBB2ADB0-BE86-4CE2-A8BD-6AA8A3598B24}" type="presOf" srcId="{910B7F9B-7899-4B07-A9B1-A9A3F35B5B19}" destId="{AFE792DD-E601-4DF9-8051-EEBCCBD6DB7B}" srcOrd="1" destOrd="0" presId="urn:microsoft.com/office/officeart/2005/8/layout/hList9"/>
    <dgm:cxn modelId="{10B6C5F9-8128-4619-BCC9-12B932C60B25}" type="presOf" srcId="{75EC54F1-6DD1-453D-BDC7-5C3A3A605DAB}" destId="{F7505A28-9C2E-4909-B806-882A721E9D98}" srcOrd="0" destOrd="0" presId="urn:microsoft.com/office/officeart/2005/8/layout/hList9"/>
    <dgm:cxn modelId="{8AE7DD33-7FE2-4133-9118-828EF13F0024}" type="presParOf" srcId="{302A3CDD-9C40-4EAA-843B-1A75AFEB2756}" destId="{76A40AFF-6D3D-47E2-98FB-E4D085423367}" srcOrd="0" destOrd="0" presId="urn:microsoft.com/office/officeart/2005/8/layout/hList9"/>
    <dgm:cxn modelId="{84A63F1F-1FDB-48A3-86C5-DCDEF02D6DD1}" type="presParOf" srcId="{302A3CDD-9C40-4EAA-843B-1A75AFEB2756}" destId="{08586033-219D-4509-8C3B-747B5A2DAE45}" srcOrd="1" destOrd="0" presId="urn:microsoft.com/office/officeart/2005/8/layout/hList9"/>
    <dgm:cxn modelId="{CCEEAD03-C902-4A2D-A30D-D631E2CEF823}" type="presParOf" srcId="{08586033-219D-4509-8C3B-747B5A2DAE45}" destId="{4697BCCF-1376-4B2F-BC11-744E960E5EC9}" srcOrd="0" destOrd="0" presId="urn:microsoft.com/office/officeart/2005/8/layout/hList9"/>
    <dgm:cxn modelId="{F86FFC2B-A653-4FCB-AED9-D4B47C143CDE}" type="presParOf" srcId="{08586033-219D-4509-8C3B-747B5A2DAE45}" destId="{47BD22A5-BEC6-4413-AF9F-805A68877888}" srcOrd="1" destOrd="0" presId="urn:microsoft.com/office/officeart/2005/8/layout/hList9"/>
    <dgm:cxn modelId="{AFB34819-B68B-4A6E-B82B-A7BC9D22F01F}" type="presParOf" srcId="{47BD22A5-BEC6-4413-AF9F-805A68877888}" destId="{4934068E-6AC3-4F18-9FE4-F17DE76B4955}" srcOrd="0" destOrd="0" presId="urn:microsoft.com/office/officeart/2005/8/layout/hList9"/>
    <dgm:cxn modelId="{B93BBB0E-F53A-4E8F-97EE-9060F2C4511E}" type="presParOf" srcId="{47BD22A5-BEC6-4413-AF9F-805A68877888}" destId="{AFE792DD-E601-4DF9-8051-EEBCCBD6DB7B}" srcOrd="1" destOrd="0" presId="urn:microsoft.com/office/officeart/2005/8/layout/hList9"/>
    <dgm:cxn modelId="{568754FF-CF71-4C67-9C38-8F25AC92F9F3}" type="presParOf" srcId="{302A3CDD-9C40-4EAA-843B-1A75AFEB2756}" destId="{065FD46D-545E-40E2-8DCA-46E32A249FDD}" srcOrd="2" destOrd="0" presId="urn:microsoft.com/office/officeart/2005/8/layout/hList9"/>
    <dgm:cxn modelId="{DFB2C31D-9723-41F7-B0FE-5C19A261C4E6}" type="presParOf" srcId="{302A3CDD-9C40-4EAA-843B-1A75AFEB2756}" destId="{F7505A28-9C2E-4909-B806-882A721E9D98}" srcOrd="3" destOrd="0" presId="urn:microsoft.com/office/officeart/2005/8/layout/hList9"/>
    <dgm:cxn modelId="{F6DF167A-2F5B-42EA-836F-4EC262BA44F8}" type="presParOf" srcId="{302A3CDD-9C40-4EAA-843B-1A75AFEB2756}" destId="{FFB628D9-544F-43C0-9290-AC5FC89AB20A}" srcOrd="4" destOrd="0" presId="urn:microsoft.com/office/officeart/2005/8/layout/hList9"/>
    <dgm:cxn modelId="{E1E4C13B-4AD1-4B15-B9B3-811A748EBA3D}" type="presParOf" srcId="{302A3CDD-9C40-4EAA-843B-1A75AFEB2756}" destId="{2B7A8B74-4754-4372-AE31-0F9C1D1ED3CE}" srcOrd="5" destOrd="0" presId="urn:microsoft.com/office/officeart/2005/8/layout/hList9"/>
    <dgm:cxn modelId="{85262636-B895-4954-A769-6CE51E9DA4E6}" type="presParOf" srcId="{302A3CDD-9C40-4EAA-843B-1A75AFEB2756}" destId="{C3F17F08-5E98-4EA2-B390-A9C6AA290CBE}" srcOrd="6" destOrd="0" presId="urn:microsoft.com/office/officeart/2005/8/layout/hList9"/>
    <dgm:cxn modelId="{37CE0E7C-064A-47AD-91F7-5E7C7B7F9B99}" type="presParOf" srcId="{C3F17F08-5E98-4EA2-B390-A9C6AA290CBE}" destId="{7FBAFE8A-8DD7-40BC-9F2C-42A48DE333D5}" srcOrd="0" destOrd="0" presId="urn:microsoft.com/office/officeart/2005/8/layout/hList9"/>
    <dgm:cxn modelId="{DF59FACF-953B-487E-86BB-58E54A433644}" type="presParOf" srcId="{C3F17F08-5E98-4EA2-B390-A9C6AA290CBE}" destId="{0DC9017A-FCDF-4925-ABC5-6B1D1FDF4544}" srcOrd="1" destOrd="0" presId="urn:microsoft.com/office/officeart/2005/8/layout/hList9"/>
    <dgm:cxn modelId="{DB286D67-B863-44F9-8D56-C9BC349604FF}" type="presParOf" srcId="{0DC9017A-FCDF-4925-ABC5-6B1D1FDF4544}" destId="{D8BED8A8-3E8B-4F9E-9388-86751CF577B8}" srcOrd="0" destOrd="0" presId="urn:microsoft.com/office/officeart/2005/8/layout/hList9"/>
    <dgm:cxn modelId="{16240C3E-AD1A-4463-B8BD-ED5AF091ADED}" type="presParOf" srcId="{0DC9017A-FCDF-4925-ABC5-6B1D1FDF4544}" destId="{7A2385FC-7F21-4A2D-BB51-B54C440D8149}" srcOrd="1" destOrd="0" presId="urn:microsoft.com/office/officeart/2005/8/layout/hList9"/>
    <dgm:cxn modelId="{E3DDB62A-4780-4CE0-BC1E-83F4AE1AE1CE}" type="presParOf" srcId="{302A3CDD-9C40-4EAA-843B-1A75AFEB2756}" destId="{43EA040D-43D3-4520-9429-5EF15AD9C98F}" srcOrd="7" destOrd="0" presId="urn:microsoft.com/office/officeart/2005/8/layout/hList9"/>
    <dgm:cxn modelId="{A076705C-F446-4998-A801-3A5B2D825333}" type="presParOf" srcId="{302A3CDD-9C40-4EAA-843B-1A75AFEB2756}" destId="{8D122581-C2C9-4204-A4D5-F990906A1F6D}" srcOrd="8" destOrd="0" presId="urn:microsoft.com/office/officeart/2005/8/layout/hList9"/>
    <dgm:cxn modelId="{48ABFC94-CD53-4606-9D26-AD054D40BD4D}" type="presParOf" srcId="{302A3CDD-9C40-4EAA-843B-1A75AFEB2756}" destId="{040AB0B6-3648-46E7-89D3-AB188134CB9F}" srcOrd="9" destOrd="0" presId="urn:microsoft.com/office/officeart/2005/8/layout/hList9"/>
    <dgm:cxn modelId="{E45475E6-4CC2-4F84-AF4F-9118219939A6}" type="presParOf" srcId="{302A3CDD-9C40-4EAA-843B-1A75AFEB2756}" destId="{92E74F9B-2051-41FD-875B-86837E449509}" srcOrd="10" destOrd="0" presId="urn:microsoft.com/office/officeart/2005/8/layout/hList9"/>
    <dgm:cxn modelId="{EC17EF4F-027C-4207-8CB7-73F0D9C819F3}" type="presParOf" srcId="{302A3CDD-9C40-4EAA-843B-1A75AFEB2756}" destId="{DB3E8431-B53A-4257-810B-9E961211DA5F}" srcOrd="11" destOrd="0" presId="urn:microsoft.com/office/officeart/2005/8/layout/hList9"/>
    <dgm:cxn modelId="{0A0C7959-45F1-4E79-B057-88DA394BBC64}" type="presParOf" srcId="{DB3E8431-B53A-4257-810B-9E961211DA5F}" destId="{F0AB9AFD-4D75-4606-933C-4D35FA0422A1}" srcOrd="0" destOrd="0" presId="urn:microsoft.com/office/officeart/2005/8/layout/hList9"/>
    <dgm:cxn modelId="{42AF5AE3-A0B7-42DF-9706-D5EE7F67E15F}" type="presParOf" srcId="{DB3E8431-B53A-4257-810B-9E961211DA5F}" destId="{93B05864-CCE5-4A2E-9D03-74DF776A3FD7}" srcOrd="1" destOrd="0" presId="urn:microsoft.com/office/officeart/2005/8/layout/hList9"/>
    <dgm:cxn modelId="{F57383BA-BF30-46E4-AFA0-2CBFCADC2CCB}" type="presParOf" srcId="{93B05864-CCE5-4A2E-9D03-74DF776A3FD7}" destId="{52632DC1-9268-474D-808C-53303CF58F47}" srcOrd="0" destOrd="0" presId="urn:microsoft.com/office/officeart/2005/8/layout/hList9"/>
    <dgm:cxn modelId="{2F89E7D3-4653-4AF4-8426-D6DC905CC649}" type="presParOf" srcId="{93B05864-CCE5-4A2E-9D03-74DF776A3FD7}" destId="{F091947E-9AFE-4483-94F4-BD7A20BBDCA6}" srcOrd="1" destOrd="0" presId="urn:microsoft.com/office/officeart/2005/8/layout/hList9"/>
    <dgm:cxn modelId="{736D0EB4-0AE0-438E-8D1C-858A2D8149AB}" type="presParOf" srcId="{302A3CDD-9C40-4EAA-843B-1A75AFEB2756}" destId="{FFB351F6-8913-4A9B-BBB3-0CB56D639ACA}" srcOrd="12" destOrd="0" presId="urn:microsoft.com/office/officeart/2005/8/layout/hList9"/>
    <dgm:cxn modelId="{69771044-78A2-4594-BF35-06C642B41DD7}" type="presParOf" srcId="{302A3CDD-9C40-4EAA-843B-1A75AFEB2756}" destId="{95DFD1D4-93B3-4EAB-8F05-231FB842EB51}" srcOrd="13" destOrd="0" presId="urn:microsoft.com/office/officeart/2005/8/layout/hList9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FBED5-9724-41E3-8916-18D36D806613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</dgm:pt>
    <dgm:pt modelId="{01052349-20A3-4A29-BE8A-3673D3AFB978}" type="pres">
      <dgm:prSet presAssocID="{112FBED5-9724-41E3-8916-18D36D806613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5F2D41B7-3D63-4C23-ACE7-A88C4A73CEBB}" type="presOf" srcId="{112FBED5-9724-41E3-8916-18D36D806613}" destId="{01052349-20A3-4A29-BE8A-3673D3AFB978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52658-F766-4F6C-9041-330905154F93}" type="doc">
      <dgm:prSet loTypeId="urn:microsoft.com/office/officeart/2005/8/layout/vList5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x-none"/>
        </a:p>
      </dgm:t>
    </dgm:pt>
    <dgm:pt modelId="{75EC54F1-6DD1-453D-BDC7-5C3A3A605DAB}">
      <dgm:prSet phldrT="[Текст]" custT="1"/>
      <dgm:spPr>
        <a:solidFill>
          <a:srgbClr val="3486CE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3600" b="1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86,5%</a:t>
          </a:r>
          <a:endParaRPr lang="x-none" sz="3600" b="1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9089E356-10BF-4438-A35F-8FAFF526F0E1}" type="parTrans" cxnId="{18210401-AE8A-4971-968B-B590B65280D3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F32F1-962A-4402-B83F-6385317E6728}" type="sibTrans" cxnId="{18210401-AE8A-4971-968B-B590B65280D3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B7F9B-7899-4B07-A9B1-A9A3F35B5B19}">
      <dgm:prSet phldrT="[Текст]" custT="1"/>
      <dgm:spPr>
        <a:solidFill>
          <a:srgbClr val="0059A3"/>
        </a:solidFill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ky-KG" sz="2800" b="1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Импорт</a:t>
          </a:r>
          <a:endParaRPr lang="x-none" sz="2800" b="1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F14E0EFC-165A-424C-BB69-3A137D8758D8}" type="parTrans" cxnId="{3F825795-6334-4E7D-B230-D8321060196B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0244D-2CE1-456D-92A2-6928C4243A75}" type="sibTrans" cxnId="{3F825795-6334-4E7D-B230-D8321060196B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6DDC1-FA90-46F4-A969-2FE2D2EBE7A8}">
      <dgm:prSet phldrT="[Текст]" custT="1"/>
      <dgm:spPr>
        <a:solidFill>
          <a:srgbClr val="3486CE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ky-KG" sz="32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13,5%</a:t>
          </a:r>
          <a:endParaRPr lang="x-none" sz="32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49B21206-D972-4F03-8C5B-B17625F75013}" type="parTrans" cxnId="{93A66276-C9A2-4ADF-95B9-CC0942E1C4B5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9B092-0D99-4B8E-836A-3A8D6455FB34}" type="sibTrans" cxnId="{93A66276-C9A2-4ADF-95B9-CC0942E1C4B5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AFBCA-5D57-45C4-86DB-444E77FC4E08}">
      <dgm:prSet phldrT="[Текст]" custT="1"/>
      <dgm:spPr>
        <a:solidFill>
          <a:srgbClr val="0059A3"/>
        </a:solidFill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ky-KG" sz="2800" b="1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Экспорт</a:t>
          </a:r>
          <a:endParaRPr lang="x-none" sz="2800" b="1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71C572BB-28C0-4626-85D4-75737000C8EE}" type="parTrans" cxnId="{5EC86817-CAEC-4238-AE9C-2FCA8AC78CFD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0C6AB-7FEB-4D01-9ADA-B81538040EEA}" type="sibTrans" cxnId="{5EC86817-CAEC-4238-AE9C-2FCA8AC78CFD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B450A-5529-482D-8B6A-F8F267905FF0}" type="pres">
      <dgm:prSet presAssocID="{B5952658-F766-4F6C-9041-330905154F93}" presName="Name0" presStyleCnt="0">
        <dgm:presLayoutVars>
          <dgm:dir/>
          <dgm:animLvl val="lvl"/>
          <dgm:resizeHandles val="exact"/>
        </dgm:presLayoutVars>
      </dgm:prSet>
      <dgm:spPr/>
    </dgm:pt>
    <dgm:pt modelId="{907765C2-5EB4-4A4B-93E7-A2FAC893CE62}" type="pres">
      <dgm:prSet presAssocID="{75EC54F1-6DD1-453D-BDC7-5C3A3A605DAB}" presName="linNode" presStyleCnt="0"/>
      <dgm:spPr/>
    </dgm:pt>
    <dgm:pt modelId="{0714A9C0-76B3-4961-BEB6-F4C075B2AFBA}" type="pres">
      <dgm:prSet presAssocID="{75EC54F1-6DD1-453D-BDC7-5C3A3A605DA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E848266-FBBC-441F-80A3-DEEB70D8858D}" type="pres">
      <dgm:prSet presAssocID="{75EC54F1-6DD1-453D-BDC7-5C3A3A605DAB}" presName="descendantText" presStyleLbl="alignAccFollowNode1" presStyleIdx="0" presStyleCnt="2">
        <dgm:presLayoutVars>
          <dgm:bulletEnabled val="1"/>
        </dgm:presLayoutVars>
      </dgm:prSet>
      <dgm:spPr/>
    </dgm:pt>
    <dgm:pt modelId="{0F88A485-C8C2-4B38-998F-B30133C8F9C1}" type="pres">
      <dgm:prSet presAssocID="{3C1F32F1-962A-4402-B83F-6385317E6728}" presName="sp" presStyleCnt="0"/>
      <dgm:spPr/>
    </dgm:pt>
    <dgm:pt modelId="{669CF826-7B63-4847-A8BF-474633F01DB5}" type="pres">
      <dgm:prSet presAssocID="{7836DDC1-FA90-46F4-A969-2FE2D2EBE7A8}" presName="linNode" presStyleCnt="0"/>
      <dgm:spPr/>
    </dgm:pt>
    <dgm:pt modelId="{48A70129-330A-4942-84C5-3857D93A717A}" type="pres">
      <dgm:prSet presAssocID="{7836DDC1-FA90-46F4-A969-2FE2D2EBE7A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1C4C037-F3FE-4B1D-99F5-AFFEA3077612}" type="pres">
      <dgm:prSet presAssocID="{7836DDC1-FA90-46F4-A969-2FE2D2EBE7A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8210401-AE8A-4971-968B-B590B65280D3}" srcId="{B5952658-F766-4F6C-9041-330905154F93}" destId="{75EC54F1-6DD1-453D-BDC7-5C3A3A605DAB}" srcOrd="0" destOrd="0" parTransId="{9089E356-10BF-4438-A35F-8FAFF526F0E1}" sibTransId="{3C1F32F1-962A-4402-B83F-6385317E6728}"/>
    <dgm:cxn modelId="{5EC86817-CAEC-4238-AE9C-2FCA8AC78CFD}" srcId="{7836DDC1-FA90-46F4-A969-2FE2D2EBE7A8}" destId="{ECBAFBCA-5D57-45C4-86DB-444E77FC4E08}" srcOrd="0" destOrd="0" parTransId="{71C572BB-28C0-4626-85D4-75737000C8EE}" sibTransId="{D960C6AB-7FEB-4D01-9ADA-B81538040EEA}"/>
    <dgm:cxn modelId="{6D12EB4C-2607-4432-A128-2636A8D3B109}" type="presOf" srcId="{910B7F9B-7899-4B07-A9B1-A9A3F35B5B19}" destId="{3E848266-FBBC-441F-80A3-DEEB70D8858D}" srcOrd="0" destOrd="0" presId="urn:microsoft.com/office/officeart/2005/8/layout/vList5"/>
    <dgm:cxn modelId="{06700E75-D32D-4361-88D5-B150F5F7D428}" type="presOf" srcId="{ECBAFBCA-5D57-45C4-86DB-444E77FC4E08}" destId="{C1C4C037-F3FE-4B1D-99F5-AFFEA3077612}" srcOrd="0" destOrd="0" presId="urn:microsoft.com/office/officeart/2005/8/layout/vList5"/>
    <dgm:cxn modelId="{93A66276-C9A2-4ADF-95B9-CC0942E1C4B5}" srcId="{B5952658-F766-4F6C-9041-330905154F93}" destId="{7836DDC1-FA90-46F4-A969-2FE2D2EBE7A8}" srcOrd="1" destOrd="0" parTransId="{49B21206-D972-4F03-8C5B-B17625F75013}" sibTransId="{7679B092-0D99-4B8E-836A-3A8D6455FB34}"/>
    <dgm:cxn modelId="{9F6C1C80-B73A-42F9-A9F7-DB5B66A46FEB}" type="presOf" srcId="{7836DDC1-FA90-46F4-A969-2FE2D2EBE7A8}" destId="{48A70129-330A-4942-84C5-3857D93A717A}" srcOrd="0" destOrd="0" presId="urn:microsoft.com/office/officeart/2005/8/layout/vList5"/>
    <dgm:cxn modelId="{3F825795-6334-4E7D-B230-D8321060196B}" srcId="{75EC54F1-6DD1-453D-BDC7-5C3A3A605DAB}" destId="{910B7F9B-7899-4B07-A9B1-A9A3F35B5B19}" srcOrd="0" destOrd="0" parTransId="{F14E0EFC-165A-424C-BB69-3A137D8758D8}" sibTransId="{A050244D-2CE1-456D-92A2-6928C4243A75}"/>
    <dgm:cxn modelId="{18D8FAC9-74E5-4240-A49F-070FD7BDC63E}" type="presOf" srcId="{B5952658-F766-4F6C-9041-330905154F93}" destId="{1A1B450A-5529-482D-8B6A-F8F267905FF0}" srcOrd="0" destOrd="0" presId="urn:microsoft.com/office/officeart/2005/8/layout/vList5"/>
    <dgm:cxn modelId="{6D534AD8-65E8-4EA2-B94B-1E75C50FCCDC}" type="presOf" srcId="{75EC54F1-6DD1-453D-BDC7-5C3A3A605DAB}" destId="{0714A9C0-76B3-4961-BEB6-F4C075B2AFBA}" srcOrd="0" destOrd="0" presId="urn:microsoft.com/office/officeart/2005/8/layout/vList5"/>
    <dgm:cxn modelId="{1697FE7B-0924-4B45-8F63-8D0D8650DA41}" type="presParOf" srcId="{1A1B450A-5529-482D-8B6A-F8F267905FF0}" destId="{907765C2-5EB4-4A4B-93E7-A2FAC893CE62}" srcOrd="0" destOrd="0" presId="urn:microsoft.com/office/officeart/2005/8/layout/vList5"/>
    <dgm:cxn modelId="{076B7A8B-B520-4D65-A427-1D6936C454E9}" type="presParOf" srcId="{907765C2-5EB4-4A4B-93E7-A2FAC893CE62}" destId="{0714A9C0-76B3-4961-BEB6-F4C075B2AFBA}" srcOrd="0" destOrd="0" presId="urn:microsoft.com/office/officeart/2005/8/layout/vList5"/>
    <dgm:cxn modelId="{11E91012-2A9C-49AE-BD08-30F99A5335D3}" type="presParOf" srcId="{907765C2-5EB4-4A4B-93E7-A2FAC893CE62}" destId="{3E848266-FBBC-441F-80A3-DEEB70D8858D}" srcOrd="1" destOrd="0" presId="urn:microsoft.com/office/officeart/2005/8/layout/vList5"/>
    <dgm:cxn modelId="{9AE6D459-3AAA-4B40-9086-68038AD781C1}" type="presParOf" srcId="{1A1B450A-5529-482D-8B6A-F8F267905FF0}" destId="{0F88A485-C8C2-4B38-998F-B30133C8F9C1}" srcOrd="1" destOrd="0" presId="urn:microsoft.com/office/officeart/2005/8/layout/vList5"/>
    <dgm:cxn modelId="{A1838B8C-C65A-4749-85DD-2ADCD7C08DFF}" type="presParOf" srcId="{1A1B450A-5529-482D-8B6A-F8F267905FF0}" destId="{669CF826-7B63-4847-A8BF-474633F01DB5}" srcOrd="2" destOrd="0" presId="urn:microsoft.com/office/officeart/2005/8/layout/vList5"/>
    <dgm:cxn modelId="{20B8602C-A2D1-40D7-9BA5-0E7172603692}" type="presParOf" srcId="{669CF826-7B63-4847-A8BF-474633F01DB5}" destId="{48A70129-330A-4942-84C5-3857D93A717A}" srcOrd="0" destOrd="0" presId="urn:microsoft.com/office/officeart/2005/8/layout/vList5"/>
    <dgm:cxn modelId="{41454738-F95B-414E-8ADB-655F1DEC96AE}" type="presParOf" srcId="{669CF826-7B63-4847-A8BF-474633F01DB5}" destId="{C1C4C037-F3FE-4B1D-99F5-AFFEA3077612}" srcOrd="1" destOrd="0" presId="urn:microsoft.com/office/officeart/2005/8/layout/vList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8E29B9-2F5F-4C02-A86F-AE8EC8FFA81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x-none"/>
        </a:p>
      </dgm:t>
    </dgm:pt>
    <dgm:pt modelId="{9F29312A-0CBB-4A82-8CC7-15A61CF1B155}">
      <dgm:prSet phldrT="[Текст]" custT="1"/>
      <dgm:spPr>
        <a:noFill/>
      </dgm:spPr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ct val="0"/>
            </a:spcBef>
          </a:pPr>
          <a:r>
            <a:rPr lang="ru-RU" sz="44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2 421,5 </a:t>
          </a:r>
          <a:r>
            <a:rPr lang="ru-RU" sz="2600" b="1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rPr>
            <a:t>млн. долларов США</a:t>
          </a:r>
          <a:endParaRPr lang="x-none" sz="2600" b="1" kern="1200" dirty="0">
            <a:solidFill>
              <a:schemeClr val="tx2">
                <a:lumMod val="75000"/>
              </a:schemeClr>
            </a:solidFill>
            <a:latin typeface="+mj-lt"/>
            <a:ea typeface="+mj-ea"/>
            <a:cs typeface="Times New Roman" panose="02020603050405020304" pitchFamily="18" charset="0"/>
          </a:endParaRPr>
        </a:p>
      </dgm:t>
    </dgm:pt>
    <dgm:pt modelId="{F6AC751F-70CD-42B1-A35C-FF722432D97F}" type="parTrans" cxnId="{A3A10900-68F9-4DB6-AA67-93D683A1DEDD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23B5B-AA95-4060-B394-32411610E0BB}" type="sibTrans" cxnId="{A3A10900-68F9-4DB6-AA67-93D683A1DEDD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ED518-FBC0-430D-843E-DE3E55E303D5}">
      <dgm:prSet phldrT="[Текст]" custT="1"/>
      <dgm:spPr/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ct val="0"/>
            </a:spcBef>
          </a:pPr>
          <a:r>
            <a:rPr lang="ru-RU" sz="2800" b="1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rPr>
            <a:t>Россия (67,8%)</a:t>
          </a:r>
          <a:endParaRPr lang="x-none" sz="2800" b="1" kern="1200" dirty="0">
            <a:solidFill>
              <a:schemeClr val="tx2">
                <a:lumMod val="75000"/>
              </a:schemeClr>
            </a:solidFill>
            <a:latin typeface="+mj-lt"/>
            <a:ea typeface="+mj-ea"/>
            <a:cs typeface="Times New Roman" panose="02020603050405020304" pitchFamily="18" charset="0"/>
          </a:endParaRPr>
        </a:p>
      </dgm:t>
    </dgm:pt>
    <dgm:pt modelId="{E0EF31B1-B4CC-4FB2-8BA7-A133A5AAD163}" type="parTrans" cxnId="{DDD2F25E-5466-4362-A94A-F69A06A19922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88FE3-C4D2-4560-B5C7-C5AF737A9614}" type="sibTrans" cxnId="{DDD2F25E-5466-4362-A94A-F69A06A19922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3C491-9BCE-4F77-9846-011C484C3F27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Казахстан (</a:t>
          </a:r>
          <a:r>
            <a:rPr lang="ru-RU" sz="28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29,8%</a:t>
          </a:r>
          <a:r>
            <a:rPr lang="ru-RU" sz="2800" b="1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)</a:t>
          </a:r>
          <a:endParaRPr lang="x-none" sz="2800" b="1" dirty="0">
            <a:solidFill>
              <a:srgbClr val="00437A"/>
            </a:solidFill>
            <a:latin typeface="+mj-lt"/>
            <a:cs typeface="Times New Roman" panose="02020603050405020304" pitchFamily="18" charset="0"/>
          </a:endParaRPr>
        </a:p>
      </dgm:t>
    </dgm:pt>
    <dgm:pt modelId="{9959CA2A-CF86-43C3-B4B7-9BBA29346CC4}" type="parTrans" cxnId="{5BFA87DB-DF50-484C-89E4-B9DCC63E4325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B6532-5CCF-4CDA-992A-88565FA854B4}" type="sibTrans" cxnId="{5BFA87DB-DF50-484C-89E4-B9DCC63E4325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92750-1CBB-4ACD-90D9-758597AF6AB1}" type="pres">
      <dgm:prSet presAssocID="{0C8E29B9-2F5F-4C02-A86F-AE8EC8FFA8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89BF51-344F-4DAB-856D-244B324B3936}" type="pres">
      <dgm:prSet presAssocID="{9F29312A-0CBB-4A82-8CC7-15A61CF1B155}" presName="hierRoot1" presStyleCnt="0">
        <dgm:presLayoutVars>
          <dgm:hierBranch val="init"/>
        </dgm:presLayoutVars>
      </dgm:prSet>
      <dgm:spPr/>
    </dgm:pt>
    <dgm:pt modelId="{E89B3DA4-901B-428A-969D-F9A4B6EC3CB7}" type="pres">
      <dgm:prSet presAssocID="{9F29312A-0CBB-4A82-8CC7-15A61CF1B155}" presName="rootComposite1" presStyleCnt="0"/>
      <dgm:spPr/>
    </dgm:pt>
    <dgm:pt modelId="{3862E7D3-ED94-4D07-8F0F-6C026DF9A851}" type="pres">
      <dgm:prSet presAssocID="{9F29312A-0CBB-4A82-8CC7-15A61CF1B155}" presName="rootText1" presStyleLbl="alignAcc1" presStyleIdx="0" presStyleCnt="0" custScaleX="221107" custLinFactNeighborX="-587" custLinFactNeighborY="-11981">
        <dgm:presLayoutVars>
          <dgm:chPref val="3"/>
        </dgm:presLayoutVars>
      </dgm:prSet>
      <dgm:spPr/>
    </dgm:pt>
    <dgm:pt modelId="{5362FCA5-13FA-46ED-82DA-938F40912745}" type="pres">
      <dgm:prSet presAssocID="{9F29312A-0CBB-4A82-8CC7-15A61CF1B155}" presName="topArc1" presStyleLbl="parChTrans1D1" presStyleIdx="0" presStyleCnt="6"/>
      <dgm:spPr/>
    </dgm:pt>
    <dgm:pt modelId="{97D906CB-19BE-45BE-AC2D-CB145A5143FE}" type="pres">
      <dgm:prSet presAssocID="{9F29312A-0CBB-4A82-8CC7-15A61CF1B155}" presName="bottomArc1" presStyleLbl="parChTrans1D1" presStyleIdx="1" presStyleCnt="6"/>
      <dgm:spPr/>
    </dgm:pt>
    <dgm:pt modelId="{DB4EBD9A-077F-4119-B39D-780F59363296}" type="pres">
      <dgm:prSet presAssocID="{9F29312A-0CBB-4A82-8CC7-15A61CF1B155}" presName="topConnNode1" presStyleLbl="node1" presStyleIdx="0" presStyleCnt="0"/>
      <dgm:spPr/>
    </dgm:pt>
    <dgm:pt modelId="{D0AFE0E0-5A3E-48FF-84BA-FBB26693FE47}" type="pres">
      <dgm:prSet presAssocID="{9F29312A-0CBB-4A82-8CC7-15A61CF1B155}" presName="hierChild2" presStyleCnt="0"/>
      <dgm:spPr/>
    </dgm:pt>
    <dgm:pt modelId="{BE045F35-8C78-44BA-8879-594319B7174B}" type="pres">
      <dgm:prSet presAssocID="{E0EF31B1-B4CC-4FB2-8BA7-A133A5AAD163}" presName="Name28" presStyleLbl="parChTrans1D2" presStyleIdx="0" presStyleCnt="2"/>
      <dgm:spPr/>
    </dgm:pt>
    <dgm:pt modelId="{A34ADB8C-4AFA-4A26-8BC7-CC9B26AFBE1F}" type="pres">
      <dgm:prSet presAssocID="{01AED518-FBC0-430D-843E-DE3E55E303D5}" presName="hierRoot2" presStyleCnt="0">
        <dgm:presLayoutVars>
          <dgm:hierBranch val="init"/>
        </dgm:presLayoutVars>
      </dgm:prSet>
      <dgm:spPr/>
    </dgm:pt>
    <dgm:pt modelId="{4185859C-0CFC-4D9E-81BE-FEA96AA9285A}" type="pres">
      <dgm:prSet presAssocID="{01AED518-FBC0-430D-843E-DE3E55E303D5}" presName="rootComposite2" presStyleCnt="0"/>
      <dgm:spPr/>
    </dgm:pt>
    <dgm:pt modelId="{C328CAC4-8109-4CA2-A847-34C354854141}" type="pres">
      <dgm:prSet presAssocID="{01AED518-FBC0-430D-843E-DE3E55E303D5}" presName="rootText2" presStyleLbl="alignAcc1" presStyleIdx="0" presStyleCnt="0">
        <dgm:presLayoutVars>
          <dgm:chPref val="3"/>
        </dgm:presLayoutVars>
      </dgm:prSet>
      <dgm:spPr/>
    </dgm:pt>
    <dgm:pt modelId="{4189C02B-8A1D-4BD1-989C-2DC7D616A28F}" type="pres">
      <dgm:prSet presAssocID="{01AED518-FBC0-430D-843E-DE3E55E303D5}" presName="topArc2" presStyleLbl="parChTrans1D1" presStyleIdx="2" presStyleCnt="6"/>
      <dgm:spPr/>
    </dgm:pt>
    <dgm:pt modelId="{80FAC151-C75F-44A3-BFAF-2E292E5B054D}" type="pres">
      <dgm:prSet presAssocID="{01AED518-FBC0-430D-843E-DE3E55E303D5}" presName="bottomArc2" presStyleLbl="parChTrans1D1" presStyleIdx="3" presStyleCnt="6"/>
      <dgm:spPr/>
    </dgm:pt>
    <dgm:pt modelId="{0E12B3CA-0AFA-4048-A572-E0904780B633}" type="pres">
      <dgm:prSet presAssocID="{01AED518-FBC0-430D-843E-DE3E55E303D5}" presName="topConnNode2" presStyleLbl="node2" presStyleIdx="0" presStyleCnt="0"/>
      <dgm:spPr/>
    </dgm:pt>
    <dgm:pt modelId="{46D7577E-C901-41EB-87DD-0F09A6D50B5A}" type="pres">
      <dgm:prSet presAssocID="{01AED518-FBC0-430D-843E-DE3E55E303D5}" presName="hierChild4" presStyleCnt="0"/>
      <dgm:spPr/>
    </dgm:pt>
    <dgm:pt modelId="{67951739-BA91-4802-A99A-78790359A0C7}" type="pres">
      <dgm:prSet presAssocID="{01AED518-FBC0-430D-843E-DE3E55E303D5}" presName="hierChild5" presStyleCnt="0"/>
      <dgm:spPr/>
    </dgm:pt>
    <dgm:pt modelId="{703D83D4-BAA7-46FB-9C2E-CA88BB14C823}" type="pres">
      <dgm:prSet presAssocID="{9959CA2A-CF86-43C3-B4B7-9BBA29346CC4}" presName="Name28" presStyleLbl="parChTrans1D2" presStyleIdx="1" presStyleCnt="2"/>
      <dgm:spPr/>
    </dgm:pt>
    <dgm:pt modelId="{660822BE-FFC2-4597-8C48-C331D80E2E01}" type="pres">
      <dgm:prSet presAssocID="{F903C491-9BCE-4F77-9846-011C484C3F27}" presName="hierRoot2" presStyleCnt="0">
        <dgm:presLayoutVars>
          <dgm:hierBranch val="init"/>
        </dgm:presLayoutVars>
      </dgm:prSet>
      <dgm:spPr/>
    </dgm:pt>
    <dgm:pt modelId="{B28898F9-97EB-4F71-B0C6-0CD2B164E8BC}" type="pres">
      <dgm:prSet presAssocID="{F903C491-9BCE-4F77-9846-011C484C3F27}" presName="rootComposite2" presStyleCnt="0"/>
      <dgm:spPr/>
    </dgm:pt>
    <dgm:pt modelId="{34FBF969-E20C-4689-B626-A3CD42F1533E}" type="pres">
      <dgm:prSet presAssocID="{F903C491-9BCE-4F77-9846-011C484C3F27}" presName="rootText2" presStyleLbl="alignAcc1" presStyleIdx="0" presStyleCnt="0">
        <dgm:presLayoutVars>
          <dgm:chPref val="3"/>
        </dgm:presLayoutVars>
      </dgm:prSet>
      <dgm:spPr/>
    </dgm:pt>
    <dgm:pt modelId="{6DB4A3B1-972B-4B72-9EBB-BBCDA8C2EF55}" type="pres">
      <dgm:prSet presAssocID="{F903C491-9BCE-4F77-9846-011C484C3F27}" presName="topArc2" presStyleLbl="parChTrans1D1" presStyleIdx="4" presStyleCnt="6"/>
      <dgm:spPr/>
    </dgm:pt>
    <dgm:pt modelId="{10204B16-B7AE-4128-B265-2ACEF4FCCDDB}" type="pres">
      <dgm:prSet presAssocID="{F903C491-9BCE-4F77-9846-011C484C3F27}" presName="bottomArc2" presStyleLbl="parChTrans1D1" presStyleIdx="5" presStyleCnt="6"/>
      <dgm:spPr/>
    </dgm:pt>
    <dgm:pt modelId="{B6C29C42-66EE-4D34-BF1C-50728DC66632}" type="pres">
      <dgm:prSet presAssocID="{F903C491-9BCE-4F77-9846-011C484C3F27}" presName="topConnNode2" presStyleLbl="node2" presStyleIdx="0" presStyleCnt="0"/>
      <dgm:spPr/>
    </dgm:pt>
    <dgm:pt modelId="{CC45E7D9-5E78-48A7-BAA2-922AF6951F73}" type="pres">
      <dgm:prSet presAssocID="{F903C491-9BCE-4F77-9846-011C484C3F27}" presName="hierChild4" presStyleCnt="0"/>
      <dgm:spPr/>
    </dgm:pt>
    <dgm:pt modelId="{8BD61134-92DF-48E2-842F-5D8FBDA10BDF}" type="pres">
      <dgm:prSet presAssocID="{F903C491-9BCE-4F77-9846-011C484C3F27}" presName="hierChild5" presStyleCnt="0"/>
      <dgm:spPr/>
    </dgm:pt>
    <dgm:pt modelId="{26BB78C6-9F07-4797-99DC-FB3790D79D8F}" type="pres">
      <dgm:prSet presAssocID="{9F29312A-0CBB-4A82-8CC7-15A61CF1B155}" presName="hierChild3" presStyleCnt="0"/>
      <dgm:spPr/>
    </dgm:pt>
  </dgm:ptLst>
  <dgm:cxnLst>
    <dgm:cxn modelId="{A3A10900-68F9-4DB6-AA67-93D683A1DEDD}" srcId="{0C8E29B9-2F5F-4C02-A86F-AE8EC8FFA81D}" destId="{9F29312A-0CBB-4A82-8CC7-15A61CF1B155}" srcOrd="0" destOrd="0" parTransId="{F6AC751F-70CD-42B1-A35C-FF722432D97F}" sibTransId="{9E423B5B-AA95-4060-B394-32411610E0BB}"/>
    <dgm:cxn modelId="{D676AB05-34F9-4A95-81ED-D2F6A3362B9B}" type="presOf" srcId="{E0EF31B1-B4CC-4FB2-8BA7-A133A5AAD163}" destId="{BE045F35-8C78-44BA-8879-594319B7174B}" srcOrd="0" destOrd="0" presId="urn:microsoft.com/office/officeart/2008/layout/HalfCircleOrganizationChart"/>
    <dgm:cxn modelId="{227E8B0A-D09D-41C4-9078-95BE1934C63F}" type="presOf" srcId="{9959CA2A-CF86-43C3-B4B7-9BBA29346CC4}" destId="{703D83D4-BAA7-46FB-9C2E-CA88BB14C823}" srcOrd="0" destOrd="0" presId="urn:microsoft.com/office/officeart/2008/layout/HalfCircleOrganizationChart"/>
    <dgm:cxn modelId="{70372013-9C60-4B8E-9E5C-749F5A41DBBF}" type="presOf" srcId="{01AED518-FBC0-430D-843E-DE3E55E303D5}" destId="{0E12B3CA-0AFA-4048-A572-E0904780B633}" srcOrd="1" destOrd="0" presId="urn:microsoft.com/office/officeart/2008/layout/HalfCircleOrganizationChart"/>
    <dgm:cxn modelId="{2EA99D1C-A32E-46A3-A5C2-F54B3B3E6E2F}" type="presOf" srcId="{01AED518-FBC0-430D-843E-DE3E55E303D5}" destId="{C328CAC4-8109-4CA2-A847-34C354854141}" srcOrd="0" destOrd="0" presId="urn:microsoft.com/office/officeart/2008/layout/HalfCircleOrganizationChart"/>
    <dgm:cxn modelId="{8545AB21-DDEB-49C0-B337-CD73A2098195}" type="presOf" srcId="{F903C491-9BCE-4F77-9846-011C484C3F27}" destId="{B6C29C42-66EE-4D34-BF1C-50728DC66632}" srcOrd="1" destOrd="0" presId="urn:microsoft.com/office/officeart/2008/layout/HalfCircleOrganizationChart"/>
    <dgm:cxn modelId="{DDD2F25E-5466-4362-A94A-F69A06A19922}" srcId="{9F29312A-0CBB-4A82-8CC7-15A61CF1B155}" destId="{01AED518-FBC0-430D-843E-DE3E55E303D5}" srcOrd="0" destOrd="0" parTransId="{E0EF31B1-B4CC-4FB2-8BA7-A133A5AAD163}" sibTransId="{F7088FE3-C4D2-4560-B5C7-C5AF737A9614}"/>
    <dgm:cxn modelId="{B6D1046B-EC3C-47EF-AF95-20C638055C59}" type="presOf" srcId="{9F29312A-0CBB-4A82-8CC7-15A61CF1B155}" destId="{DB4EBD9A-077F-4119-B39D-780F59363296}" srcOrd="1" destOrd="0" presId="urn:microsoft.com/office/officeart/2008/layout/HalfCircleOrganizationChart"/>
    <dgm:cxn modelId="{1E14A7B2-81B7-4132-AA7C-C2C6817C0FA6}" type="presOf" srcId="{F903C491-9BCE-4F77-9846-011C484C3F27}" destId="{34FBF969-E20C-4689-B626-A3CD42F1533E}" srcOrd="0" destOrd="0" presId="urn:microsoft.com/office/officeart/2008/layout/HalfCircleOrganizationChart"/>
    <dgm:cxn modelId="{EC73BCDA-E7E8-4F20-97CE-11840D5BC818}" type="presOf" srcId="{0C8E29B9-2F5F-4C02-A86F-AE8EC8FFA81D}" destId="{2F992750-1CBB-4ACD-90D9-758597AF6AB1}" srcOrd="0" destOrd="0" presId="urn:microsoft.com/office/officeart/2008/layout/HalfCircleOrganizationChart"/>
    <dgm:cxn modelId="{5BFA87DB-DF50-484C-89E4-B9DCC63E4325}" srcId="{9F29312A-0CBB-4A82-8CC7-15A61CF1B155}" destId="{F903C491-9BCE-4F77-9846-011C484C3F27}" srcOrd="1" destOrd="0" parTransId="{9959CA2A-CF86-43C3-B4B7-9BBA29346CC4}" sibTransId="{F9DB6532-5CCF-4CDA-992A-88565FA854B4}"/>
    <dgm:cxn modelId="{1D93E3EA-8010-4D39-AA1F-55D68D5107E6}" type="presOf" srcId="{9F29312A-0CBB-4A82-8CC7-15A61CF1B155}" destId="{3862E7D3-ED94-4D07-8F0F-6C026DF9A851}" srcOrd="0" destOrd="0" presId="urn:microsoft.com/office/officeart/2008/layout/HalfCircleOrganizationChart"/>
    <dgm:cxn modelId="{F13AFC5D-F98A-460E-A176-D1CADB6DE475}" type="presParOf" srcId="{2F992750-1CBB-4ACD-90D9-758597AF6AB1}" destId="{0C89BF51-344F-4DAB-856D-244B324B3936}" srcOrd="0" destOrd="0" presId="urn:microsoft.com/office/officeart/2008/layout/HalfCircleOrganizationChart"/>
    <dgm:cxn modelId="{0FFC1E97-EEA4-4092-9789-F5DC6BFF52B8}" type="presParOf" srcId="{0C89BF51-344F-4DAB-856D-244B324B3936}" destId="{E89B3DA4-901B-428A-969D-F9A4B6EC3CB7}" srcOrd="0" destOrd="0" presId="urn:microsoft.com/office/officeart/2008/layout/HalfCircleOrganizationChart"/>
    <dgm:cxn modelId="{CEFC3790-36B6-453E-ACF5-F75975431FF8}" type="presParOf" srcId="{E89B3DA4-901B-428A-969D-F9A4B6EC3CB7}" destId="{3862E7D3-ED94-4D07-8F0F-6C026DF9A851}" srcOrd="0" destOrd="0" presId="urn:microsoft.com/office/officeart/2008/layout/HalfCircleOrganizationChart"/>
    <dgm:cxn modelId="{DF644F0D-7098-4E06-82B0-713AE86E8B54}" type="presParOf" srcId="{E89B3DA4-901B-428A-969D-F9A4B6EC3CB7}" destId="{5362FCA5-13FA-46ED-82DA-938F40912745}" srcOrd="1" destOrd="0" presId="urn:microsoft.com/office/officeart/2008/layout/HalfCircleOrganizationChart"/>
    <dgm:cxn modelId="{07F08BEB-6588-4FE3-995C-1C185D64A162}" type="presParOf" srcId="{E89B3DA4-901B-428A-969D-F9A4B6EC3CB7}" destId="{97D906CB-19BE-45BE-AC2D-CB145A5143FE}" srcOrd="2" destOrd="0" presId="urn:microsoft.com/office/officeart/2008/layout/HalfCircleOrganizationChart"/>
    <dgm:cxn modelId="{5E8A3280-505E-41C2-BFB6-DC9C838A7EB9}" type="presParOf" srcId="{E89B3DA4-901B-428A-969D-F9A4B6EC3CB7}" destId="{DB4EBD9A-077F-4119-B39D-780F59363296}" srcOrd="3" destOrd="0" presId="urn:microsoft.com/office/officeart/2008/layout/HalfCircleOrganizationChart"/>
    <dgm:cxn modelId="{A273BED3-D48B-4BF9-916E-13E4FD80ED60}" type="presParOf" srcId="{0C89BF51-344F-4DAB-856D-244B324B3936}" destId="{D0AFE0E0-5A3E-48FF-84BA-FBB26693FE47}" srcOrd="1" destOrd="0" presId="urn:microsoft.com/office/officeart/2008/layout/HalfCircleOrganizationChart"/>
    <dgm:cxn modelId="{0F6A3296-F6FF-4A9C-8A9B-570EEB960E58}" type="presParOf" srcId="{D0AFE0E0-5A3E-48FF-84BA-FBB26693FE47}" destId="{BE045F35-8C78-44BA-8879-594319B7174B}" srcOrd="0" destOrd="0" presId="urn:microsoft.com/office/officeart/2008/layout/HalfCircleOrganizationChart"/>
    <dgm:cxn modelId="{6D4B1653-7C28-415A-A12A-FF875D04D340}" type="presParOf" srcId="{D0AFE0E0-5A3E-48FF-84BA-FBB26693FE47}" destId="{A34ADB8C-4AFA-4A26-8BC7-CC9B26AFBE1F}" srcOrd="1" destOrd="0" presId="urn:microsoft.com/office/officeart/2008/layout/HalfCircleOrganizationChart"/>
    <dgm:cxn modelId="{6843B22F-B4E6-4333-8917-A0D03E8270E8}" type="presParOf" srcId="{A34ADB8C-4AFA-4A26-8BC7-CC9B26AFBE1F}" destId="{4185859C-0CFC-4D9E-81BE-FEA96AA9285A}" srcOrd="0" destOrd="0" presId="urn:microsoft.com/office/officeart/2008/layout/HalfCircleOrganizationChart"/>
    <dgm:cxn modelId="{985028BC-A824-48AA-80DB-1E9729C857DC}" type="presParOf" srcId="{4185859C-0CFC-4D9E-81BE-FEA96AA9285A}" destId="{C328CAC4-8109-4CA2-A847-34C354854141}" srcOrd="0" destOrd="0" presId="urn:microsoft.com/office/officeart/2008/layout/HalfCircleOrganizationChart"/>
    <dgm:cxn modelId="{D2498457-CA95-457F-9CC5-E9F1DE6529D1}" type="presParOf" srcId="{4185859C-0CFC-4D9E-81BE-FEA96AA9285A}" destId="{4189C02B-8A1D-4BD1-989C-2DC7D616A28F}" srcOrd="1" destOrd="0" presId="urn:microsoft.com/office/officeart/2008/layout/HalfCircleOrganizationChart"/>
    <dgm:cxn modelId="{59D2B385-B197-4E10-97F4-91505E6C5DEA}" type="presParOf" srcId="{4185859C-0CFC-4D9E-81BE-FEA96AA9285A}" destId="{80FAC151-C75F-44A3-BFAF-2E292E5B054D}" srcOrd="2" destOrd="0" presId="urn:microsoft.com/office/officeart/2008/layout/HalfCircleOrganizationChart"/>
    <dgm:cxn modelId="{1BA5C6BA-05FE-42AD-90BA-705ED3C63727}" type="presParOf" srcId="{4185859C-0CFC-4D9E-81BE-FEA96AA9285A}" destId="{0E12B3CA-0AFA-4048-A572-E0904780B633}" srcOrd="3" destOrd="0" presId="urn:microsoft.com/office/officeart/2008/layout/HalfCircleOrganizationChart"/>
    <dgm:cxn modelId="{ADDF0A04-000D-457E-BF0D-DC9B3B22BBCD}" type="presParOf" srcId="{A34ADB8C-4AFA-4A26-8BC7-CC9B26AFBE1F}" destId="{46D7577E-C901-41EB-87DD-0F09A6D50B5A}" srcOrd="1" destOrd="0" presId="urn:microsoft.com/office/officeart/2008/layout/HalfCircleOrganizationChart"/>
    <dgm:cxn modelId="{C3ABE5B6-3AAF-43D0-80A2-89C6B51C19FB}" type="presParOf" srcId="{A34ADB8C-4AFA-4A26-8BC7-CC9B26AFBE1F}" destId="{67951739-BA91-4802-A99A-78790359A0C7}" srcOrd="2" destOrd="0" presId="urn:microsoft.com/office/officeart/2008/layout/HalfCircleOrganizationChart"/>
    <dgm:cxn modelId="{9E5260B3-C477-4840-AAE8-01183F34118A}" type="presParOf" srcId="{D0AFE0E0-5A3E-48FF-84BA-FBB26693FE47}" destId="{703D83D4-BAA7-46FB-9C2E-CA88BB14C823}" srcOrd="2" destOrd="0" presId="urn:microsoft.com/office/officeart/2008/layout/HalfCircleOrganizationChart"/>
    <dgm:cxn modelId="{9EE867E8-4ED3-49D1-BED8-1D0841FBE117}" type="presParOf" srcId="{D0AFE0E0-5A3E-48FF-84BA-FBB26693FE47}" destId="{660822BE-FFC2-4597-8C48-C331D80E2E01}" srcOrd="3" destOrd="0" presId="urn:microsoft.com/office/officeart/2008/layout/HalfCircleOrganizationChart"/>
    <dgm:cxn modelId="{B6F3D24F-0A0B-401B-B5D8-5D4B676F4359}" type="presParOf" srcId="{660822BE-FFC2-4597-8C48-C331D80E2E01}" destId="{B28898F9-97EB-4F71-B0C6-0CD2B164E8BC}" srcOrd="0" destOrd="0" presId="urn:microsoft.com/office/officeart/2008/layout/HalfCircleOrganizationChart"/>
    <dgm:cxn modelId="{555FA14E-28BC-4745-A150-F3BF35BFD1F6}" type="presParOf" srcId="{B28898F9-97EB-4F71-B0C6-0CD2B164E8BC}" destId="{34FBF969-E20C-4689-B626-A3CD42F1533E}" srcOrd="0" destOrd="0" presId="urn:microsoft.com/office/officeart/2008/layout/HalfCircleOrganizationChart"/>
    <dgm:cxn modelId="{3BAD055B-77B7-420F-8D95-2F14143325FC}" type="presParOf" srcId="{B28898F9-97EB-4F71-B0C6-0CD2B164E8BC}" destId="{6DB4A3B1-972B-4B72-9EBB-BBCDA8C2EF55}" srcOrd="1" destOrd="0" presId="urn:microsoft.com/office/officeart/2008/layout/HalfCircleOrganizationChart"/>
    <dgm:cxn modelId="{6540041B-2D9D-4AC1-A0F9-A9D1A7D1B76F}" type="presParOf" srcId="{B28898F9-97EB-4F71-B0C6-0CD2B164E8BC}" destId="{10204B16-B7AE-4128-B265-2ACEF4FCCDDB}" srcOrd="2" destOrd="0" presId="urn:microsoft.com/office/officeart/2008/layout/HalfCircleOrganizationChart"/>
    <dgm:cxn modelId="{8E317B72-8D72-4994-AF9F-393468B9EF7E}" type="presParOf" srcId="{B28898F9-97EB-4F71-B0C6-0CD2B164E8BC}" destId="{B6C29C42-66EE-4D34-BF1C-50728DC66632}" srcOrd="3" destOrd="0" presId="urn:microsoft.com/office/officeart/2008/layout/HalfCircleOrganizationChart"/>
    <dgm:cxn modelId="{BE0EF922-D8C3-497E-87BD-AEAD714E0D9B}" type="presParOf" srcId="{660822BE-FFC2-4597-8C48-C331D80E2E01}" destId="{CC45E7D9-5E78-48A7-BAA2-922AF6951F73}" srcOrd="1" destOrd="0" presId="urn:microsoft.com/office/officeart/2008/layout/HalfCircleOrganizationChart"/>
    <dgm:cxn modelId="{F7C7D2C2-9E70-46AA-B7B2-FACC89BF3EBB}" type="presParOf" srcId="{660822BE-FFC2-4597-8C48-C331D80E2E01}" destId="{8BD61134-92DF-48E2-842F-5D8FBDA10BDF}" srcOrd="2" destOrd="0" presId="urn:microsoft.com/office/officeart/2008/layout/HalfCircleOrganizationChart"/>
    <dgm:cxn modelId="{278F88E9-BB33-44A3-8D1A-76F62F0BFCAF}" type="presParOf" srcId="{0C89BF51-344F-4DAB-856D-244B324B3936}" destId="{26BB78C6-9F07-4797-99DC-FB3790D79D8F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467DA-A20C-4CFB-9F85-71C49F286E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3F8B5-3736-4886-B88E-02A2AF808659}">
      <dgm:prSet phldrT="[Текст]" custT="1"/>
      <dgm:spPr>
        <a:solidFill>
          <a:srgbClr val="0059A3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</a:t>
          </a:r>
          <a:r>
            <a:rPr lang="ru-RU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5,4</a:t>
          </a: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gm:t>
    </dgm:pt>
    <dgm:pt modelId="{41AD2DB9-1931-4391-9CA5-267478932C6C}" type="parTrans" cxnId="{7C5A5CE7-88BD-4FF9-80F9-2F7FEA7DCC0D}">
      <dgm:prSet/>
      <dgm:spPr/>
      <dgm:t>
        <a:bodyPr/>
        <a:lstStyle/>
        <a:p>
          <a:endParaRPr lang="ru-RU"/>
        </a:p>
      </dgm:t>
    </dgm:pt>
    <dgm:pt modelId="{734EC216-D289-419C-AFF8-69613A136907}" type="sibTrans" cxnId="{7C5A5CE7-88BD-4FF9-80F9-2F7FEA7DCC0D}">
      <dgm:prSet/>
      <dgm:spPr/>
      <dgm:t>
        <a:bodyPr/>
        <a:lstStyle/>
        <a:p>
          <a:endParaRPr lang="ru-RU"/>
        </a:p>
      </dgm:t>
    </dgm:pt>
    <dgm:pt modelId="{BEC522BA-7C86-4E75-8100-C0974ACC0C16}">
      <dgm:prSet phldrT="[Текст]" custT="1"/>
      <dgm:spPr>
        <a:solidFill>
          <a:srgbClr val="0057A3"/>
        </a:solidFill>
      </dgm:spPr>
      <dgm:t>
        <a:bodyPr/>
        <a:lstStyle/>
        <a:p>
          <a:r>
            <a:rPr lang="ky-KG" sz="2400" b="1" dirty="0"/>
            <a:t>107,2%</a:t>
          </a:r>
          <a:endParaRPr lang="ru-RU" sz="2400" b="1" dirty="0"/>
        </a:p>
      </dgm:t>
    </dgm:pt>
    <dgm:pt modelId="{952C4746-907F-40DF-9F37-F57EEC42AB45}" type="parTrans" cxnId="{9F03BC82-21FF-41B7-8538-4D91E1CCB396}">
      <dgm:prSet/>
      <dgm:spPr/>
      <dgm:t>
        <a:bodyPr/>
        <a:lstStyle/>
        <a:p>
          <a:endParaRPr lang="ru-RU"/>
        </a:p>
      </dgm:t>
    </dgm:pt>
    <dgm:pt modelId="{7E391B03-6D85-4640-957A-31C30686B0A4}" type="sibTrans" cxnId="{9F03BC82-21FF-41B7-8538-4D91E1CCB396}">
      <dgm:prSet/>
      <dgm:spPr/>
      <dgm:t>
        <a:bodyPr/>
        <a:lstStyle/>
        <a:p>
          <a:endParaRPr lang="ru-RU"/>
        </a:p>
      </dgm:t>
    </dgm:pt>
    <dgm:pt modelId="{B11BB62C-15A0-4F84-AB24-651B36796689}">
      <dgm:prSet phldrT="[Текст]" custT="1"/>
      <dgm:spPr>
        <a:solidFill>
          <a:srgbClr val="0057A3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103,3%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gm:t>
    </dgm:pt>
    <dgm:pt modelId="{756E94D8-0BC6-4E27-9CB4-0823A66CA5F3}" type="parTrans" cxnId="{9AE88750-3974-46EA-A679-2E0136DBEC60}">
      <dgm:prSet/>
      <dgm:spPr/>
      <dgm:t>
        <a:bodyPr/>
        <a:lstStyle/>
        <a:p>
          <a:endParaRPr lang="ru-RU"/>
        </a:p>
      </dgm:t>
    </dgm:pt>
    <dgm:pt modelId="{D125827F-1B92-4AB6-A2A8-EF16D3ED6B1C}" type="sibTrans" cxnId="{9AE88750-3974-46EA-A679-2E0136DBEC60}">
      <dgm:prSet/>
      <dgm:spPr/>
      <dgm:t>
        <a:bodyPr/>
        <a:lstStyle/>
        <a:p>
          <a:endParaRPr lang="ru-RU"/>
        </a:p>
      </dgm:t>
    </dgm:pt>
    <dgm:pt modelId="{E7E011E0-1603-4293-B742-BCB849045A8A}">
      <dgm:prSet custT="1"/>
      <dgm:spPr>
        <a:solidFill>
          <a:srgbClr val="0057A3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108,3%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gm:t>
    </dgm:pt>
    <dgm:pt modelId="{6F685ED3-168A-426E-9253-1A7A7E1C92E7}" type="parTrans" cxnId="{1029DD25-4FDC-482C-B2D7-9D3AAD55451E}">
      <dgm:prSet/>
      <dgm:spPr/>
      <dgm:t>
        <a:bodyPr/>
        <a:lstStyle/>
        <a:p>
          <a:endParaRPr lang="ru-RU"/>
        </a:p>
      </dgm:t>
    </dgm:pt>
    <dgm:pt modelId="{2FDE8E57-B52E-425E-9F70-7910594FA29F}" type="sibTrans" cxnId="{1029DD25-4FDC-482C-B2D7-9D3AAD55451E}">
      <dgm:prSet/>
      <dgm:spPr/>
      <dgm:t>
        <a:bodyPr/>
        <a:lstStyle/>
        <a:p>
          <a:endParaRPr lang="ru-RU"/>
        </a:p>
      </dgm:t>
    </dgm:pt>
    <dgm:pt modelId="{4AA02DF9-978D-4F2C-BC58-36C02877E10B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y-KG" sz="2000" dirty="0"/>
            <a:t>Пищевые продукты и безалкогольные напитки</a:t>
          </a:r>
          <a:endParaRPr lang="ru-RU" sz="2000" dirty="0"/>
        </a:p>
      </dgm:t>
    </dgm:pt>
    <dgm:pt modelId="{A1936F44-D1E5-47CD-97CF-D8F17260037E}" type="parTrans" cxnId="{FE3C08EA-ED1F-4B27-8127-32F63415486D}">
      <dgm:prSet/>
      <dgm:spPr/>
      <dgm:t>
        <a:bodyPr/>
        <a:lstStyle/>
        <a:p>
          <a:endParaRPr lang="ru-RU"/>
        </a:p>
      </dgm:t>
    </dgm:pt>
    <dgm:pt modelId="{304E73DD-7CEA-41BF-B075-4BF5D07E1E97}" type="sibTrans" cxnId="{FE3C08EA-ED1F-4B27-8127-32F63415486D}">
      <dgm:prSet/>
      <dgm:spPr/>
      <dgm:t>
        <a:bodyPr/>
        <a:lstStyle/>
        <a:p>
          <a:endParaRPr lang="ru-RU"/>
        </a:p>
      </dgm:t>
    </dgm:pt>
    <dgm:pt modelId="{FFF561EE-951F-44D6-90B6-1FACC2537CCD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y-KG" sz="2000" dirty="0"/>
            <a:t>Алкогольные напитки </a:t>
          </a:r>
          <a:br>
            <a:rPr lang="ky-KG" sz="2000" dirty="0"/>
          </a:br>
          <a:r>
            <a:rPr lang="ky-KG" sz="2000" dirty="0"/>
            <a:t>и табачные изделия</a:t>
          </a:r>
          <a:endParaRPr lang="ru-RU" sz="2000" dirty="0"/>
        </a:p>
      </dgm:t>
    </dgm:pt>
    <dgm:pt modelId="{63EE95AE-2277-46E7-8659-431F9DB32F02}" type="parTrans" cxnId="{DA706C74-2C83-43F6-8E03-3987D47C1395}">
      <dgm:prSet/>
      <dgm:spPr/>
      <dgm:t>
        <a:bodyPr/>
        <a:lstStyle/>
        <a:p>
          <a:endParaRPr lang="ru-RU"/>
        </a:p>
      </dgm:t>
    </dgm:pt>
    <dgm:pt modelId="{D9CF68A1-C949-4167-8B10-BE6DF79C6E05}" type="sibTrans" cxnId="{DA706C74-2C83-43F6-8E03-3987D47C1395}">
      <dgm:prSet/>
      <dgm:spPr/>
      <dgm:t>
        <a:bodyPr/>
        <a:lstStyle/>
        <a:p>
          <a:endParaRPr lang="ru-RU"/>
        </a:p>
      </dgm:t>
    </dgm:pt>
    <dgm:pt modelId="{F292FD2E-AC21-4CF7-B710-00C7F3B05AB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y-KG" sz="2000" dirty="0"/>
            <a:t>Непродовольственные  товары</a:t>
          </a:r>
          <a:endParaRPr lang="ru-RU" sz="2000" dirty="0"/>
        </a:p>
      </dgm:t>
    </dgm:pt>
    <dgm:pt modelId="{CE803F37-57F7-4A95-9544-3EAFA8007AE5}" type="parTrans" cxnId="{963E8BAA-258E-41B7-B426-F20365303308}">
      <dgm:prSet/>
      <dgm:spPr/>
      <dgm:t>
        <a:bodyPr/>
        <a:lstStyle/>
        <a:p>
          <a:endParaRPr lang="ru-RU"/>
        </a:p>
      </dgm:t>
    </dgm:pt>
    <dgm:pt modelId="{A86CE179-52F6-4221-8B84-1F8FC3A54FDD}" type="sibTrans" cxnId="{963E8BAA-258E-41B7-B426-F20365303308}">
      <dgm:prSet/>
      <dgm:spPr/>
      <dgm:t>
        <a:bodyPr/>
        <a:lstStyle/>
        <a:p>
          <a:endParaRPr lang="ru-RU"/>
        </a:p>
      </dgm:t>
    </dgm:pt>
    <dgm:pt modelId="{BDC36DF1-DD67-493C-9193-FF6789219713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y-KG" sz="2000" dirty="0"/>
            <a:t>Услуги</a:t>
          </a:r>
          <a:endParaRPr lang="ru-RU" sz="2000" dirty="0"/>
        </a:p>
      </dgm:t>
    </dgm:pt>
    <dgm:pt modelId="{FCE7C5A3-B3BC-4F52-91DA-A3DDD09F0CFA}" type="parTrans" cxnId="{CC6206C9-9A75-4E32-9DE1-B5C4786AAF32}">
      <dgm:prSet/>
      <dgm:spPr/>
      <dgm:t>
        <a:bodyPr/>
        <a:lstStyle/>
        <a:p>
          <a:endParaRPr lang="ru-RU"/>
        </a:p>
      </dgm:t>
    </dgm:pt>
    <dgm:pt modelId="{78348501-CC0D-400D-8EA6-FA6384F274FF}" type="sibTrans" cxnId="{CC6206C9-9A75-4E32-9DE1-B5C4786AAF32}">
      <dgm:prSet/>
      <dgm:spPr/>
      <dgm:t>
        <a:bodyPr/>
        <a:lstStyle/>
        <a:p>
          <a:endParaRPr lang="ru-RU"/>
        </a:p>
      </dgm:t>
    </dgm:pt>
    <dgm:pt modelId="{734335AC-5DED-4A3D-943C-E543D1232D9A}" type="pres">
      <dgm:prSet presAssocID="{EC6467DA-A20C-4CFB-9F85-71C49F286E1F}" presName="linear" presStyleCnt="0">
        <dgm:presLayoutVars>
          <dgm:dir/>
          <dgm:animLvl val="lvl"/>
          <dgm:resizeHandles val="exact"/>
        </dgm:presLayoutVars>
      </dgm:prSet>
      <dgm:spPr/>
    </dgm:pt>
    <dgm:pt modelId="{8D7E4D83-FDCD-41F0-8369-3298230C82CC}" type="pres">
      <dgm:prSet presAssocID="{55D3F8B5-3736-4886-B88E-02A2AF808659}" presName="parentLin" presStyleCnt="0"/>
      <dgm:spPr/>
    </dgm:pt>
    <dgm:pt modelId="{D77F8619-EC7F-421E-B282-F21D48C15EBE}" type="pres">
      <dgm:prSet presAssocID="{55D3F8B5-3736-4886-B88E-02A2AF808659}" presName="parentLeftMargin" presStyleLbl="node1" presStyleIdx="0" presStyleCnt="4"/>
      <dgm:spPr/>
    </dgm:pt>
    <dgm:pt modelId="{BB95F450-7D98-4615-9486-FAA4AD83CF41}" type="pres">
      <dgm:prSet presAssocID="{55D3F8B5-3736-4886-B88E-02A2AF8086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FE84A4-4BBB-408B-99A9-A21A59DCFF96}" type="pres">
      <dgm:prSet presAssocID="{55D3F8B5-3736-4886-B88E-02A2AF808659}" presName="negativeSpace" presStyleCnt="0"/>
      <dgm:spPr/>
    </dgm:pt>
    <dgm:pt modelId="{4C5E8AB8-7E01-4FA7-9581-544849DADD35}" type="pres">
      <dgm:prSet presAssocID="{55D3F8B5-3736-4886-B88E-02A2AF808659}" presName="childText" presStyleLbl="conFgAcc1" presStyleIdx="0" presStyleCnt="4">
        <dgm:presLayoutVars>
          <dgm:bulletEnabled val="1"/>
        </dgm:presLayoutVars>
      </dgm:prSet>
      <dgm:spPr/>
    </dgm:pt>
    <dgm:pt modelId="{25D69645-A2F4-4712-A806-E679A646EBEE}" type="pres">
      <dgm:prSet presAssocID="{734EC216-D289-419C-AFF8-69613A136907}" presName="spaceBetweenRectangles" presStyleCnt="0"/>
      <dgm:spPr/>
    </dgm:pt>
    <dgm:pt modelId="{93711887-210F-4870-A33F-074B820C4F6A}" type="pres">
      <dgm:prSet presAssocID="{BEC522BA-7C86-4E75-8100-C0974ACC0C16}" presName="parentLin" presStyleCnt="0"/>
      <dgm:spPr/>
    </dgm:pt>
    <dgm:pt modelId="{53FE71E3-FDBE-4A97-ACF3-DB155FB58FA2}" type="pres">
      <dgm:prSet presAssocID="{BEC522BA-7C86-4E75-8100-C0974ACC0C16}" presName="parentLeftMargin" presStyleLbl="node1" presStyleIdx="0" presStyleCnt="4"/>
      <dgm:spPr/>
    </dgm:pt>
    <dgm:pt modelId="{7AE23A51-5396-4D14-8320-C381FE6C64CF}" type="pres">
      <dgm:prSet presAssocID="{BEC522BA-7C86-4E75-8100-C0974ACC0C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607EB9-47A6-4BF7-9368-CE6A73C62601}" type="pres">
      <dgm:prSet presAssocID="{BEC522BA-7C86-4E75-8100-C0974ACC0C16}" presName="negativeSpace" presStyleCnt="0"/>
      <dgm:spPr/>
    </dgm:pt>
    <dgm:pt modelId="{A0896C94-F10B-49DE-A036-87A7A3C547C0}" type="pres">
      <dgm:prSet presAssocID="{BEC522BA-7C86-4E75-8100-C0974ACC0C16}" presName="childText" presStyleLbl="conFgAcc1" presStyleIdx="1" presStyleCnt="4">
        <dgm:presLayoutVars>
          <dgm:bulletEnabled val="1"/>
        </dgm:presLayoutVars>
      </dgm:prSet>
      <dgm:spPr/>
    </dgm:pt>
    <dgm:pt modelId="{D24AFD39-7939-4660-8D54-9CCC5AFC852E}" type="pres">
      <dgm:prSet presAssocID="{7E391B03-6D85-4640-957A-31C30686B0A4}" presName="spaceBetweenRectangles" presStyleCnt="0"/>
      <dgm:spPr/>
    </dgm:pt>
    <dgm:pt modelId="{E8841D52-A6D2-4618-A38D-58861C30A7C8}" type="pres">
      <dgm:prSet presAssocID="{B11BB62C-15A0-4F84-AB24-651B36796689}" presName="parentLin" presStyleCnt="0"/>
      <dgm:spPr/>
    </dgm:pt>
    <dgm:pt modelId="{0A20DA63-9A38-4E21-B3E4-131090B49D39}" type="pres">
      <dgm:prSet presAssocID="{B11BB62C-15A0-4F84-AB24-651B36796689}" presName="parentLeftMargin" presStyleLbl="node1" presStyleIdx="1" presStyleCnt="4"/>
      <dgm:spPr/>
    </dgm:pt>
    <dgm:pt modelId="{20315F47-854D-483E-9BBF-2AFE3F5EE3D8}" type="pres">
      <dgm:prSet presAssocID="{B11BB62C-15A0-4F84-AB24-651B36796689}" presName="parentText" presStyleLbl="node1" presStyleIdx="2" presStyleCnt="4" custLinFactNeighborX="14151" custLinFactNeighborY="282">
        <dgm:presLayoutVars>
          <dgm:chMax val="0"/>
          <dgm:bulletEnabled val="1"/>
        </dgm:presLayoutVars>
      </dgm:prSet>
      <dgm:spPr/>
    </dgm:pt>
    <dgm:pt modelId="{3800942F-3600-4D99-9F2E-679877945B6B}" type="pres">
      <dgm:prSet presAssocID="{B11BB62C-15A0-4F84-AB24-651B36796689}" presName="negativeSpace" presStyleCnt="0"/>
      <dgm:spPr/>
    </dgm:pt>
    <dgm:pt modelId="{A7D6496A-9861-4B91-BC8D-9B3DF7EC2B53}" type="pres">
      <dgm:prSet presAssocID="{B11BB62C-15A0-4F84-AB24-651B36796689}" presName="childText" presStyleLbl="conFgAcc1" presStyleIdx="2" presStyleCnt="4">
        <dgm:presLayoutVars>
          <dgm:bulletEnabled val="1"/>
        </dgm:presLayoutVars>
      </dgm:prSet>
      <dgm:spPr/>
    </dgm:pt>
    <dgm:pt modelId="{66BF8DED-2FBA-4686-89EF-4751CCC015C7}" type="pres">
      <dgm:prSet presAssocID="{D125827F-1B92-4AB6-A2A8-EF16D3ED6B1C}" presName="spaceBetweenRectangles" presStyleCnt="0"/>
      <dgm:spPr/>
    </dgm:pt>
    <dgm:pt modelId="{EF73B9B8-6683-401D-B4D9-C62435C580D4}" type="pres">
      <dgm:prSet presAssocID="{E7E011E0-1603-4293-B742-BCB849045A8A}" presName="parentLin" presStyleCnt="0"/>
      <dgm:spPr/>
    </dgm:pt>
    <dgm:pt modelId="{10D116B4-4686-4800-A9DE-227151F03B2E}" type="pres">
      <dgm:prSet presAssocID="{E7E011E0-1603-4293-B742-BCB849045A8A}" presName="parentLeftMargin" presStyleLbl="node1" presStyleIdx="2" presStyleCnt="4"/>
      <dgm:spPr/>
    </dgm:pt>
    <dgm:pt modelId="{DC358B0A-C82A-4A84-8D0C-1FE6B93DB50C}" type="pres">
      <dgm:prSet presAssocID="{E7E011E0-1603-4293-B742-BCB849045A8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6AE87E-39D0-41CC-89D3-423E0A31AD06}" type="pres">
      <dgm:prSet presAssocID="{E7E011E0-1603-4293-B742-BCB849045A8A}" presName="negativeSpace" presStyleCnt="0"/>
      <dgm:spPr/>
    </dgm:pt>
    <dgm:pt modelId="{CE7BBAD5-E584-4044-8207-D93A113A843B}" type="pres">
      <dgm:prSet presAssocID="{E7E011E0-1603-4293-B742-BCB849045A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2A6C01-9E99-4FEA-98A5-13DD601492AE}" type="presOf" srcId="{B11BB62C-15A0-4F84-AB24-651B36796689}" destId="{0A20DA63-9A38-4E21-B3E4-131090B49D39}" srcOrd="0" destOrd="0" presId="urn:microsoft.com/office/officeart/2005/8/layout/list1"/>
    <dgm:cxn modelId="{07214814-161B-4F36-99FA-0CADF68B93E8}" type="presOf" srcId="{BDC36DF1-DD67-493C-9193-FF6789219713}" destId="{CE7BBAD5-E584-4044-8207-D93A113A843B}" srcOrd="0" destOrd="0" presId="urn:microsoft.com/office/officeart/2005/8/layout/list1"/>
    <dgm:cxn modelId="{DB561518-C9E8-4BF9-B3FE-935879DA87AB}" type="presOf" srcId="{F292FD2E-AC21-4CF7-B710-00C7F3B05AB6}" destId="{A7D6496A-9861-4B91-BC8D-9B3DF7EC2B53}" srcOrd="0" destOrd="0" presId="urn:microsoft.com/office/officeart/2005/8/layout/list1"/>
    <dgm:cxn modelId="{3144B623-DD0A-40A1-91B7-0B1788DC904F}" type="presOf" srcId="{B11BB62C-15A0-4F84-AB24-651B36796689}" destId="{20315F47-854D-483E-9BBF-2AFE3F5EE3D8}" srcOrd="1" destOrd="0" presId="urn:microsoft.com/office/officeart/2005/8/layout/list1"/>
    <dgm:cxn modelId="{1029DD25-4FDC-482C-B2D7-9D3AAD55451E}" srcId="{EC6467DA-A20C-4CFB-9F85-71C49F286E1F}" destId="{E7E011E0-1603-4293-B742-BCB849045A8A}" srcOrd="3" destOrd="0" parTransId="{6F685ED3-168A-426E-9253-1A7A7E1C92E7}" sibTransId="{2FDE8E57-B52E-425E-9F70-7910594FA29F}"/>
    <dgm:cxn modelId="{312FF162-4E4D-43F2-A1D3-D357C6E38C4A}" type="presOf" srcId="{E7E011E0-1603-4293-B742-BCB849045A8A}" destId="{10D116B4-4686-4800-A9DE-227151F03B2E}" srcOrd="0" destOrd="0" presId="urn:microsoft.com/office/officeart/2005/8/layout/list1"/>
    <dgm:cxn modelId="{CE31F646-C7FD-4CA4-A135-13D7DEE04E9B}" type="presOf" srcId="{BEC522BA-7C86-4E75-8100-C0974ACC0C16}" destId="{7AE23A51-5396-4D14-8320-C381FE6C64CF}" srcOrd="1" destOrd="0" presId="urn:microsoft.com/office/officeart/2005/8/layout/list1"/>
    <dgm:cxn modelId="{8088F548-EDFE-4387-8E0C-6E7BFEE14CF9}" type="presOf" srcId="{BEC522BA-7C86-4E75-8100-C0974ACC0C16}" destId="{53FE71E3-FDBE-4A97-ACF3-DB155FB58FA2}" srcOrd="0" destOrd="0" presId="urn:microsoft.com/office/officeart/2005/8/layout/list1"/>
    <dgm:cxn modelId="{9AE88750-3974-46EA-A679-2E0136DBEC60}" srcId="{EC6467DA-A20C-4CFB-9F85-71C49F286E1F}" destId="{B11BB62C-15A0-4F84-AB24-651B36796689}" srcOrd="2" destOrd="0" parTransId="{756E94D8-0BC6-4E27-9CB4-0823A66CA5F3}" sibTransId="{D125827F-1B92-4AB6-A2A8-EF16D3ED6B1C}"/>
    <dgm:cxn modelId="{38E10A72-F891-442F-8B01-25D1DEBC0E9C}" type="presOf" srcId="{4AA02DF9-978D-4F2C-BC58-36C02877E10B}" destId="{4C5E8AB8-7E01-4FA7-9581-544849DADD35}" srcOrd="0" destOrd="0" presId="urn:microsoft.com/office/officeart/2005/8/layout/list1"/>
    <dgm:cxn modelId="{DA706C74-2C83-43F6-8E03-3987D47C1395}" srcId="{BEC522BA-7C86-4E75-8100-C0974ACC0C16}" destId="{FFF561EE-951F-44D6-90B6-1FACC2537CCD}" srcOrd="0" destOrd="0" parTransId="{63EE95AE-2277-46E7-8659-431F9DB32F02}" sibTransId="{D9CF68A1-C949-4167-8B10-BE6DF79C6E05}"/>
    <dgm:cxn modelId="{3EB07155-B4CB-4CA1-B3E1-32BAF2FE72C9}" type="presOf" srcId="{EC6467DA-A20C-4CFB-9F85-71C49F286E1F}" destId="{734335AC-5DED-4A3D-943C-E543D1232D9A}" srcOrd="0" destOrd="0" presId="urn:microsoft.com/office/officeart/2005/8/layout/list1"/>
    <dgm:cxn modelId="{62F04D59-15E9-43E0-9FBC-D41E9FABC233}" type="presOf" srcId="{FFF561EE-951F-44D6-90B6-1FACC2537CCD}" destId="{A0896C94-F10B-49DE-A036-87A7A3C547C0}" srcOrd="0" destOrd="0" presId="urn:microsoft.com/office/officeart/2005/8/layout/list1"/>
    <dgm:cxn modelId="{9F03BC82-21FF-41B7-8538-4D91E1CCB396}" srcId="{EC6467DA-A20C-4CFB-9F85-71C49F286E1F}" destId="{BEC522BA-7C86-4E75-8100-C0974ACC0C16}" srcOrd="1" destOrd="0" parTransId="{952C4746-907F-40DF-9F37-F57EEC42AB45}" sibTransId="{7E391B03-6D85-4640-957A-31C30686B0A4}"/>
    <dgm:cxn modelId="{087FCD9A-310D-4604-B906-676D820BA2FA}" type="presOf" srcId="{E7E011E0-1603-4293-B742-BCB849045A8A}" destId="{DC358B0A-C82A-4A84-8D0C-1FE6B93DB50C}" srcOrd="1" destOrd="0" presId="urn:microsoft.com/office/officeart/2005/8/layout/list1"/>
    <dgm:cxn modelId="{DB2187A4-E189-4733-A818-E86531CC9A60}" type="presOf" srcId="{55D3F8B5-3736-4886-B88E-02A2AF808659}" destId="{D77F8619-EC7F-421E-B282-F21D48C15EBE}" srcOrd="0" destOrd="0" presId="urn:microsoft.com/office/officeart/2005/8/layout/list1"/>
    <dgm:cxn modelId="{963E8BAA-258E-41B7-B426-F20365303308}" srcId="{B11BB62C-15A0-4F84-AB24-651B36796689}" destId="{F292FD2E-AC21-4CF7-B710-00C7F3B05AB6}" srcOrd="0" destOrd="0" parTransId="{CE803F37-57F7-4A95-9544-3EAFA8007AE5}" sibTransId="{A86CE179-52F6-4221-8B84-1F8FC3A54FDD}"/>
    <dgm:cxn modelId="{0C3EFBBD-FFC4-47E1-8048-AFC5E956CC67}" type="presOf" srcId="{55D3F8B5-3736-4886-B88E-02A2AF808659}" destId="{BB95F450-7D98-4615-9486-FAA4AD83CF41}" srcOrd="1" destOrd="0" presId="urn:microsoft.com/office/officeart/2005/8/layout/list1"/>
    <dgm:cxn modelId="{CC6206C9-9A75-4E32-9DE1-B5C4786AAF32}" srcId="{E7E011E0-1603-4293-B742-BCB849045A8A}" destId="{BDC36DF1-DD67-493C-9193-FF6789219713}" srcOrd="0" destOrd="0" parTransId="{FCE7C5A3-B3BC-4F52-91DA-A3DDD09F0CFA}" sibTransId="{78348501-CC0D-400D-8EA6-FA6384F274FF}"/>
    <dgm:cxn modelId="{7C5A5CE7-88BD-4FF9-80F9-2F7FEA7DCC0D}" srcId="{EC6467DA-A20C-4CFB-9F85-71C49F286E1F}" destId="{55D3F8B5-3736-4886-B88E-02A2AF808659}" srcOrd="0" destOrd="0" parTransId="{41AD2DB9-1931-4391-9CA5-267478932C6C}" sibTransId="{734EC216-D289-419C-AFF8-69613A136907}"/>
    <dgm:cxn modelId="{FE3C08EA-ED1F-4B27-8127-32F63415486D}" srcId="{55D3F8B5-3736-4886-B88E-02A2AF808659}" destId="{4AA02DF9-978D-4F2C-BC58-36C02877E10B}" srcOrd="0" destOrd="0" parTransId="{A1936F44-D1E5-47CD-97CF-D8F17260037E}" sibTransId="{304E73DD-7CEA-41BF-B075-4BF5D07E1E97}"/>
    <dgm:cxn modelId="{7EE2B38B-4E1A-4EC6-8B09-E016B72C15B6}" type="presParOf" srcId="{734335AC-5DED-4A3D-943C-E543D1232D9A}" destId="{8D7E4D83-FDCD-41F0-8369-3298230C82CC}" srcOrd="0" destOrd="0" presId="urn:microsoft.com/office/officeart/2005/8/layout/list1"/>
    <dgm:cxn modelId="{9F10CD4E-07D9-4FAF-B773-C8C97619C95D}" type="presParOf" srcId="{8D7E4D83-FDCD-41F0-8369-3298230C82CC}" destId="{D77F8619-EC7F-421E-B282-F21D48C15EBE}" srcOrd="0" destOrd="0" presId="urn:microsoft.com/office/officeart/2005/8/layout/list1"/>
    <dgm:cxn modelId="{73F99D38-EBC1-4972-9EAC-192EE03EE5BF}" type="presParOf" srcId="{8D7E4D83-FDCD-41F0-8369-3298230C82CC}" destId="{BB95F450-7D98-4615-9486-FAA4AD83CF41}" srcOrd="1" destOrd="0" presId="urn:microsoft.com/office/officeart/2005/8/layout/list1"/>
    <dgm:cxn modelId="{A62F96F9-9B41-4DC4-A8E2-8A9EE4BC49D6}" type="presParOf" srcId="{734335AC-5DED-4A3D-943C-E543D1232D9A}" destId="{FEFE84A4-4BBB-408B-99A9-A21A59DCFF96}" srcOrd="1" destOrd="0" presId="urn:microsoft.com/office/officeart/2005/8/layout/list1"/>
    <dgm:cxn modelId="{13E5CE80-1834-4D25-B4DE-47A189994E59}" type="presParOf" srcId="{734335AC-5DED-4A3D-943C-E543D1232D9A}" destId="{4C5E8AB8-7E01-4FA7-9581-544849DADD35}" srcOrd="2" destOrd="0" presId="urn:microsoft.com/office/officeart/2005/8/layout/list1"/>
    <dgm:cxn modelId="{E68A974B-DA44-4696-B625-1CFA4AA34734}" type="presParOf" srcId="{734335AC-5DED-4A3D-943C-E543D1232D9A}" destId="{25D69645-A2F4-4712-A806-E679A646EBEE}" srcOrd="3" destOrd="0" presId="urn:microsoft.com/office/officeart/2005/8/layout/list1"/>
    <dgm:cxn modelId="{8F76B349-D9C6-415A-B66F-F6E7B3E99A3B}" type="presParOf" srcId="{734335AC-5DED-4A3D-943C-E543D1232D9A}" destId="{93711887-210F-4870-A33F-074B820C4F6A}" srcOrd="4" destOrd="0" presId="urn:microsoft.com/office/officeart/2005/8/layout/list1"/>
    <dgm:cxn modelId="{9017156D-1F02-4E21-9481-C41B66545D74}" type="presParOf" srcId="{93711887-210F-4870-A33F-074B820C4F6A}" destId="{53FE71E3-FDBE-4A97-ACF3-DB155FB58FA2}" srcOrd="0" destOrd="0" presId="urn:microsoft.com/office/officeart/2005/8/layout/list1"/>
    <dgm:cxn modelId="{F1E6DF72-2C5C-449B-AEBD-6394750AB6E2}" type="presParOf" srcId="{93711887-210F-4870-A33F-074B820C4F6A}" destId="{7AE23A51-5396-4D14-8320-C381FE6C64CF}" srcOrd="1" destOrd="0" presId="urn:microsoft.com/office/officeart/2005/8/layout/list1"/>
    <dgm:cxn modelId="{6DFF197F-7549-42FD-94D0-CAB3D7F31A22}" type="presParOf" srcId="{734335AC-5DED-4A3D-943C-E543D1232D9A}" destId="{FF607EB9-47A6-4BF7-9368-CE6A73C62601}" srcOrd="5" destOrd="0" presId="urn:microsoft.com/office/officeart/2005/8/layout/list1"/>
    <dgm:cxn modelId="{39B778EA-B274-4D96-8738-1B4B21B4F9F5}" type="presParOf" srcId="{734335AC-5DED-4A3D-943C-E543D1232D9A}" destId="{A0896C94-F10B-49DE-A036-87A7A3C547C0}" srcOrd="6" destOrd="0" presId="urn:microsoft.com/office/officeart/2005/8/layout/list1"/>
    <dgm:cxn modelId="{6A9F21B8-FBF4-493B-B903-E87FA0EEA721}" type="presParOf" srcId="{734335AC-5DED-4A3D-943C-E543D1232D9A}" destId="{D24AFD39-7939-4660-8D54-9CCC5AFC852E}" srcOrd="7" destOrd="0" presId="urn:microsoft.com/office/officeart/2005/8/layout/list1"/>
    <dgm:cxn modelId="{233BE3D8-AB08-4EF1-995F-E170355E4623}" type="presParOf" srcId="{734335AC-5DED-4A3D-943C-E543D1232D9A}" destId="{E8841D52-A6D2-4618-A38D-58861C30A7C8}" srcOrd="8" destOrd="0" presId="urn:microsoft.com/office/officeart/2005/8/layout/list1"/>
    <dgm:cxn modelId="{D7FEBEAB-5C79-4A3E-8832-8FA1728BF49C}" type="presParOf" srcId="{E8841D52-A6D2-4618-A38D-58861C30A7C8}" destId="{0A20DA63-9A38-4E21-B3E4-131090B49D39}" srcOrd="0" destOrd="0" presId="urn:microsoft.com/office/officeart/2005/8/layout/list1"/>
    <dgm:cxn modelId="{A2FE3411-152F-4E05-B967-767E9A9C64CD}" type="presParOf" srcId="{E8841D52-A6D2-4618-A38D-58861C30A7C8}" destId="{20315F47-854D-483E-9BBF-2AFE3F5EE3D8}" srcOrd="1" destOrd="0" presId="urn:microsoft.com/office/officeart/2005/8/layout/list1"/>
    <dgm:cxn modelId="{008BABA0-B3DA-4EFD-8114-8D80F34EFD7A}" type="presParOf" srcId="{734335AC-5DED-4A3D-943C-E543D1232D9A}" destId="{3800942F-3600-4D99-9F2E-679877945B6B}" srcOrd="9" destOrd="0" presId="urn:microsoft.com/office/officeart/2005/8/layout/list1"/>
    <dgm:cxn modelId="{C5FBA2CF-572F-4258-B909-A5F922CAEB43}" type="presParOf" srcId="{734335AC-5DED-4A3D-943C-E543D1232D9A}" destId="{A7D6496A-9861-4B91-BC8D-9B3DF7EC2B53}" srcOrd="10" destOrd="0" presId="urn:microsoft.com/office/officeart/2005/8/layout/list1"/>
    <dgm:cxn modelId="{28192A7A-1AC5-4E99-9E57-CD8F392F84E7}" type="presParOf" srcId="{734335AC-5DED-4A3D-943C-E543D1232D9A}" destId="{66BF8DED-2FBA-4686-89EF-4751CCC015C7}" srcOrd="11" destOrd="0" presId="urn:microsoft.com/office/officeart/2005/8/layout/list1"/>
    <dgm:cxn modelId="{E722D666-3355-48FF-A13A-08E18CBF714A}" type="presParOf" srcId="{734335AC-5DED-4A3D-943C-E543D1232D9A}" destId="{EF73B9B8-6683-401D-B4D9-C62435C580D4}" srcOrd="12" destOrd="0" presId="urn:microsoft.com/office/officeart/2005/8/layout/list1"/>
    <dgm:cxn modelId="{34A8CDA9-A8F9-42C8-96CE-6950DCB62870}" type="presParOf" srcId="{EF73B9B8-6683-401D-B4D9-C62435C580D4}" destId="{10D116B4-4686-4800-A9DE-227151F03B2E}" srcOrd="0" destOrd="0" presId="urn:microsoft.com/office/officeart/2005/8/layout/list1"/>
    <dgm:cxn modelId="{CD69DDAB-0E61-4713-AA55-83EB9DDE1211}" type="presParOf" srcId="{EF73B9B8-6683-401D-B4D9-C62435C580D4}" destId="{DC358B0A-C82A-4A84-8D0C-1FE6B93DB50C}" srcOrd="1" destOrd="0" presId="urn:microsoft.com/office/officeart/2005/8/layout/list1"/>
    <dgm:cxn modelId="{C619C52F-1BBB-473E-81AB-BBE5B9FB1433}" type="presParOf" srcId="{734335AC-5DED-4A3D-943C-E543D1232D9A}" destId="{9C6AE87E-39D0-41CC-89D3-423E0A31AD06}" srcOrd="13" destOrd="0" presId="urn:microsoft.com/office/officeart/2005/8/layout/list1"/>
    <dgm:cxn modelId="{76668FE6-8AF5-44FC-93BD-7F8724988B16}" type="presParOf" srcId="{734335AC-5DED-4A3D-943C-E543D1232D9A}" destId="{CE7BBAD5-E584-4044-8207-D93A113A84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4068E-6AC3-4F18-9FE4-F17DE76B4955}">
      <dsp:nvSpPr>
        <dsp:cNvPr id="0" name=""/>
        <dsp:cNvSpPr/>
      </dsp:nvSpPr>
      <dsp:spPr>
        <a:xfrm>
          <a:off x="1217157" y="2088413"/>
          <a:ext cx="2280391" cy="1521020"/>
        </a:xfrm>
        <a:prstGeom prst="rect">
          <a:avLst/>
        </a:prstGeom>
        <a:solidFill>
          <a:srgbClr val="3486CE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Отрасли, оказывающие услуги</a:t>
          </a:r>
          <a:endParaRPr lang="x-none" sz="19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1582019" y="2088413"/>
        <a:ext cx="1915528" cy="1521020"/>
      </dsp:txXfrm>
    </dsp:sp>
    <dsp:sp modelId="{F7505A28-9C2E-4909-B806-882A721E9D98}">
      <dsp:nvSpPr>
        <dsp:cNvPr id="0" name=""/>
        <dsp:cNvSpPr/>
      </dsp:nvSpPr>
      <dsp:spPr>
        <a:xfrm>
          <a:off x="948" y="1480308"/>
          <a:ext cx="1520260" cy="1520260"/>
        </a:xfrm>
        <a:prstGeom prst="ellipse">
          <a:avLst/>
        </a:prstGeom>
        <a:solidFill>
          <a:srgbClr val="004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0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50,1%</a:t>
          </a:r>
          <a:endParaRPr lang="x-none" sz="30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223585" y="1702945"/>
        <a:ext cx="1074986" cy="1074986"/>
      </dsp:txXfrm>
    </dsp:sp>
    <dsp:sp modelId="{D8BED8A8-3E8B-4F9E-9388-86751CF577B8}">
      <dsp:nvSpPr>
        <dsp:cNvPr id="0" name=""/>
        <dsp:cNvSpPr/>
      </dsp:nvSpPr>
      <dsp:spPr>
        <a:xfrm>
          <a:off x="5017808" y="2088413"/>
          <a:ext cx="2280391" cy="1521020"/>
        </a:xfrm>
        <a:prstGeom prst="rect">
          <a:avLst/>
        </a:prstGeom>
        <a:solidFill>
          <a:srgbClr val="3486CE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Отрасли,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y-KG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производ</a:t>
          </a:r>
          <a:r>
            <a:rPr lang="ru-RU" sz="1900" b="1" kern="1200" dirty="0" err="1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ящие</a:t>
          </a:r>
          <a:br>
            <a:rPr lang="ru-RU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</a:br>
          <a:r>
            <a:rPr lang="ky-KG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товары</a:t>
          </a:r>
          <a:endParaRPr lang="x-none" sz="19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5382671" y="2088413"/>
        <a:ext cx="1915528" cy="1521020"/>
      </dsp:txXfrm>
    </dsp:sp>
    <dsp:sp modelId="{8D122581-C2C9-4204-A4D5-F990906A1F6D}">
      <dsp:nvSpPr>
        <dsp:cNvPr id="0" name=""/>
        <dsp:cNvSpPr/>
      </dsp:nvSpPr>
      <dsp:spPr>
        <a:xfrm>
          <a:off x="3801600" y="1480308"/>
          <a:ext cx="1520260" cy="1520260"/>
        </a:xfrm>
        <a:prstGeom prst="ellipse">
          <a:avLst/>
        </a:prstGeom>
        <a:solidFill>
          <a:srgbClr val="004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0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33,9%</a:t>
          </a:r>
          <a:endParaRPr lang="x-none" sz="30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4024237" y="1702945"/>
        <a:ext cx="1074986" cy="1074986"/>
      </dsp:txXfrm>
    </dsp:sp>
    <dsp:sp modelId="{52632DC1-9268-474D-808C-53303CF58F47}">
      <dsp:nvSpPr>
        <dsp:cNvPr id="0" name=""/>
        <dsp:cNvSpPr/>
      </dsp:nvSpPr>
      <dsp:spPr>
        <a:xfrm>
          <a:off x="8818460" y="2088413"/>
          <a:ext cx="2280391" cy="1521020"/>
        </a:xfrm>
        <a:prstGeom prst="rect">
          <a:avLst/>
        </a:prstGeom>
        <a:solidFill>
          <a:srgbClr val="3486CE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Чистые налоги</a:t>
          </a:r>
          <a:br>
            <a:rPr lang="ky-KG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</a:br>
          <a:r>
            <a:rPr lang="ky-KG" sz="1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на продукты</a:t>
          </a:r>
          <a:endParaRPr lang="x-none" sz="19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9183323" y="2088413"/>
        <a:ext cx="1915528" cy="1521020"/>
      </dsp:txXfrm>
    </dsp:sp>
    <dsp:sp modelId="{95DFD1D4-93B3-4EAB-8F05-231FB842EB51}">
      <dsp:nvSpPr>
        <dsp:cNvPr id="0" name=""/>
        <dsp:cNvSpPr/>
      </dsp:nvSpPr>
      <dsp:spPr>
        <a:xfrm>
          <a:off x="7602251" y="1480308"/>
          <a:ext cx="1520260" cy="1520260"/>
        </a:xfrm>
        <a:prstGeom prst="ellipse">
          <a:avLst/>
        </a:prstGeom>
        <a:solidFill>
          <a:srgbClr val="004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000" b="1" kern="120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16,0%</a:t>
          </a:r>
          <a:endParaRPr lang="x-none" sz="30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7824888" y="1702945"/>
        <a:ext cx="1074986" cy="107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48266-FBBC-441F-80A3-DEEB70D8858D}">
      <dsp:nvSpPr>
        <dsp:cNvPr id="0" name=""/>
        <dsp:cNvSpPr/>
      </dsp:nvSpPr>
      <dsp:spPr>
        <a:xfrm rot="5400000">
          <a:off x="2589584" y="-647409"/>
          <a:ext cx="1465650" cy="3126974"/>
        </a:xfrm>
        <a:prstGeom prst="round2SameRect">
          <a:avLst/>
        </a:prstGeom>
        <a:solidFill>
          <a:srgbClr val="0059A3"/>
        </a:solidFill>
        <a:ln w="635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800" b="1" kern="12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Импорт</a:t>
          </a:r>
          <a:endParaRPr lang="x-none" sz="2800" b="1" kern="1200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 rot="-5400000">
        <a:off x="1758923" y="254799"/>
        <a:ext cx="3055427" cy="1322556"/>
      </dsp:txXfrm>
    </dsp:sp>
    <dsp:sp modelId="{0714A9C0-76B3-4961-BEB6-F4C075B2AFBA}">
      <dsp:nvSpPr>
        <dsp:cNvPr id="0" name=""/>
        <dsp:cNvSpPr/>
      </dsp:nvSpPr>
      <dsp:spPr>
        <a:xfrm>
          <a:off x="0" y="45"/>
          <a:ext cx="1758922" cy="1832063"/>
        </a:xfrm>
        <a:prstGeom prst="roundRect">
          <a:avLst/>
        </a:prstGeom>
        <a:solidFill>
          <a:srgbClr val="3486C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86,5%</a:t>
          </a:r>
          <a:endParaRPr lang="x-none" sz="3600" b="1" kern="1200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>
        <a:off x="85863" y="85908"/>
        <a:ext cx="1587196" cy="1660337"/>
      </dsp:txXfrm>
    </dsp:sp>
    <dsp:sp modelId="{C1C4C037-F3FE-4B1D-99F5-AFFEA3077612}">
      <dsp:nvSpPr>
        <dsp:cNvPr id="0" name=""/>
        <dsp:cNvSpPr/>
      </dsp:nvSpPr>
      <dsp:spPr>
        <a:xfrm rot="5400000">
          <a:off x="2589584" y="1276256"/>
          <a:ext cx="1465650" cy="3126974"/>
        </a:xfrm>
        <a:prstGeom prst="round2SameRect">
          <a:avLst/>
        </a:prstGeom>
        <a:solidFill>
          <a:srgbClr val="0059A3"/>
        </a:solidFill>
        <a:ln w="635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800" b="1" kern="12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Экспорт</a:t>
          </a:r>
          <a:endParaRPr lang="x-none" sz="2800" b="1" kern="1200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 rot="-5400000">
        <a:off x="1758923" y="2178465"/>
        <a:ext cx="3055427" cy="1322556"/>
      </dsp:txXfrm>
    </dsp:sp>
    <dsp:sp modelId="{48A70129-330A-4942-84C5-3857D93A717A}">
      <dsp:nvSpPr>
        <dsp:cNvPr id="0" name=""/>
        <dsp:cNvSpPr/>
      </dsp:nvSpPr>
      <dsp:spPr>
        <a:xfrm>
          <a:off x="0" y="1923712"/>
          <a:ext cx="1758922" cy="1832063"/>
        </a:xfrm>
        <a:prstGeom prst="roundRect">
          <a:avLst/>
        </a:prstGeom>
        <a:solidFill>
          <a:srgbClr val="3486C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2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13,5%</a:t>
          </a:r>
          <a:endParaRPr lang="x-none" sz="32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85863" y="2009575"/>
        <a:ext cx="1587196" cy="1660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83D4-BAA7-46FB-9C2E-CA88BB14C823}">
      <dsp:nvSpPr>
        <dsp:cNvPr id="0" name=""/>
        <dsp:cNvSpPr/>
      </dsp:nvSpPr>
      <dsp:spPr>
        <a:xfrm>
          <a:off x="2735402" y="2587613"/>
          <a:ext cx="1500630" cy="61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661"/>
              </a:lnTo>
              <a:lnTo>
                <a:pt x="1500630" y="354661"/>
              </a:lnTo>
              <a:lnTo>
                <a:pt x="1500630" y="6144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45F35-8C78-44BA-8879-594319B7174B}">
      <dsp:nvSpPr>
        <dsp:cNvPr id="0" name=""/>
        <dsp:cNvSpPr/>
      </dsp:nvSpPr>
      <dsp:spPr>
        <a:xfrm>
          <a:off x="1242155" y="2587613"/>
          <a:ext cx="1493247" cy="614460"/>
        </a:xfrm>
        <a:custGeom>
          <a:avLst/>
          <a:gdLst/>
          <a:ahLst/>
          <a:cxnLst/>
          <a:rect l="0" t="0" r="0" b="0"/>
          <a:pathLst>
            <a:path>
              <a:moveTo>
                <a:pt x="1493247" y="0"/>
              </a:moveTo>
              <a:lnTo>
                <a:pt x="1493247" y="354661"/>
              </a:lnTo>
              <a:lnTo>
                <a:pt x="0" y="354661"/>
              </a:lnTo>
              <a:lnTo>
                <a:pt x="0" y="6144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2FCA5-13FA-46ED-82DA-938F40912745}">
      <dsp:nvSpPr>
        <dsp:cNvPr id="0" name=""/>
        <dsp:cNvSpPr/>
      </dsp:nvSpPr>
      <dsp:spPr>
        <a:xfrm>
          <a:off x="1367701" y="1350474"/>
          <a:ext cx="2735402" cy="12371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906CB-19BE-45BE-AC2D-CB145A5143FE}">
      <dsp:nvSpPr>
        <dsp:cNvPr id="0" name=""/>
        <dsp:cNvSpPr/>
      </dsp:nvSpPr>
      <dsp:spPr>
        <a:xfrm>
          <a:off x="1367701" y="1350474"/>
          <a:ext cx="2735402" cy="12371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2E7D3-ED94-4D07-8F0F-6C026DF9A851}">
      <dsp:nvSpPr>
        <dsp:cNvPr id="0" name=""/>
        <dsp:cNvSpPr/>
      </dsp:nvSpPr>
      <dsp:spPr>
        <a:xfrm>
          <a:off x="0" y="1573159"/>
          <a:ext cx="5470804" cy="7917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2 421,5 </a:t>
          </a:r>
          <a:r>
            <a:rPr lang="ru-RU" sz="2600" b="1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rPr>
            <a:t>млн. долларов США</a:t>
          </a:r>
          <a:endParaRPr lang="x-none" sz="2600" b="1" kern="1200" dirty="0">
            <a:solidFill>
              <a:schemeClr val="tx2">
                <a:lumMod val="75000"/>
              </a:schemeClr>
            </a:solidFill>
            <a:latin typeface="+mj-lt"/>
            <a:ea typeface="+mj-ea"/>
            <a:cs typeface="Times New Roman" panose="02020603050405020304" pitchFamily="18" charset="0"/>
          </a:endParaRPr>
        </a:p>
      </dsp:txBody>
      <dsp:txXfrm>
        <a:off x="0" y="1573159"/>
        <a:ext cx="5470804" cy="791769"/>
      </dsp:txXfrm>
    </dsp:sp>
    <dsp:sp modelId="{4189C02B-8A1D-4BD1-989C-2DC7D616A28F}">
      <dsp:nvSpPr>
        <dsp:cNvPr id="0" name=""/>
        <dsp:cNvSpPr/>
      </dsp:nvSpPr>
      <dsp:spPr>
        <a:xfrm>
          <a:off x="623585" y="3202074"/>
          <a:ext cx="1237139" cy="12371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AC151-C75F-44A3-BFAF-2E292E5B054D}">
      <dsp:nvSpPr>
        <dsp:cNvPr id="0" name=""/>
        <dsp:cNvSpPr/>
      </dsp:nvSpPr>
      <dsp:spPr>
        <a:xfrm>
          <a:off x="623585" y="3202074"/>
          <a:ext cx="1237139" cy="12371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8CAC4-8109-4CA2-A847-34C354854141}">
      <dsp:nvSpPr>
        <dsp:cNvPr id="0" name=""/>
        <dsp:cNvSpPr/>
      </dsp:nvSpPr>
      <dsp:spPr>
        <a:xfrm>
          <a:off x="5015" y="3424759"/>
          <a:ext cx="2474279" cy="7917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rPr>
            <a:t>Россия (67,8%)</a:t>
          </a:r>
          <a:endParaRPr lang="x-none" sz="2800" b="1" kern="1200" dirty="0">
            <a:solidFill>
              <a:schemeClr val="tx2">
                <a:lumMod val="75000"/>
              </a:schemeClr>
            </a:solidFill>
            <a:latin typeface="+mj-lt"/>
            <a:ea typeface="+mj-ea"/>
            <a:cs typeface="Times New Roman" panose="02020603050405020304" pitchFamily="18" charset="0"/>
          </a:endParaRPr>
        </a:p>
      </dsp:txBody>
      <dsp:txXfrm>
        <a:off x="5015" y="3424759"/>
        <a:ext cx="2474279" cy="791769"/>
      </dsp:txXfrm>
    </dsp:sp>
    <dsp:sp modelId="{6DB4A3B1-972B-4B72-9EBB-BBCDA8C2EF55}">
      <dsp:nvSpPr>
        <dsp:cNvPr id="0" name=""/>
        <dsp:cNvSpPr/>
      </dsp:nvSpPr>
      <dsp:spPr>
        <a:xfrm>
          <a:off x="3617463" y="3202074"/>
          <a:ext cx="1237139" cy="12371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04B16-B7AE-4128-B265-2ACEF4FCCDDB}">
      <dsp:nvSpPr>
        <dsp:cNvPr id="0" name=""/>
        <dsp:cNvSpPr/>
      </dsp:nvSpPr>
      <dsp:spPr>
        <a:xfrm>
          <a:off x="3617463" y="3202074"/>
          <a:ext cx="1237139" cy="12371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BF969-E20C-4689-B626-A3CD42F1533E}">
      <dsp:nvSpPr>
        <dsp:cNvPr id="0" name=""/>
        <dsp:cNvSpPr/>
      </dsp:nvSpPr>
      <dsp:spPr>
        <a:xfrm>
          <a:off x="2998893" y="3424759"/>
          <a:ext cx="2474279" cy="7917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Казахстан (</a:t>
          </a:r>
          <a:r>
            <a:rPr lang="ru-RU" sz="2800" b="1" kern="12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29,8%</a:t>
          </a:r>
          <a:r>
            <a:rPr lang="ru-RU" sz="2800" b="1" kern="1200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)</a:t>
          </a:r>
          <a:endParaRPr lang="x-none" sz="2800" b="1" kern="1200" dirty="0">
            <a:solidFill>
              <a:srgbClr val="00437A"/>
            </a:solidFill>
            <a:latin typeface="+mj-lt"/>
            <a:cs typeface="Times New Roman" panose="02020603050405020304" pitchFamily="18" charset="0"/>
          </a:endParaRPr>
        </a:p>
      </dsp:txBody>
      <dsp:txXfrm>
        <a:off x="2998893" y="3424759"/>
        <a:ext cx="2474279" cy="791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E8AB8-7E01-4FA7-9581-544849DADD35}">
      <dsp:nvSpPr>
        <dsp:cNvPr id="0" name=""/>
        <dsp:cNvSpPr/>
      </dsp:nvSpPr>
      <dsp:spPr>
        <a:xfrm>
          <a:off x="0" y="303425"/>
          <a:ext cx="4026815" cy="10773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74904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000" kern="1200" dirty="0"/>
            <a:t>Пищевые продукты и безалкогольные напитки</a:t>
          </a:r>
          <a:endParaRPr lang="ru-RU" sz="2000" kern="1200" dirty="0"/>
        </a:p>
      </dsp:txBody>
      <dsp:txXfrm>
        <a:off x="0" y="303425"/>
        <a:ext cx="4026815" cy="1077300"/>
      </dsp:txXfrm>
    </dsp:sp>
    <dsp:sp modelId="{BB95F450-7D98-4615-9486-FAA4AD83CF41}">
      <dsp:nvSpPr>
        <dsp:cNvPr id="0" name=""/>
        <dsp:cNvSpPr/>
      </dsp:nvSpPr>
      <dsp:spPr>
        <a:xfrm>
          <a:off x="201340" y="37745"/>
          <a:ext cx="2818770" cy="531360"/>
        </a:xfrm>
        <a:prstGeom prst="roundRect">
          <a:avLst/>
        </a:prstGeom>
        <a:solidFill>
          <a:srgbClr val="005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</a:t>
          </a:r>
          <a:r>
            <a:rPr lang="ru-RU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5,4</a:t>
          </a: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sp:txBody>
      <dsp:txXfrm>
        <a:off x="227279" y="63684"/>
        <a:ext cx="2766892" cy="479482"/>
      </dsp:txXfrm>
    </dsp:sp>
    <dsp:sp modelId="{A0896C94-F10B-49DE-A036-87A7A3C547C0}">
      <dsp:nvSpPr>
        <dsp:cNvPr id="0" name=""/>
        <dsp:cNvSpPr/>
      </dsp:nvSpPr>
      <dsp:spPr>
        <a:xfrm>
          <a:off x="0" y="1743605"/>
          <a:ext cx="4026815" cy="10773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74904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000" kern="1200" dirty="0"/>
            <a:t>Алкогольные напитки </a:t>
          </a:r>
          <a:br>
            <a:rPr lang="ky-KG" sz="2000" kern="1200" dirty="0"/>
          </a:br>
          <a:r>
            <a:rPr lang="ky-KG" sz="2000" kern="1200" dirty="0"/>
            <a:t>и табачные изделия</a:t>
          </a:r>
          <a:endParaRPr lang="ru-RU" sz="2000" kern="1200" dirty="0"/>
        </a:p>
      </dsp:txBody>
      <dsp:txXfrm>
        <a:off x="0" y="1743605"/>
        <a:ext cx="4026815" cy="1077300"/>
      </dsp:txXfrm>
    </dsp:sp>
    <dsp:sp modelId="{7AE23A51-5396-4D14-8320-C381FE6C64CF}">
      <dsp:nvSpPr>
        <dsp:cNvPr id="0" name=""/>
        <dsp:cNvSpPr/>
      </dsp:nvSpPr>
      <dsp:spPr>
        <a:xfrm>
          <a:off x="201340" y="1477925"/>
          <a:ext cx="2818770" cy="531360"/>
        </a:xfrm>
        <a:prstGeom prst="roundRect">
          <a:avLst/>
        </a:prstGeom>
        <a:solidFill>
          <a:srgbClr val="0057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/>
            <a:t>107,2%</a:t>
          </a:r>
          <a:endParaRPr lang="ru-RU" sz="2400" b="1" kern="1200" dirty="0"/>
        </a:p>
      </dsp:txBody>
      <dsp:txXfrm>
        <a:off x="227279" y="1503864"/>
        <a:ext cx="2766892" cy="479482"/>
      </dsp:txXfrm>
    </dsp:sp>
    <dsp:sp modelId="{A7D6496A-9861-4B91-BC8D-9B3DF7EC2B53}">
      <dsp:nvSpPr>
        <dsp:cNvPr id="0" name=""/>
        <dsp:cNvSpPr/>
      </dsp:nvSpPr>
      <dsp:spPr>
        <a:xfrm>
          <a:off x="0" y="3183785"/>
          <a:ext cx="4026815" cy="107730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74904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000" kern="1200" dirty="0"/>
            <a:t>Непродовольственные  товары</a:t>
          </a:r>
          <a:endParaRPr lang="ru-RU" sz="2000" kern="1200" dirty="0"/>
        </a:p>
      </dsp:txBody>
      <dsp:txXfrm>
        <a:off x="0" y="3183785"/>
        <a:ext cx="4026815" cy="1077300"/>
      </dsp:txXfrm>
    </dsp:sp>
    <dsp:sp modelId="{20315F47-854D-483E-9BBF-2AFE3F5EE3D8}">
      <dsp:nvSpPr>
        <dsp:cNvPr id="0" name=""/>
        <dsp:cNvSpPr/>
      </dsp:nvSpPr>
      <dsp:spPr>
        <a:xfrm>
          <a:off x="229832" y="2919603"/>
          <a:ext cx="2818770" cy="531360"/>
        </a:xfrm>
        <a:prstGeom prst="roundRect">
          <a:avLst/>
        </a:prstGeom>
        <a:solidFill>
          <a:srgbClr val="0057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103,3%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sp:txBody>
      <dsp:txXfrm>
        <a:off x="255771" y="2945542"/>
        <a:ext cx="2766892" cy="479482"/>
      </dsp:txXfrm>
    </dsp:sp>
    <dsp:sp modelId="{CE7BBAD5-E584-4044-8207-D93A113A843B}">
      <dsp:nvSpPr>
        <dsp:cNvPr id="0" name=""/>
        <dsp:cNvSpPr/>
      </dsp:nvSpPr>
      <dsp:spPr>
        <a:xfrm>
          <a:off x="0" y="4623965"/>
          <a:ext cx="4026815" cy="807975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74904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000" kern="1200" dirty="0"/>
            <a:t>Услуги</a:t>
          </a:r>
          <a:endParaRPr lang="ru-RU" sz="2000" kern="1200" dirty="0"/>
        </a:p>
      </dsp:txBody>
      <dsp:txXfrm>
        <a:off x="0" y="4623965"/>
        <a:ext cx="4026815" cy="807975"/>
      </dsp:txXfrm>
    </dsp:sp>
    <dsp:sp modelId="{DC358B0A-C82A-4A84-8D0C-1FE6B93DB50C}">
      <dsp:nvSpPr>
        <dsp:cNvPr id="0" name=""/>
        <dsp:cNvSpPr/>
      </dsp:nvSpPr>
      <dsp:spPr>
        <a:xfrm>
          <a:off x="201340" y="4358285"/>
          <a:ext cx="2818770" cy="531360"/>
        </a:xfrm>
        <a:prstGeom prst="roundRect">
          <a:avLst/>
        </a:prstGeom>
        <a:solidFill>
          <a:srgbClr val="0057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108,3%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sp:txBody>
      <dsp:txXfrm>
        <a:off x="227279" y="4384224"/>
        <a:ext cx="276689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50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50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79E4FB91-E4E2-4F4A-9549-32C4CD7BFB74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16613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8"/>
            <a:ext cx="2918830" cy="4950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07816FCC-19CE-4B9E-95B6-5266DFEBE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7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3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3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Нужны данные к графику и инвестиции спросить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9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731FC-A662-63FA-5DA5-93923C89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B40BB11-EDAB-8C82-08BC-47C0B3B5D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04E509-5153-0E1A-C64B-4D9D261DE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Нужны данные к графику и инвестиции спросить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18B4D2-4F93-5A9C-5B4D-3BF24BDEB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9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8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4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уточнить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3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A983-6579-03C3-E81A-7A4652E2C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C1FD813-AAEC-4B02-0667-F164D37F0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E092A7-5E8C-4928-7882-82CBA5EF0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уточнить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7499D8-5F3D-357B-BC49-B20CE1A95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6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7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B0BD4-F0ED-727C-F815-226617EBEB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14" y="5599920"/>
            <a:ext cx="1154084" cy="1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emf"/><Relationship Id="rId5" Type="http://schemas.openxmlformats.org/officeDocument/2006/relationships/diagramQuickStyle" Target="../diagrams/quickStyle4.xml"/><Relationship Id="rId10" Type="http://schemas.openxmlformats.org/officeDocument/2006/relationships/package" Target="../embeddings/Microsoft_Excel_Worksheet8.xlsx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3.xml"/><Relationship Id="rId9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2CCFF-6D83-21AF-DA1C-F7CD8E53A5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6934" y="-31827"/>
            <a:ext cx="6290733" cy="5401134"/>
          </a:xfrm>
          <a:prstGeom prst="rect">
            <a:avLst/>
          </a:prstGeom>
        </p:spPr>
      </p:pic>
      <p:sp>
        <p:nvSpPr>
          <p:cNvPr id="6" name="Прямоугольник 15">
            <a:extLst>
              <a:ext uri="{FF2B5EF4-FFF2-40B4-BE49-F238E27FC236}">
                <a16:creationId xmlns:a16="http://schemas.microsoft.com/office/drawing/2014/main" id="{109A796F-F81A-ABB0-5471-8B8640DC882B}"/>
              </a:ext>
            </a:extLst>
          </p:cNvPr>
          <p:cNvSpPr/>
          <p:nvPr/>
        </p:nvSpPr>
        <p:spPr>
          <a:xfrm>
            <a:off x="-5359" y="-13447"/>
            <a:ext cx="5763216" cy="4882249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4502355" y="4343479"/>
            <a:ext cx="7552855" cy="163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Социально-экономическое развитие </a:t>
            </a:r>
            <a:br>
              <a:rPr lang="ru-RU" sz="3200" dirty="0"/>
            </a:br>
            <a:r>
              <a:rPr lang="ru-RU" sz="3200" dirty="0"/>
              <a:t>Кыргызской Республики </a:t>
            </a:r>
            <a:br>
              <a:rPr lang="ru-RU" sz="3200" dirty="0"/>
            </a:br>
            <a:r>
              <a:rPr lang="ru-RU" sz="3200" dirty="0"/>
              <a:t>в январе-июне 2026 года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4887883" y="5256515"/>
            <a:ext cx="67818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7D9506-5351-7B9F-478D-76F406E0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92" y="350728"/>
            <a:ext cx="1803600" cy="1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801F3-8B11-C314-651F-FBE673D9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BBE439-6C66-E471-237A-8D6D98168E2F}"/>
              </a:ext>
            </a:extLst>
          </p:cNvPr>
          <p:cNvSpPr txBox="1"/>
          <p:nvPr/>
        </p:nvSpPr>
        <p:spPr>
          <a:xfrm>
            <a:off x="1" y="154511"/>
            <a:ext cx="5219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Объем импорта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с государствами-членами ЕАЭС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4D40DEA-C122-7D51-7476-C1DB99A7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3" y="735597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(в процентах к соответствующему периоду предыдущего года)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EA6C6-0646-52AB-4D24-579A0985324E}"/>
              </a:ext>
            </a:extLst>
          </p:cNvPr>
          <p:cNvSpPr txBox="1"/>
          <p:nvPr/>
        </p:nvSpPr>
        <p:spPr>
          <a:xfrm>
            <a:off x="633859" y="2995052"/>
            <a:ext cx="4585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Объем экспорта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с государствами-членами ЕАЭС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DFE6419D-D025-0061-7900-C1A23F4A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02" y="360992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(в процентах к соответствующему периоду предыдущего года)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EF4A9A-703C-AD02-9FDC-74963E04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682" y="2531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237E038-7944-BEB0-0ECD-3049005C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32" y="11597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F5845D4-2315-9C1A-8478-28FD3293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49" y="85576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350C2E4-4021-960F-DDE8-6A1CA3BE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399" y="4214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C6F07A2-180A-E917-62A5-A248AC6A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126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81474D87-6041-04A5-A201-60B8CCD2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361" y="4214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3BDAA8E9-7B41-8C6B-E426-150D4DF6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4220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5E96EA38-47E9-9122-B4F6-F26DEB226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874294"/>
              </p:ext>
            </p:extLst>
          </p:nvPr>
        </p:nvGraphicFramePr>
        <p:xfrm>
          <a:off x="5880784" y="477677"/>
          <a:ext cx="5478188" cy="588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8EFFF59-DA40-18D4-EAAA-EC0E12E9FF44}"/>
              </a:ext>
            </a:extLst>
          </p:cNvPr>
          <p:cNvSpPr txBox="1"/>
          <p:nvPr/>
        </p:nvSpPr>
        <p:spPr>
          <a:xfrm>
            <a:off x="6357447" y="725064"/>
            <a:ext cx="5131755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Объем </a:t>
            </a:r>
            <a:r>
              <a:rPr lang="ky-KG" altLang="ru-RU" sz="21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взаимной торговли товарами</a:t>
            </a:r>
            <a:b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с государствами-членами ЕАЭС </a:t>
            </a:r>
            <a:b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в январе-мае 2026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44558BD-6EA7-1AB6-EBC0-E1E178F21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52827"/>
              </p:ext>
            </p:extLst>
          </p:nvPr>
        </p:nvGraphicFramePr>
        <p:xfrm>
          <a:off x="702798" y="1234145"/>
          <a:ext cx="4485698" cy="178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797718" imgH="2903504" progId="Excel.Sheet.12">
                  <p:embed/>
                </p:oleObj>
              </mc:Choice>
              <mc:Fallback>
                <p:oleObj name="Worksheet" r:id="rId8" imgW="4797718" imgH="2903504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FE3B8BD9-2DDE-9157-C3EF-6AED8A122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2798" y="1234145"/>
                        <a:ext cx="4485698" cy="1781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66437BB-17C4-1241-DF32-1C2D24A90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00768"/>
              </p:ext>
            </p:extLst>
          </p:nvPr>
        </p:nvGraphicFramePr>
        <p:xfrm>
          <a:off x="700250" y="4197324"/>
          <a:ext cx="4585286" cy="191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4590342" imgH="2662656" progId="Excel.Sheet.12">
                  <p:embed/>
                </p:oleObj>
              </mc:Choice>
              <mc:Fallback>
                <p:oleObj name="Worksheet" r:id="rId10" imgW="4590342" imgH="2662656" progId="Excel.Sheet.12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EAF66FA-6766-8991-C652-4C2D4C19D4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0250" y="4197324"/>
                        <a:ext cx="4585286" cy="1918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45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C5D67-8DCB-E964-F022-490B9558E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826838D-6DBD-EBF5-BA24-24FC30CFDFD2}"/>
              </a:ext>
            </a:extLst>
          </p:cNvPr>
          <p:cNvSpPr txBox="1">
            <a:spLocks/>
          </p:cNvSpPr>
          <p:nvPr/>
        </p:nvSpPr>
        <p:spPr>
          <a:xfrm>
            <a:off x="1319073" y="266268"/>
            <a:ext cx="6910528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y-KG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Индекс потребительских цен </a:t>
            </a:r>
            <a:endParaRPr lang="ru-RU" sz="3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A544C-D0A8-005C-CE61-9BD8EB0F51E2}"/>
              </a:ext>
            </a:extLst>
          </p:cNvPr>
          <p:cNvSpPr txBox="1"/>
          <p:nvPr/>
        </p:nvSpPr>
        <p:spPr>
          <a:xfrm>
            <a:off x="1319072" y="866896"/>
            <a:ext cx="5472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 dirty="0"/>
              <a:t>(в процентах к декабрю предыдущего года)</a:t>
            </a:r>
            <a:endParaRPr lang="ru-RU" altLang="ru-RU" sz="1800" i="1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6F9EE46-8420-E239-A69C-01AC3A17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E1C7322-CED9-E025-B8A6-806CC7174B8B}"/>
              </a:ext>
            </a:extLst>
          </p:cNvPr>
          <p:cNvCxnSpPr>
            <a:cxnSpLocks/>
          </p:cNvCxnSpPr>
          <p:nvPr/>
        </p:nvCxnSpPr>
        <p:spPr>
          <a:xfrm>
            <a:off x="7903501" y="1619503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BF4F84-3DD0-2A08-95EB-C7727278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063029"/>
              </p:ext>
            </p:extLst>
          </p:nvPr>
        </p:nvGraphicFramePr>
        <p:xfrm>
          <a:off x="8001010" y="171019"/>
          <a:ext cx="4026815" cy="546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F37815A-FAB1-250E-EDB8-C4F70D857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799840"/>
              </p:ext>
            </p:extLst>
          </p:nvPr>
        </p:nvGraphicFramePr>
        <p:xfrm>
          <a:off x="845837" y="1624471"/>
          <a:ext cx="6415834" cy="389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517257" imgH="2743299" progId="Excel.Sheet.12">
                  <p:embed/>
                </p:oleObj>
              </mc:Choice>
              <mc:Fallback>
                <p:oleObj name="Worksheet" r:id="rId8" imgW="4517257" imgH="2743299" progId="Excel.Shee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B092C6B0-C59A-7D30-F69B-B5B50621E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5837" y="1624471"/>
                        <a:ext cx="6415834" cy="389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02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8A67A-E2AF-6EFD-4157-3E02FAE9E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CF276C9-0778-5EAD-880A-0D4B80D5A413}"/>
              </a:ext>
            </a:extLst>
          </p:cNvPr>
          <p:cNvSpPr txBox="1">
            <a:spLocks/>
          </p:cNvSpPr>
          <p:nvPr/>
        </p:nvSpPr>
        <p:spPr>
          <a:xfrm>
            <a:off x="1214436" y="726328"/>
            <a:ext cx="9763125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Среднемесячная номинальная </a:t>
            </a:r>
            <a:br>
              <a:rPr lang="ky-KG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ky-KG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заработная плата </a:t>
            </a:r>
            <a:br>
              <a:rPr lang="ky-KG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3400" b="1">
                <a:solidFill>
                  <a:schemeClr val="tx2">
                    <a:lumMod val="75000"/>
                  </a:schemeClr>
                </a:solidFill>
                <a:cs typeface="DIN Pro Bold" panose="020B0804020101020102" pitchFamily="34" charset="0"/>
              </a:rPr>
              <a:t>в январе-мае </a:t>
            </a:r>
            <a:r>
              <a:rPr lang="ru-RU" altLang="ru-RU" sz="3400" b="1" dirty="0">
                <a:solidFill>
                  <a:schemeClr val="tx2">
                    <a:lumMod val="75000"/>
                  </a:schemeClr>
                </a:solidFill>
                <a:cs typeface="DIN Pro Bold" panose="020B0804020101020102" pitchFamily="34" charset="0"/>
              </a:rPr>
              <a:t>2026 года</a:t>
            </a:r>
            <a:br>
              <a:rPr lang="ru-RU" altLang="ru-RU" sz="3400" b="1" dirty="0">
                <a:solidFill>
                  <a:schemeClr val="tx2">
                    <a:lumMod val="75000"/>
                  </a:schemeClr>
                </a:solidFill>
                <a:cs typeface="DIN Pro Bold" panose="020B0804020101020102" pitchFamily="34" charset="0"/>
              </a:rPr>
            </a:br>
            <a:r>
              <a:rPr lang="ru-RU" altLang="ru-RU" sz="2000" i="1" dirty="0">
                <a:solidFill>
                  <a:schemeClr val="tx2">
                    <a:lumMod val="75000"/>
                  </a:schemeClr>
                </a:solidFill>
                <a:latin typeface="+mn-lt"/>
                <a:cs typeface="DIN Pro Bold" panose="020B0804020101020102" pitchFamily="34" charset="0"/>
              </a:rPr>
              <a:t>(сомов)</a:t>
            </a:r>
            <a:r>
              <a:rPr lang="ru-RU" altLang="ru-RU" sz="3200" i="1" dirty="0">
                <a:solidFill>
                  <a:schemeClr val="tx2">
                    <a:lumMod val="75000"/>
                  </a:schemeClr>
                </a:solidFill>
                <a:latin typeface="+mn-lt"/>
                <a:cs typeface="DIN Pro Bold" panose="020B0804020101020102" pitchFamily="34" charset="0"/>
              </a:rPr>
              <a:t> </a:t>
            </a:r>
            <a:endParaRPr lang="ru-RU" sz="3400" i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7B0992B-440A-A178-2CFD-1F796E90A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E642E-4F69-BCEA-EF26-90E34FCB2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04" y="1984490"/>
            <a:ext cx="8071987" cy="37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8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2663930" y="387531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Мы в социальных сетях: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92E0F-84D7-B6BB-7ED1-53D122C42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29213" y="1123952"/>
            <a:ext cx="1933574" cy="193357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288DCD8-4B50-2A0D-9A6B-95183DC9162F}"/>
              </a:ext>
            </a:extLst>
          </p:cNvPr>
          <p:cNvSpPr txBox="1">
            <a:spLocks/>
          </p:cNvSpPr>
          <p:nvPr/>
        </p:nvSpPr>
        <p:spPr>
          <a:xfrm>
            <a:off x="1519004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Facebook</a:t>
            </a:r>
            <a:endParaRPr lang="ru-RU" sz="2800" dirty="0"/>
          </a:p>
        </p:txBody>
      </p:sp>
      <p:pic>
        <p:nvPicPr>
          <p:cNvPr id="16" name="Рисунок 7">
            <a:extLst>
              <a:ext uri="{FF2B5EF4-FFF2-40B4-BE49-F238E27FC236}">
                <a16:creationId xmlns:a16="http://schemas.microsoft.com/office/drawing/2014/main" id="{139E8173-BBFD-840B-37FF-8A9B73014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1" y="1418448"/>
            <a:ext cx="992878" cy="992878"/>
          </a:xfrm>
          <a:prstGeom prst="rect">
            <a:avLst/>
          </a:prstGeom>
        </p:spPr>
      </p:pic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E83D6BE1-7531-5FF4-FCEB-CA781F8BE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65" y="1418448"/>
            <a:ext cx="992878" cy="99287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8D220EB-3CE9-514C-36A5-B7AFCBAD8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932" y="2806062"/>
            <a:ext cx="2916236" cy="2916236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48AC119-4EF3-AB7A-8DE3-9D6528ACBB3D}"/>
              </a:ext>
            </a:extLst>
          </p:cNvPr>
          <p:cNvSpPr txBox="1">
            <a:spLocks/>
          </p:cNvSpPr>
          <p:nvPr/>
        </p:nvSpPr>
        <p:spPr>
          <a:xfrm>
            <a:off x="5312236" y="5622082"/>
            <a:ext cx="1888664" cy="74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Instagram</a:t>
            </a:r>
            <a:endParaRPr lang="ru-RU" sz="280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DDBA8CC-4E06-2F24-FE2D-66424351D7E8}"/>
              </a:ext>
            </a:extLst>
          </p:cNvPr>
          <p:cNvSpPr txBox="1">
            <a:spLocks/>
          </p:cNvSpPr>
          <p:nvPr/>
        </p:nvSpPr>
        <p:spPr>
          <a:xfrm>
            <a:off x="8907120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Telegram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0B0BC-CA01-4381-C878-400798F38A69}"/>
              </a:ext>
            </a:extLst>
          </p:cNvPr>
          <p:cNvSpPr/>
          <p:nvPr/>
        </p:nvSpPr>
        <p:spPr>
          <a:xfrm>
            <a:off x="5029200" y="1418448"/>
            <a:ext cx="2579026" cy="13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248D3090-FB4E-8A89-6EDE-A9FBB3F873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9" y="1456473"/>
            <a:ext cx="992878" cy="9928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1AD07-A2B1-D2E0-4340-2820978058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700" y="2878772"/>
            <a:ext cx="2672525" cy="2672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26DE55-912C-01D5-7AE3-A62E04915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/>
          <a:stretch/>
        </p:blipFill>
        <p:spPr>
          <a:xfrm>
            <a:off x="8636905" y="2806062"/>
            <a:ext cx="2551315" cy="27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1BCFC39-4F62-BDA4-0C6C-3FA1D86DD2C9}"/>
              </a:ext>
            </a:extLst>
          </p:cNvPr>
          <p:cNvSpPr txBox="1">
            <a:spLocks/>
          </p:cNvSpPr>
          <p:nvPr/>
        </p:nvSpPr>
        <p:spPr>
          <a:xfrm>
            <a:off x="943046" y="362245"/>
            <a:ext cx="11324486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Валовой внутренний продукт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январе-июне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C3125-3CC1-2BFA-5E71-6A020E92F6A9}"/>
              </a:ext>
            </a:extLst>
          </p:cNvPr>
          <p:cNvSpPr txBox="1"/>
          <p:nvPr/>
        </p:nvSpPr>
        <p:spPr>
          <a:xfrm>
            <a:off x="2688038" y="1158855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i="1" dirty="0"/>
              <a:t>в процентах к соответствующему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периоду предыдущего года)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B4C4760-92F0-DA53-FD2F-61C1F74A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FE09C-9AB2-C1C1-0116-2BFA864C9994}"/>
              </a:ext>
            </a:extLst>
          </p:cNvPr>
          <p:cNvSpPr txBox="1"/>
          <p:nvPr/>
        </p:nvSpPr>
        <p:spPr>
          <a:xfrm>
            <a:off x="469200" y="2077051"/>
            <a:ext cx="5095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80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111,9</a:t>
            </a:r>
            <a:r>
              <a:rPr lang="en-US" sz="80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8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0336C-25DB-EEC6-6F88-B4EDDD83358D}"/>
              </a:ext>
            </a:extLst>
          </p:cNvPr>
          <p:cNvSpPr txBox="1"/>
          <p:nvPr/>
        </p:nvSpPr>
        <p:spPr>
          <a:xfrm>
            <a:off x="609600" y="167142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Темпы роста реального ВВП 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0682E23-CFBE-A72F-791F-B8BEAE28243D}"/>
              </a:ext>
            </a:extLst>
          </p:cNvPr>
          <p:cNvCxnSpPr>
            <a:cxnSpLocks/>
          </p:cNvCxnSpPr>
          <p:nvPr/>
        </p:nvCxnSpPr>
        <p:spPr>
          <a:xfrm>
            <a:off x="5322069" y="1737663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A4E787-BE12-8E9F-A774-6901E7346747}"/>
              </a:ext>
            </a:extLst>
          </p:cNvPr>
          <p:cNvSpPr txBox="1"/>
          <p:nvPr/>
        </p:nvSpPr>
        <p:spPr>
          <a:xfrm>
            <a:off x="0" y="4335308"/>
            <a:ext cx="537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437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960,0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млрд.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ky-KG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сомов</a:t>
            </a:r>
            <a:endParaRPr lang="x-none" sz="6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67EBE-EE85-F87D-8EEC-2ECD1BA902B7}"/>
              </a:ext>
            </a:extLst>
          </p:cNvPr>
          <p:cNvSpPr txBox="1"/>
          <p:nvPr/>
        </p:nvSpPr>
        <p:spPr>
          <a:xfrm>
            <a:off x="609600" y="3961765"/>
            <a:ext cx="473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dirty="0">
                <a:solidFill>
                  <a:srgbClr val="00437A"/>
                </a:solidFill>
                <a:cs typeface="Times New Roman" panose="02020603050405020304" pitchFamily="18" charset="0"/>
              </a:rPr>
              <a:t>Номинальный ВВП </a:t>
            </a:r>
            <a:endParaRPr lang="x-none" sz="2000" b="1" dirty="0">
              <a:solidFill>
                <a:srgbClr val="00437A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764B4A-CD78-AFD1-EB80-2C0A91694F08}"/>
              </a:ext>
            </a:extLst>
          </p:cNvPr>
          <p:cNvCxnSpPr>
            <a:cxnSpLocks/>
          </p:cNvCxnSpPr>
          <p:nvPr/>
        </p:nvCxnSpPr>
        <p:spPr>
          <a:xfrm>
            <a:off x="398314" y="3708267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641A9D8-ABF0-3267-942E-E11D720C4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54424"/>
              </p:ext>
            </p:extLst>
          </p:nvPr>
        </p:nvGraphicFramePr>
        <p:xfrm>
          <a:off x="5530516" y="1737663"/>
          <a:ext cx="6305692" cy="352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71981" imgH="2552852" progId="Excel.Sheet.12">
                  <p:embed/>
                </p:oleObj>
              </mc:Choice>
              <mc:Fallback>
                <p:oleObj name="Worksheet" r:id="rId3" imgW="4571981" imgH="25528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16" y="1737663"/>
                        <a:ext cx="6305692" cy="3520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42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38004-3FC3-A92E-FAE4-6679D61A43AF}"/>
              </a:ext>
            </a:extLst>
          </p:cNvPr>
          <p:cNvSpPr txBox="1">
            <a:spLocks/>
          </p:cNvSpPr>
          <p:nvPr/>
        </p:nvSpPr>
        <p:spPr>
          <a:xfrm>
            <a:off x="1289304" y="414498"/>
            <a:ext cx="9646920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Структура валового внутреннего продукта</a:t>
            </a:r>
            <a:endParaRPr lang="ru-RU" sz="3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69FA6-4F8D-721B-4B8D-90EF9B9FF75A}"/>
              </a:ext>
            </a:extLst>
          </p:cNvPr>
          <p:cNvSpPr txBox="1"/>
          <p:nvPr/>
        </p:nvSpPr>
        <p:spPr>
          <a:xfrm>
            <a:off x="1747422" y="984427"/>
            <a:ext cx="7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(в процентах к </a:t>
            </a:r>
            <a:r>
              <a:rPr lang="ky-KG" altLang="ru-RU" sz="1800" b="0" i="1" dirty="0"/>
              <a:t>итогу</a:t>
            </a:r>
            <a:r>
              <a:rPr lang="ru-RU" altLang="ru-RU" sz="1800" b="0" i="1" dirty="0"/>
              <a:t>)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7C997C9-BB8C-C06D-4A15-ACFC11FC9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21220"/>
              </p:ext>
            </p:extLst>
          </p:nvPr>
        </p:nvGraphicFramePr>
        <p:xfrm>
          <a:off x="546100" y="1068402"/>
          <a:ext cx="11099800" cy="50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48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B05F3-41B6-A340-FD3F-FF70C4F3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991749-7506-11F6-1237-0FB74EDDB757}"/>
              </a:ext>
            </a:extLst>
          </p:cNvPr>
          <p:cNvSpPr txBox="1">
            <a:spLocks/>
          </p:cNvSpPr>
          <p:nvPr/>
        </p:nvSpPr>
        <p:spPr>
          <a:xfrm>
            <a:off x="1768005" y="335540"/>
            <a:ext cx="9248775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Производство промышленной продукции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2F04D-8667-F345-5C93-0FD08030BFA5}"/>
              </a:ext>
            </a:extLst>
          </p:cNvPr>
          <p:cNvSpPr txBox="1"/>
          <p:nvPr/>
        </p:nvSpPr>
        <p:spPr>
          <a:xfrm>
            <a:off x="596631" y="871761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i="1" dirty="0"/>
              <a:t>в процентах к соответствующему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периоду предыдущего года)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44981AA-C859-0AB8-DCF7-837E4509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88729-E85F-C14E-72A2-9988224A73C5}"/>
              </a:ext>
            </a:extLst>
          </p:cNvPr>
          <p:cNvSpPr txBox="1"/>
          <p:nvPr/>
        </p:nvSpPr>
        <p:spPr>
          <a:xfrm>
            <a:off x="6829036" y="1904424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ky-KG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12,7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B3A04-4269-7EFF-2BA9-5AD406F98588}"/>
              </a:ext>
            </a:extLst>
          </p:cNvPr>
          <p:cNvSpPr txBox="1"/>
          <p:nvPr/>
        </p:nvSpPr>
        <p:spPr>
          <a:xfrm>
            <a:off x="7396743" y="1465255"/>
            <a:ext cx="479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Темпы роста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087EE47-7E40-678F-55FC-88B78A670A17}"/>
              </a:ext>
            </a:extLst>
          </p:cNvPr>
          <p:cNvCxnSpPr>
            <a:cxnSpLocks/>
          </p:cNvCxnSpPr>
          <p:nvPr/>
        </p:nvCxnSpPr>
        <p:spPr>
          <a:xfrm>
            <a:off x="7112879" y="1553213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EB25A3-AF6B-4E3D-E15E-E2680CF185C8}"/>
              </a:ext>
            </a:extLst>
          </p:cNvPr>
          <p:cNvSpPr txBox="1"/>
          <p:nvPr/>
        </p:nvSpPr>
        <p:spPr>
          <a:xfrm>
            <a:off x="7256874" y="4140692"/>
            <a:ext cx="50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450,4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млрд. сомов</a:t>
            </a:r>
            <a:endParaRPr lang="x-none" sz="3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17637-DAA9-C22A-E728-E55515FA6EA5}"/>
              </a:ext>
            </a:extLst>
          </p:cNvPr>
          <p:cNvSpPr txBox="1"/>
          <p:nvPr/>
        </p:nvSpPr>
        <p:spPr>
          <a:xfrm>
            <a:off x="7112879" y="3568862"/>
            <a:ext cx="50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Объем производства промышленной продукции 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2A0E52-6330-9F81-FFCA-BF55F83F88C9}"/>
              </a:ext>
            </a:extLst>
          </p:cNvPr>
          <p:cNvCxnSpPr>
            <a:cxnSpLocks/>
          </p:cNvCxnSpPr>
          <p:nvPr/>
        </p:nvCxnSpPr>
        <p:spPr>
          <a:xfrm>
            <a:off x="7402310" y="3298736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C63F6A6-DCA8-DDF6-F796-10BBCA644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26685"/>
              </p:ext>
            </p:extLst>
          </p:nvPr>
        </p:nvGraphicFramePr>
        <p:xfrm>
          <a:off x="954255" y="1787091"/>
          <a:ext cx="5869192" cy="374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36406" imgH="3473405" progId="Excel.Sheet.12">
                  <p:embed/>
                </p:oleObj>
              </mc:Choice>
              <mc:Fallback>
                <p:oleObj name="Worksheet" r:id="rId2" imgW="5436406" imgH="3473405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15E15CE8-6662-A840-1F40-FD5DCCD752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4255" y="1787091"/>
                        <a:ext cx="5869192" cy="3749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17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2CFAD-C430-30B5-E67E-0752647D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9A1490-0761-2305-4247-721D4B6D31F8}"/>
              </a:ext>
            </a:extLst>
          </p:cNvPr>
          <p:cNvSpPr txBox="1">
            <a:spLocks/>
          </p:cNvSpPr>
          <p:nvPr/>
        </p:nvSpPr>
        <p:spPr>
          <a:xfrm>
            <a:off x="1392668" y="293515"/>
            <a:ext cx="10799332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Валовая продукция сельского хозяйства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A2788-5EAA-A303-5376-3CBD34FF020A}"/>
              </a:ext>
            </a:extLst>
          </p:cNvPr>
          <p:cNvSpPr txBox="1"/>
          <p:nvPr/>
        </p:nvSpPr>
        <p:spPr>
          <a:xfrm>
            <a:off x="1189117" y="798484"/>
            <a:ext cx="8513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i="1" dirty="0"/>
              <a:t>в процентах к соответствующему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периоду предыдущего года)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1D2EE71-E915-9B21-84B2-AA6E9E4E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DEB28-D9FA-A65A-222C-BBECE0D3FC7A}"/>
              </a:ext>
            </a:extLst>
          </p:cNvPr>
          <p:cNvSpPr txBox="1"/>
          <p:nvPr/>
        </p:nvSpPr>
        <p:spPr>
          <a:xfrm>
            <a:off x="7385780" y="1560800"/>
            <a:ext cx="479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10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4,3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8039C-EA97-3A34-F432-0CFEBBC17AE0}"/>
              </a:ext>
            </a:extLst>
          </p:cNvPr>
          <p:cNvSpPr txBox="1"/>
          <p:nvPr/>
        </p:nvSpPr>
        <p:spPr>
          <a:xfrm>
            <a:off x="7634721" y="1146301"/>
            <a:ext cx="468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Темпы роста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616AD97-482B-36FE-8EEB-6275A0D50BAA}"/>
              </a:ext>
            </a:extLst>
          </p:cNvPr>
          <p:cNvCxnSpPr>
            <a:cxnSpLocks/>
          </p:cNvCxnSpPr>
          <p:nvPr/>
        </p:nvCxnSpPr>
        <p:spPr>
          <a:xfrm>
            <a:off x="7154756" y="1582309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6DD682-7109-A37F-F957-63E4FAE607C9}"/>
              </a:ext>
            </a:extLst>
          </p:cNvPr>
          <p:cNvSpPr txBox="1"/>
          <p:nvPr/>
        </p:nvSpPr>
        <p:spPr>
          <a:xfrm>
            <a:off x="7308147" y="3751196"/>
            <a:ext cx="4836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134,5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ky-KG" sz="3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млрд.</a:t>
            </a:r>
            <a:r>
              <a:rPr lang="ky-KG" sz="3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ky-KG" sz="3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сомов</a:t>
            </a:r>
            <a:endParaRPr lang="x-none" sz="3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49C64-8CE5-D34F-71DE-19D7DFEB85BF}"/>
              </a:ext>
            </a:extLst>
          </p:cNvPr>
          <p:cNvSpPr txBox="1"/>
          <p:nvPr/>
        </p:nvSpPr>
        <p:spPr>
          <a:xfrm>
            <a:off x="7269560" y="3139893"/>
            <a:ext cx="509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Валовая продукция сельского хозяйства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732C0-F646-F080-6EEA-FFDBF4C630BD}"/>
              </a:ext>
            </a:extLst>
          </p:cNvPr>
          <p:cNvCxnSpPr>
            <a:cxnSpLocks/>
          </p:cNvCxnSpPr>
          <p:nvPr/>
        </p:nvCxnSpPr>
        <p:spPr>
          <a:xfrm>
            <a:off x="7465241" y="2777152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C9D2235-7C2B-306A-1640-5AD5A1609DC7}"/>
              </a:ext>
            </a:extLst>
          </p:cNvPr>
          <p:cNvCxnSpPr>
            <a:cxnSpLocks/>
          </p:cNvCxnSpPr>
          <p:nvPr/>
        </p:nvCxnSpPr>
        <p:spPr>
          <a:xfrm>
            <a:off x="7522761" y="4837080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FAB0E79-A9C2-0179-CA39-5864E52FA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622330"/>
              </p:ext>
            </p:extLst>
          </p:nvPr>
        </p:nvGraphicFramePr>
        <p:xfrm>
          <a:off x="7547578" y="4463985"/>
          <a:ext cx="3993547" cy="7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728826-2700-F46F-43C7-B9B233A2CC83}"/>
              </a:ext>
            </a:extLst>
          </p:cNvPr>
          <p:cNvSpPr txBox="1"/>
          <p:nvPr/>
        </p:nvSpPr>
        <p:spPr>
          <a:xfrm>
            <a:off x="7647021" y="4921082"/>
            <a:ext cx="434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104,6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r>
              <a:rPr lang="ky-KG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- животноводство</a:t>
            </a:r>
            <a:endParaRPr lang="x-none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DD75C5E-36F3-DB27-ECC3-3F283F2CF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29835"/>
              </p:ext>
            </p:extLst>
          </p:nvPr>
        </p:nvGraphicFramePr>
        <p:xfrm>
          <a:off x="808707" y="1954747"/>
          <a:ext cx="5765176" cy="343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605824" imgH="2743299" progId="Excel.Sheet.12">
                  <p:embed/>
                </p:oleObj>
              </mc:Choice>
              <mc:Fallback>
                <p:oleObj name="Worksheet" r:id="rId8" imgW="4605824" imgH="2743299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81A27E57-C080-D073-1BE5-70DCD4B8B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8707" y="1954747"/>
                        <a:ext cx="5765176" cy="3434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4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2C0D7-78E7-781A-5F6F-0D678BF4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8639AF-50DA-C47A-CDC6-80FBBA2FE4DD}"/>
              </a:ext>
            </a:extLst>
          </p:cNvPr>
          <p:cNvSpPr txBox="1">
            <a:spLocks/>
          </p:cNvSpPr>
          <p:nvPr/>
        </p:nvSpPr>
        <p:spPr>
          <a:xfrm>
            <a:off x="2120479" y="411688"/>
            <a:ext cx="854756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Валовая продукция строительства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A2BAD-C041-0512-0E4B-4F541CD28E4A}"/>
              </a:ext>
            </a:extLst>
          </p:cNvPr>
          <p:cNvSpPr txBox="1"/>
          <p:nvPr/>
        </p:nvSpPr>
        <p:spPr>
          <a:xfrm>
            <a:off x="-395099" y="1203681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i="1" dirty="0"/>
              <a:t>в процентах к соответствующему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периоду предыдущего года)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DEDDA97-C6BC-3338-4F35-1C4D839C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2D75B-E4B5-8120-7032-BE98DD0CEA45}"/>
              </a:ext>
            </a:extLst>
          </p:cNvPr>
          <p:cNvSpPr txBox="1"/>
          <p:nvPr/>
        </p:nvSpPr>
        <p:spPr>
          <a:xfrm>
            <a:off x="7355211" y="1944590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169,6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91043-411D-528B-C091-BDF4FEEAAECB}"/>
              </a:ext>
            </a:extLst>
          </p:cNvPr>
          <p:cNvSpPr txBox="1"/>
          <p:nvPr/>
        </p:nvSpPr>
        <p:spPr>
          <a:xfrm>
            <a:off x="7396743" y="1465255"/>
            <a:ext cx="431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Темпы роста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09A48FB-2A8D-4817-40BA-249A5A748514}"/>
              </a:ext>
            </a:extLst>
          </p:cNvPr>
          <p:cNvCxnSpPr>
            <a:cxnSpLocks/>
          </p:cNvCxnSpPr>
          <p:nvPr/>
        </p:nvCxnSpPr>
        <p:spPr>
          <a:xfrm>
            <a:off x="7298552" y="1588925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C0183A-8D9A-7C31-9828-A189D56CCD0D}"/>
              </a:ext>
            </a:extLst>
          </p:cNvPr>
          <p:cNvSpPr txBox="1"/>
          <p:nvPr/>
        </p:nvSpPr>
        <p:spPr>
          <a:xfrm>
            <a:off x="7355211" y="4092605"/>
            <a:ext cx="4836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208,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7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ky-KG" sz="3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млрд. сомов</a:t>
            </a:r>
            <a:endParaRPr lang="x-none" sz="3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47170-17FB-8317-B4F4-39680885726A}"/>
              </a:ext>
            </a:extLst>
          </p:cNvPr>
          <p:cNvSpPr txBox="1"/>
          <p:nvPr/>
        </p:nvSpPr>
        <p:spPr>
          <a:xfrm>
            <a:off x="7298552" y="3692495"/>
            <a:ext cx="473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Валовый выпуск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192BBE8-FE70-FDBA-EB7F-B2EE06421716}"/>
              </a:ext>
            </a:extLst>
          </p:cNvPr>
          <p:cNvCxnSpPr>
            <a:cxnSpLocks/>
          </p:cNvCxnSpPr>
          <p:nvPr/>
        </p:nvCxnSpPr>
        <p:spPr>
          <a:xfrm>
            <a:off x="7402310" y="3298736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A53E27-D236-F413-294D-B7224FD17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92927"/>
              </p:ext>
            </p:extLst>
          </p:nvPr>
        </p:nvGraphicFramePr>
        <p:xfrm>
          <a:off x="538832" y="1950723"/>
          <a:ext cx="5887619" cy="348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37058" imgH="2683896" progId="Excel.Sheet.12">
                  <p:embed/>
                </p:oleObj>
              </mc:Choice>
              <mc:Fallback>
                <p:oleObj name="Worksheet" r:id="rId3" imgW="4537058" imgH="2683896" progId="Excel.Shee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E616E14C-AC8A-F59B-441C-464929F22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832" y="1950723"/>
                        <a:ext cx="5887619" cy="348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50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26476-F9EA-8F63-CAEB-A4C22854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309113F-F898-8F96-A020-C0DD99E1C295}"/>
              </a:ext>
            </a:extLst>
          </p:cNvPr>
          <p:cNvSpPr txBox="1">
            <a:spLocks/>
          </p:cNvSpPr>
          <p:nvPr/>
        </p:nvSpPr>
        <p:spPr>
          <a:xfrm>
            <a:off x="1923652" y="375286"/>
            <a:ext cx="967072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Оборот оптовой и розничной торговли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6898F-E62A-D03A-35DF-09470A77C91A}"/>
              </a:ext>
            </a:extLst>
          </p:cNvPr>
          <p:cNvSpPr txBox="1"/>
          <p:nvPr/>
        </p:nvSpPr>
        <p:spPr>
          <a:xfrm>
            <a:off x="321187" y="1018284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i="1" dirty="0"/>
              <a:t>в процентах к соответствующему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периоду предыдущего года)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E418E04-96C5-64CE-ECB9-9556800AF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5507E-14BF-9E48-4404-30AB82FB7C7C}"/>
              </a:ext>
            </a:extLst>
          </p:cNvPr>
          <p:cNvSpPr txBox="1"/>
          <p:nvPr/>
        </p:nvSpPr>
        <p:spPr>
          <a:xfrm>
            <a:off x="7115673" y="1828282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05,0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75D9B-5565-6B5B-32F2-1A8C124A122B}"/>
              </a:ext>
            </a:extLst>
          </p:cNvPr>
          <p:cNvSpPr txBox="1"/>
          <p:nvPr/>
        </p:nvSpPr>
        <p:spPr>
          <a:xfrm>
            <a:off x="7396743" y="1465255"/>
            <a:ext cx="432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Темпы роста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6DF4580-5DCC-A742-D02B-CD830FC79DCF}"/>
              </a:ext>
            </a:extLst>
          </p:cNvPr>
          <p:cNvCxnSpPr>
            <a:cxnSpLocks/>
          </p:cNvCxnSpPr>
          <p:nvPr/>
        </p:nvCxnSpPr>
        <p:spPr>
          <a:xfrm>
            <a:off x="7211216" y="1535629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905D3D-8248-5ACC-0856-486464C1A1BC}"/>
              </a:ext>
            </a:extLst>
          </p:cNvPr>
          <p:cNvSpPr txBox="1"/>
          <p:nvPr/>
        </p:nvSpPr>
        <p:spPr>
          <a:xfrm>
            <a:off x="7194795" y="4555743"/>
            <a:ext cx="5224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943,1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млрд</a:t>
            </a:r>
            <a:r>
              <a:rPr lang="ky-KG" sz="3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 сомов</a:t>
            </a:r>
            <a:endParaRPr lang="x-none" sz="6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F77D3-ACDF-1935-AF50-BB699F26A98C}"/>
              </a:ext>
            </a:extLst>
          </p:cNvPr>
          <p:cNvSpPr txBox="1"/>
          <p:nvPr/>
        </p:nvSpPr>
        <p:spPr>
          <a:xfrm>
            <a:off x="7194795" y="3361290"/>
            <a:ext cx="4730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Общий объем оптовой и розничной торговли, ремонта автомобилей и мотоциклов</a:t>
            </a:r>
          </a:p>
          <a:p>
            <a:pPr algn="ctr"/>
            <a:endParaRPr lang="x-none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BC8C246-5ECF-14AC-AAE0-1D807B224CF9}"/>
              </a:ext>
            </a:extLst>
          </p:cNvPr>
          <p:cNvCxnSpPr>
            <a:cxnSpLocks/>
          </p:cNvCxnSpPr>
          <p:nvPr/>
        </p:nvCxnSpPr>
        <p:spPr>
          <a:xfrm>
            <a:off x="7402310" y="3298736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A4546DD-6E8C-0E43-344C-1F1BC250C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73107"/>
              </p:ext>
            </p:extLst>
          </p:nvPr>
        </p:nvGraphicFramePr>
        <p:xfrm>
          <a:off x="468573" y="1669133"/>
          <a:ext cx="6537663" cy="390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96463" imgH="2743299" progId="Excel.Sheet.12">
                  <p:embed/>
                </p:oleObj>
              </mc:Choice>
              <mc:Fallback>
                <p:oleObj name="Worksheet" r:id="rId2" imgW="4596463" imgH="27432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573" y="1669133"/>
                        <a:ext cx="6537663" cy="390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96065-F1B1-8D48-3309-926C894B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75D7C38-F649-E1F5-4288-132C0E5FCDE4}"/>
              </a:ext>
            </a:extLst>
          </p:cNvPr>
          <p:cNvSpPr txBox="1">
            <a:spLocks/>
          </p:cNvSpPr>
          <p:nvPr/>
        </p:nvSpPr>
        <p:spPr>
          <a:xfrm>
            <a:off x="1598570" y="322525"/>
            <a:ext cx="854756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Инвестиции в основной капитал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35FA0-17C4-5F06-F710-BAEF3100EDF6}"/>
              </a:ext>
            </a:extLst>
          </p:cNvPr>
          <p:cNvSpPr txBox="1"/>
          <p:nvPr/>
        </p:nvSpPr>
        <p:spPr>
          <a:xfrm>
            <a:off x="-199782" y="1008642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i="1" dirty="0"/>
              <a:t>в процентах к соответствующему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периоду предыдущего года)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B323416-641D-3772-B27D-386562A8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AE6B84-7FBC-83FF-83BC-940927540D87}"/>
              </a:ext>
            </a:extLst>
          </p:cNvPr>
          <p:cNvSpPr txBox="1"/>
          <p:nvPr/>
        </p:nvSpPr>
        <p:spPr>
          <a:xfrm>
            <a:off x="7355211" y="1944590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164,3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664EE-C413-4149-73E9-EF9D2B21DC32}"/>
              </a:ext>
            </a:extLst>
          </p:cNvPr>
          <p:cNvSpPr txBox="1"/>
          <p:nvPr/>
        </p:nvSpPr>
        <p:spPr>
          <a:xfrm>
            <a:off x="7396743" y="1465255"/>
            <a:ext cx="431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Темпы роста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3E6C858-454E-08DB-2740-FB7D46BBF069}"/>
              </a:ext>
            </a:extLst>
          </p:cNvPr>
          <p:cNvCxnSpPr>
            <a:cxnSpLocks/>
          </p:cNvCxnSpPr>
          <p:nvPr/>
        </p:nvCxnSpPr>
        <p:spPr>
          <a:xfrm>
            <a:off x="7203302" y="1588925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AF2177-8E59-2060-8DB6-4333AC7A5B8D}"/>
              </a:ext>
            </a:extLst>
          </p:cNvPr>
          <p:cNvSpPr txBox="1"/>
          <p:nvPr/>
        </p:nvSpPr>
        <p:spPr>
          <a:xfrm>
            <a:off x="7038217" y="4065018"/>
            <a:ext cx="5250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204,4 </a:t>
            </a:r>
            <a:r>
              <a:rPr lang="ky-KG" sz="3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млрд. сомов</a:t>
            </a:r>
            <a:endParaRPr lang="x-none" sz="6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7E278-53AC-3C0E-7D45-1290E7163E2C}"/>
              </a:ext>
            </a:extLst>
          </p:cNvPr>
          <p:cNvSpPr txBox="1"/>
          <p:nvPr/>
        </p:nvSpPr>
        <p:spPr>
          <a:xfrm>
            <a:off x="7298552" y="3692495"/>
            <a:ext cx="473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Валовый выпуск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D07491B-DD17-C8F4-7542-9B526DAAA429}"/>
              </a:ext>
            </a:extLst>
          </p:cNvPr>
          <p:cNvCxnSpPr>
            <a:cxnSpLocks/>
          </p:cNvCxnSpPr>
          <p:nvPr/>
        </p:nvCxnSpPr>
        <p:spPr>
          <a:xfrm>
            <a:off x="7402310" y="3298736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7229C6-1723-1108-1A31-F66483BAF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03913"/>
              </p:ext>
            </p:extLst>
          </p:nvPr>
        </p:nvGraphicFramePr>
        <p:xfrm>
          <a:off x="482221" y="1659271"/>
          <a:ext cx="6529263" cy="392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08946" imgH="3429123" progId="Excel.Sheet.12">
                  <p:embed/>
                </p:oleObj>
              </mc:Choice>
              <mc:Fallback>
                <p:oleObj name="Worksheet" r:id="rId3" imgW="5708946" imgH="3429123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D2E954B-E87B-91BB-39F3-A11090001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221" y="1659271"/>
                        <a:ext cx="6529263" cy="392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45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A9EDC7-5A77-8E6E-10F3-C345C8A50B8D}"/>
              </a:ext>
            </a:extLst>
          </p:cNvPr>
          <p:cNvSpPr txBox="1">
            <a:spLocks noChangeArrowheads="1"/>
          </p:cNvSpPr>
          <p:nvPr/>
        </p:nvSpPr>
        <p:spPr>
          <a:xfrm>
            <a:off x="973644" y="347299"/>
            <a:ext cx="35052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Объем импорта 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91D8068-A742-0E7F-06AB-255FDD2D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77" y="730552"/>
            <a:ext cx="5721023" cy="24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(в процентах к соответствующему периоду предыдущего года)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C79A45-B78E-6C98-F4F4-206B05820746}"/>
              </a:ext>
            </a:extLst>
          </p:cNvPr>
          <p:cNvSpPr txBox="1">
            <a:spLocks noChangeArrowheads="1"/>
          </p:cNvSpPr>
          <p:nvPr/>
        </p:nvSpPr>
        <p:spPr>
          <a:xfrm>
            <a:off x="1119826" y="3315547"/>
            <a:ext cx="35052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Объем экспорта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59655A39-59DB-558E-F0A6-D9ED9C9E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44" y="3621537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(в процентах к соответствующему периоду предыдущего года)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6D8F8E-D5DA-2B88-569F-028BF4383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682" y="2531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5BD75AF-F620-438A-D0B2-9DF20265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32" y="11597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2EE8C99-FC1B-026C-3F20-A7900F72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49" y="85576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7028ABBA-45C0-0D77-B224-5BBC8A54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399" y="4214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4074FD4-6BB9-E736-49A4-F2795C42B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361" y="126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3D042C9-5691-B990-A911-0D6F6B2A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126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9837A3A-0B20-D6FC-1DD3-D93E3A2D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361" y="4214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4C677B9-FEB5-BD90-4ABD-41664465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4220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1B100ED8-CA00-F285-D623-50D18D1D6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162784"/>
              </p:ext>
            </p:extLst>
          </p:nvPr>
        </p:nvGraphicFramePr>
        <p:xfrm>
          <a:off x="6591869" y="1457622"/>
          <a:ext cx="4885897" cy="375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ED9E32FC-2920-8C7B-60A2-5289D4CDC729}"/>
              </a:ext>
            </a:extLst>
          </p:cNvPr>
          <p:cNvSpPr txBox="1">
            <a:spLocks noChangeArrowheads="1"/>
          </p:cNvSpPr>
          <p:nvPr/>
        </p:nvSpPr>
        <p:spPr>
          <a:xfrm>
            <a:off x="6777505" y="523399"/>
            <a:ext cx="4700261" cy="7432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Структура товарооборота экспорта </a:t>
            </a:r>
            <a:br>
              <a:rPr lang="ru-RU" alt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r>
              <a:rPr lang="ru-RU" alt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 импорта в </a:t>
            </a:r>
            <a:r>
              <a:rPr lang="ru-RU" altLang="ru-RU" sz="34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январ</a:t>
            </a:r>
            <a:r>
              <a:rPr lang="ky-KG" alt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е-мае </a:t>
            </a:r>
            <a:r>
              <a:rPr lang="ru-RU" alt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2026 года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A726624-81ED-7821-5388-AF72397A5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937220"/>
              </p:ext>
            </p:extLst>
          </p:nvPr>
        </p:nvGraphicFramePr>
        <p:xfrm>
          <a:off x="884776" y="1218254"/>
          <a:ext cx="4191000" cy="185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8736B475-6B9E-702B-40D2-1DB1E282A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368219"/>
              </p:ext>
            </p:extLst>
          </p:nvPr>
        </p:nvGraphicFramePr>
        <p:xfrm>
          <a:off x="661701" y="4069468"/>
          <a:ext cx="4586286" cy="205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4586022" imgH="2837982" progId="Excel.Sheet.12">
                  <p:embed/>
                </p:oleObj>
              </mc:Choice>
              <mc:Fallback>
                <p:oleObj name="Worksheet" r:id="rId9" imgW="4586022" imgH="2837982" progId="Excel.Sheet.12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04B2B0B-8156-CDBF-0797-F4C20DDDD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701" y="4069468"/>
                        <a:ext cx="4586286" cy="205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407898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8533</TotalTime>
  <Words>397</Words>
  <Application>Microsoft Office PowerPoint</Application>
  <PresentationFormat>Широкоэкранный</PresentationFormat>
  <Paragraphs>108</Paragraphs>
  <Slides>13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DIN Pro Bold</vt:lpstr>
      <vt:lpstr>DIN Pro Regular</vt:lpstr>
      <vt:lpstr>Times New Roman</vt:lpstr>
      <vt:lpstr>Wingdings</vt:lpstr>
      <vt:lpstr>Обложка</vt:lpstr>
      <vt:lpstr>1_Обложка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</dc:creator>
  <cp:lastModifiedBy>Чынара Турдубаева</cp:lastModifiedBy>
  <cp:revision>313</cp:revision>
  <cp:lastPrinted>2026-07-14T03:35:22Z</cp:lastPrinted>
  <dcterms:created xsi:type="dcterms:W3CDTF">2024-10-02T10:12:32Z</dcterms:created>
  <dcterms:modified xsi:type="dcterms:W3CDTF">2026-07-14T09:20:50Z</dcterms:modified>
</cp:coreProperties>
</file>