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1.xml" ContentType="application/vnd.openxmlformats-officedocument.themeOverride+xml"/>
  <Override PartName="/ppt/notesSlides/notesSlide8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2.xml" ContentType="application/vnd.openxmlformats-officedocument.themeOverr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3.xml" ContentType="application/vnd.openxmlformats-officedocument.themeOverride+xml"/>
  <Override PartName="/ppt/notesSlides/notesSlide13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4.xml" ContentType="application/vnd.openxmlformats-officedocument.themeOverr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5.xml" ContentType="application/vnd.openxmlformats-officedocument.themeOverride+xml"/>
  <Override PartName="/ppt/notesSlides/notesSlide14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6.xml" ContentType="application/vnd.openxmlformats-officedocument.themeOverr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7.xml" ContentType="application/vnd.openxmlformats-officedocument.themeOverr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18"/>
  </p:notesMasterIdLst>
  <p:sldIdLst>
    <p:sldId id="262" r:id="rId3"/>
    <p:sldId id="257" r:id="rId4"/>
    <p:sldId id="276" r:id="rId5"/>
    <p:sldId id="290" r:id="rId6"/>
    <p:sldId id="278" r:id="rId7"/>
    <p:sldId id="256" r:id="rId8"/>
    <p:sldId id="286" r:id="rId9"/>
    <p:sldId id="291" r:id="rId10"/>
    <p:sldId id="259" r:id="rId11"/>
    <p:sldId id="260" r:id="rId12"/>
    <p:sldId id="261" r:id="rId13"/>
    <p:sldId id="287" r:id="rId14"/>
    <p:sldId id="263" r:id="rId15"/>
    <p:sldId id="264" r:id="rId16"/>
    <p:sldId id="288" r:id="rId17"/>
  </p:sldIdLst>
  <p:sldSz cx="12192000" cy="6858000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Обложка" id="{09BD8EDA-5430-4B4C-9E05-F32D4CA76277}">
          <p14:sldIdLst>
            <p14:sldId id="262"/>
          </p14:sldIdLst>
        </p14:section>
        <p14:section name="Основная часть" id="{1F1C8C30-0E0A-473A-85B6-DBD365E752C7}">
          <p14:sldIdLst>
            <p14:sldId id="257"/>
            <p14:sldId id="276"/>
            <p14:sldId id="290"/>
            <p14:sldId id="278"/>
            <p14:sldId id="256"/>
            <p14:sldId id="286"/>
            <p14:sldId id="291"/>
            <p14:sldId id="259"/>
            <p14:sldId id="260"/>
            <p14:sldId id="261"/>
            <p14:sldId id="287"/>
            <p14:sldId id="263"/>
            <p14:sldId id="264"/>
            <p14:sldId id="288"/>
          </p14:sldIdLst>
        </p14:section>
        <p14:section name="Последняя страница" id="{4FE91FCE-F239-445C-9A5B-61A7535B0391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70702" autoAdjust="0"/>
  </p:normalViewPr>
  <p:slideViewPr>
    <p:cSldViewPr snapToGrid="0">
      <p:cViewPr varScale="1">
        <p:scale>
          <a:sx n="71" d="100"/>
          <a:sy n="71" d="100"/>
        </p:scale>
        <p:origin x="540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_____Microsoft_Excel7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_____Microsoft_Excel8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package" Target="../embeddings/_____Microsoft_Excel9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package" Target="../embeddings/_____Microsoft_Excel10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package" Target="../embeddings/_____Microsoft_Excel11.xlsx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package" Target="../embeddings/_____Microsoft_Excel1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0"/>
    <c:plotArea>
      <c:layout>
        <c:manualLayout>
          <c:layoutTarget val="inner"/>
          <c:xMode val="edge"/>
          <c:yMode val="edge"/>
          <c:x val="7.8776948216445514E-2"/>
          <c:y val="3.1507658886283957E-2"/>
          <c:w val="0.90347463659018001"/>
          <c:h val="0.7926293706343319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Лист2!$A$2</c:f>
              <c:strCache>
                <c:ptCount val="1"/>
                <c:pt idx="0">
                  <c:v>Число дошкольных организаций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6350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Лист2!$B$1:$F$1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Лист2!$B$2:$F$2</c:f>
              <c:numCache>
                <c:formatCode>#,##0</c:formatCode>
                <c:ptCount val="5"/>
                <c:pt idx="0">
                  <c:v>1617</c:v>
                </c:pt>
                <c:pt idx="1">
                  <c:v>1648</c:v>
                </c:pt>
                <c:pt idx="2">
                  <c:v>1712</c:v>
                </c:pt>
                <c:pt idx="3">
                  <c:v>1834</c:v>
                </c:pt>
                <c:pt idx="4">
                  <c:v>1912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3E5-4205-9DEF-0628B6C19834}"/>
            </c:ext>
          </c:extLst>
        </c:ser>
        <c:ser>
          <c:idx val="1"/>
          <c:order val="1"/>
          <c:tx>
            <c:strRef>
              <c:f>Лист2!$A$3</c:f>
              <c:strCache>
                <c:ptCount val="1"/>
                <c:pt idx="0">
                  <c:v>Численность детей в них, тыс.человек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331114808652246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93E5-4205-9DEF-0628B6C1983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109262340543538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93E5-4205-9DEF-0628B6C1983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552967276760954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93E5-4205-9DEF-0628B6C1983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2185246810870789E-2"/>
                  <c:y val="1.33500226135717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93E5-4205-9DEF-0628B6C1983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2.4403771491957851E-2"/>
                  <c:y val="1.00125169601788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93E5-4205-9DEF-0628B6C1983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Лист2!$B$1:$F$1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Лист2!$B$3:$F$3</c:f>
              <c:numCache>
                <c:formatCode>0.0</c:formatCode>
                <c:ptCount val="5"/>
                <c:pt idx="0">
                  <c:v>207.88399999999999</c:v>
                </c:pt>
                <c:pt idx="1">
                  <c:v>196.12299999999999</c:v>
                </c:pt>
                <c:pt idx="2">
                  <c:v>199.81299999999999</c:v>
                </c:pt>
                <c:pt idx="3">
                  <c:v>220.012</c:v>
                </c:pt>
                <c:pt idx="4">
                  <c:v>233.946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93E5-4205-9DEF-0628B6C198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4686744"/>
        <c:axId val="194689488"/>
      </c:barChart>
      <c:catAx>
        <c:axId val="1946867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4689488"/>
        <c:crosses val="autoZero"/>
        <c:auto val="1"/>
        <c:lblAlgn val="ctr"/>
        <c:lblOffset val="100"/>
        <c:noMultiLvlLbl val="0"/>
      </c:catAx>
      <c:valAx>
        <c:axId val="194689488"/>
        <c:scaling>
          <c:orientation val="minMax"/>
          <c:max val="2000"/>
        </c:scaling>
        <c:delete val="0"/>
        <c:axPos val="l"/>
        <c:numFmt formatCode="#,##0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4686744"/>
        <c:crosses val="autoZero"/>
        <c:crossBetween val="between"/>
        <c:majorUnit val="50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5998256978776831E-2"/>
          <c:y val="0.9023980558759771"/>
          <c:w val="0.97236353527360453"/>
          <c:h val="9.760194412402291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 b="1"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lang="ru-RU" sz="2160" b="1" i="0" u="none" strike="noStrike" kern="1200" spc="0" baseline="0">
              <a:solidFill>
                <a:srgbClr val="0059A3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Лист1!$B$6</c:f>
              <c:strCache>
                <c:ptCount val="1"/>
                <c:pt idx="0">
                  <c:v>Государственные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 algn="ctr">
                    <a:defRPr lang="en-US" sz="1600" b="1" i="0" u="none" strike="noStrike" kern="1200" spc="0" baseline="0">
                      <a:solidFill>
                        <a:srgbClr val="0059A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 algn="ctr">
                    <a:defRPr lang="en-US" sz="1600" b="1" i="0" u="none" strike="noStrike" kern="1200" spc="0" baseline="0">
                      <a:solidFill>
                        <a:srgbClr val="0059A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 algn="ctr">
                    <a:defRPr lang="en-US" sz="1600" b="1" i="0" u="none" strike="noStrike" kern="1200" spc="0" baseline="0">
                      <a:solidFill>
                        <a:srgbClr val="0059A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 algn="ctr">
                    <a:defRPr lang="en-US" sz="1600" b="1" i="0" u="none" strike="noStrike" kern="1200" spc="0" baseline="0">
                      <a:solidFill>
                        <a:srgbClr val="0059A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 algn="ctr">
                    <a:defRPr lang="en-US" sz="1600" b="1" i="0" u="none" strike="noStrike" kern="1200" spc="0" baseline="0">
                      <a:solidFill>
                        <a:srgbClr val="0059A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n-US" sz="1600" b="1" i="0" u="none" strike="noStrike" kern="1200" spc="0" baseline="0">
                    <a:solidFill>
                      <a:srgbClr val="0059A3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Лист1!$C$5:$G$5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Лист1!$C$6:$G$6</c:f>
              <c:numCache>
                <c:formatCode>#,##0</c:formatCode>
                <c:ptCount val="5"/>
                <c:pt idx="0">
                  <c:v>1406</c:v>
                </c:pt>
                <c:pt idx="1">
                  <c:v>1435</c:v>
                </c:pt>
                <c:pt idx="2">
                  <c:v>1500</c:v>
                </c:pt>
                <c:pt idx="3">
                  <c:v>1583</c:v>
                </c:pt>
                <c:pt idx="4">
                  <c:v>1638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598-4C10-99F0-497BCB34BDE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94689880"/>
        <c:axId val="194683216"/>
      </c:barChart>
      <c:catAx>
        <c:axId val="194689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800" b="1" i="0" u="none" strike="noStrike" kern="1200" spc="0" baseline="0">
                <a:solidFill>
                  <a:srgbClr val="0059A3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4683216"/>
        <c:crosses val="autoZero"/>
        <c:auto val="1"/>
        <c:lblAlgn val="ctr"/>
        <c:lblOffset val="100"/>
        <c:noMultiLvlLbl val="0"/>
      </c:catAx>
      <c:valAx>
        <c:axId val="194683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400" b="0" i="0" u="none" strike="noStrike" kern="1200" spc="0" baseline="0">
                <a:solidFill>
                  <a:srgbClr val="0059A3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46898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 algn="ctr" rtl="0">
        <a:defRPr lang="en-US" sz="2160" b="1" i="0" u="none" strike="noStrike" kern="1200" spc="0" baseline="0">
          <a:solidFill>
            <a:srgbClr val="0059A3"/>
          </a:solidFill>
          <a:latin typeface="+mn-lt"/>
          <a:ea typeface="+mn-ea"/>
          <a:cs typeface="+mn-cs"/>
        </a:defRPr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2160" b="1" i="0" u="none" strike="noStrike" kern="1200" spc="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Лист2!$B$6</c:f>
              <c:strCache>
                <c:ptCount val="1"/>
                <c:pt idx="0">
                  <c:v>Частные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n-US" sz="16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Лист2!$C$5:$G$5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Лист2!$C$6:$G$6</c:f>
              <c:numCache>
                <c:formatCode>#,##0</c:formatCode>
                <c:ptCount val="5"/>
                <c:pt idx="0">
                  <c:v>211</c:v>
                </c:pt>
                <c:pt idx="1">
                  <c:v>213</c:v>
                </c:pt>
                <c:pt idx="2">
                  <c:v>212</c:v>
                </c:pt>
                <c:pt idx="3" formatCode="General">
                  <c:v>251</c:v>
                </c:pt>
                <c:pt idx="4" formatCode="General">
                  <c:v>274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AA7-4E04-8DE2-A1F1ED8AA2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4690272"/>
        <c:axId val="194684784"/>
      </c:barChart>
      <c:catAx>
        <c:axId val="194690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8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4684784"/>
        <c:crosses val="autoZero"/>
        <c:auto val="1"/>
        <c:lblAlgn val="ctr"/>
        <c:lblOffset val="100"/>
        <c:noMultiLvlLbl val="0"/>
      </c:catAx>
      <c:valAx>
        <c:axId val="194684784"/>
        <c:scaling>
          <c:orientation val="minMax"/>
          <c:min val="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4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46902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 algn="ctr">
        <a:defRPr lang="en-US" sz="1800" b="1" i="0" u="none" strike="noStrike" kern="1200" baseline="0">
          <a:solidFill>
            <a:schemeClr val="tx2"/>
          </a:solidFill>
          <a:latin typeface="+mn-lt"/>
          <a:ea typeface="+mn-ea"/>
          <a:cs typeface="+mn-cs"/>
        </a:defRPr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0"/>
    <c:view3D>
      <c:rotX val="15"/>
      <c:rotY val="20"/>
      <c:rAngAx val="1"/>
    </c:view3D>
    <c:floor>
      <c:thickness val="0"/>
      <c:spPr>
        <a:noFill/>
        <a:ln w="6350" cap="flat" cmpd="sng" algn="ctr">
          <a:solidFill>
            <a:schemeClr val="tx1">
              <a:tint val="75000"/>
            </a:schemeClr>
          </a:solidFill>
          <a:prstDash val="solid"/>
          <a:round/>
        </a:ln>
        <a:effectLst/>
        <a:sp3d contourW="6350">
          <a:contourClr>
            <a:schemeClr val="tx1">
              <a:tint val="75000"/>
            </a:schemeClr>
          </a:contourClr>
        </a:sp3d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Лист3!$A$6</c:f>
              <c:strCache>
                <c:ptCount val="1"/>
                <c:pt idx="0">
                  <c:v>Всего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6.3208966953456321E-3"/>
                  <c:y val="-1.68029091524916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1.2560003686905019E-2"/>
                  <c:y val="-1.84779529338064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8.7920025808335134E-3"/>
                  <c:y val="-7.9191226859169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2.5120007373810038E-3"/>
                  <c:y val="-2.90367831816956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3.7925380172073721E-3"/>
                  <c:y val="-3.08053334462347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Лист3!$B$4:$F$5</c:f>
              <c:strCach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strCache>
            </c:strRef>
          </c:cat>
          <c:val>
            <c:numRef>
              <c:f>Лист3!$B$6:$F$6</c:f>
              <c:numCache>
                <c:formatCode>0.0</c:formatCode>
                <c:ptCount val="5"/>
                <c:pt idx="0">
                  <c:v>25.435022525002633</c:v>
                </c:pt>
                <c:pt idx="1">
                  <c:v>22</c:v>
                </c:pt>
                <c:pt idx="2">
                  <c:v>23.9</c:v>
                </c:pt>
                <c:pt idx="3">
                  <c:v>26.4</c:v>
                </c:pt>
                <c:pt idx="4">
                  <c:v>28.34784779265912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7D1-4896-A0D7-B220F3B6ECFA}"/>
            </c:ext>
          </c:extLst>
        </c:ser>
        <c:ser>
          <c:idx val="1"/>
          <c:order val="1"/>
          <c:tx>
            <c:strRef>
              <c:f>Лист3!$A$7</c:f>
              <c:strCache>
                <c:ptCount val="1"/>
                <c:pt idx="0">
                  <c:v>Городские поселения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0"/>
                  <c:y val="-1.96033940112403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"/>
                  <c:y val="-2.24038788699889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5283586781382479E-3"/>
                  <c:y val="-3.64063031637320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5.0322099811084759E-3"/>
                  <c:y val="-1.7606849438355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2560003686904098E-3"/>
                  <c:y val="-1.80890637331409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Лист3!$B$4:$F$5</c:f>
              <c:strCach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strCache>
            </c:strRef>
          </c:cat>
          <c:val>
            <c:numRef>
              <c:f>Лист3!$B$7:$F$7</c:f>
              <c:numCache>
                <c:formatCode>0.0</c:formatCode>
                <c:ptCount val="5"/>
                <c:pt idx="0">
                  <c:v>34.452562965465781</c:v>
                </c:pt>
                <c:pt idx="1">
                  <c:v>29.1</c:v>
                </c:pt>
                <c:pt idx="2">
                  <c:v>28.5</c:v>
                </c:pt>
                <c:pt idx="3">
                  <c:v>40.700000000000003</c:v>
                </c:pt>
                <c:pt idx="4">
                  <c:v>39.999446500300472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7D1-4896-A0D7-B220F3B6ECFA}"/>
            </c:ext>
          </c:extLst>
        </c:ser>
        <c:ser>
          <c:idx val="2"/>
          <c:order val="2"/>
          <c:tx>
            <c:strRef>
              <c:f>Лист3!$A$8</c:f>
              <c:strCache>
                <c:ptCount val="1"/>
                <c:pt idx="0">
                  <c:v>Сельская местность</c:v>
                </c:pt>
              </c:strCache>
            </c:strRef>
          </c:tx>
          <c:spPr>
            <a:solidFill>
              <a:schemeClr val="accent2">
                <a:tint val="65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3141818660842517E-2"/>
                  <c:y val="-1.58382453718339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27D1-4896-A0D7-B220F3B6ECF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4397819029533019E-2"/>
                  <c:y val="-2.3574043485336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27D1-4896-A0D7-B220F3B6ECF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2148355332697537E-2"/>
                  <c:y val="-7.735814424918337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27D1-4896-A0D7-B220F3B6ECF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974107741563349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27D1-4896-A0D7-B220F3B6ECF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2.1259635846923027E-2"/>
                  <c:y val="-2.09954441141692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27D1-4896-A0D7-B220F3B6ECF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Лист3!$B$4:$F$5</c:f>
              <c:strCach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strCache>
            </c:strRef>
          </c:cat>
          <c:val>
            <c:numRef>
              <c:f>Лист3!$B$8:$F$8</c:f>
              <c:numCache>
                <c:formatCode>0.0</c:formatCode>
                <c:ptCount val="5"/>
                <c:pt idx="0">
                  <c:v>20.629794257206623</c:v>
                </c:pt>
                <c:pt idx="1">
                  <c:v>20.2</c:v>
                </c:pt>
                <c:pt idx="2">
                  <c:v>21.3</c:v>
                </c:pt>
                <c:pt idx="3">
                  <c:v>20.7</c:v>
                </c:pt>
                <c:pt idx="4">
                  <c:v>23.198557483143556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27D1-4896-A0D7-B220F3B6EC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94684000"/>
        <c:axId val="194686352"/>
        <c:axId val="0"/>
      </c:bar3DChart>
      <c:catAx>
        <c:axId val="1946840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4686352"/>
        <c:crosses val="autoZero"/>
        <c:auto val="1"/>
        <c:lblAlgn val="ctr"/>
        <c:lblOffset val="100"/>
        <c:noMultiLvlLbl val="0"/>
      </c:catAx>
      <c:valAx>
        <c:axId val="194686352"/>
        <c:scaling>
          <c:orientation val="minMax"/>
        </c:scaling>
        <c:delete val="0"/>
        <c:axPos val="l"/>
        <c:numFmt formatCode="0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4684000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 b="1"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Лист3!$B$4</c:f>
              <c:strCache>
                <c:ptCount val="1"/>
                <c:pt idx="0">
                  <c:v>2020/2021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Лист3!$A$5:$A$13</c:f>
              <c:strCache>
                <c:ptCount val="9"/>
                <c:pt idx="0">
                  <c:v>Баткенская область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</c:v>
                </c:pt>
                <c:pt idx="5">
                  <c:v>Таласская область</c:v>
                </c:pt>
                <c:pt idx="6">
                  <c:v>Чуйская область</c:v>
                </c:pt>
                <c:pt idx="7">
                  <c:v>г.Бишкек</c:v>
                </c:pt>
                <c:pt idx="8">
                  <c:v>г.Ош</c:v>
                </c:pt>
              </c:strCache>
            </c:strRef>
          </c:cat>
          <c:val>
            <c:numRef>
              <c:f>Лист3!$B$5:$B$13</c:f>
              <c:numCache>
                <c:formatCode>General</c:formatCode>
                <c:ptCount val="9"/>
                <c:pt idx="0">
                  <c:v>119</c:v>
                </c:pt>
                <c:pt idx="1">
                  <c:v>261.5</c:v>
                </c:pt>
                <c:pt idx="2">
                  <c:v>105.2</c:v>
                </c:pt>
                <c:pt idx="3">
                  <c:v>65.3</c:v>
                </c:pt>
                <c:pt idx="4">
                  <c:v>266.2</c:v>
                </c:pt>
                <c:pt idx="5">
                  <c:v>59.8</c:v>
                </c:pt>
                <c:pt idx="6">
                  <c:v>210</c:v>
                </c:pt>
                <c:pt idx="7">
                  <c:v>191.9</c:v>
                </c:pt>
                <c:pt idx="8">
                  <c:v>78.5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9C6-4FF4-9C30-6C722745C165}"/>
            </c:ext>
          </c:extLst>
        </c:ser>
        <c:ser>
          <c:idx val="1"/>
          <c:order val="1"/>
          <c:tx>
            <c:strRef>
              <c:f>Лист3!$C$4</c:f>
              <c:strCache>
                <c:ptCount val="1"/>
                <c:pt idx="0">
                  <c:v>2024/2025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cat>
            <c:strRef>
              <c:f>Лист3!$A$5:$A$13</c:f>
              <c:strCache>
                <c:ptCount val="9"/>
                <c:pt idx="0">
                  <c:v>Баткенская область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</c:v>
                </c:pt>
                <c:pt idx="5">
                  <c:v>Таласская область</c:v>
                </c:pt>
                <c:pt idx="6">
                  <c:v>Чуйская область</c:v>
                </c:pt>
                <c:pt idx="7">
                  <c:v>г.Бишкек</c:v>
                </c:pt>
                <c:pt idx="8">
                  <c:v>г.Ош</c:v>
                </c:pt>
              </c:strCache>
            </c:strRef>
          </c:cat>
          <c:val>
            <c:numRef>
              <c:f>Лист3!$C$5:$C$13</c:f>
              <c:numCache>
                <c:formatCode>General</c:formatCode>
                <c:ptCount val="9"/>
                <c:pt idx="0" formatCode="0.0">
                  <c:v>134.1</c:v>
                </c:pt>
                <c:pt idx="1">
                  <c:v>291.89999999999998</c:v>
                </c:pt>
                <c:pt idx="2">
                  <c:v>110</c:v>
                </c:pt>
                <c:pt idx="3">
                  <c:v>64.3</c:v>
                </c:pt>
                <c:pt idx="4">
                  <c:v>279.89999999999998</c:v>
                </c:pt>
                <c:pt idx="5">
                  <c:v>60.4</c:v>
                </c:pt>
                <c:pt idx="6">
                  <c:v>209</c:v>
                </c:pt>
                <c:pt idx="7">
                  <c:v>278.3</c:v>
                </c:pt>
                <c:pt idx="8">
                  <c:v>108.7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9C6-4FF4-9C30-6C722745C1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5321296"/>
        <c:axId val="195318160"/>
      </c:barChart>
      <c:catAx>
        <c:axId val="195321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5318160"/>
        <c:crosses val="autoZero"/>
        <c:auto val="1"/>
        <c:lblAlgn val="ctr"/>
        <c:lblOffset val="100"/>
        <c:noMultiLvlLbl val="0"/>
      </c:catAx>
      <c:valAx>
        <c:axId val="195318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5321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ru-RU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7.1628750192013868E-2"/>
          <c:y val="4.8186443405177547E-2"/>
          <c:w val="0.90920179238490695"/>
          <c:h val="0.6506775354597221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Лист1!$A$4</c:f>
              <c:strCache>
                <c:ptCount val="1"/>
                <c:pt idx="0">
                  <c:v>Число начальных профессиональных организаций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8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Лист1!$B$3:$F$3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Лист1!$B$4:$F$4</c:f>
              <c:numCache>
                <c:formatCode>#,##0</c:formatCode>
                <c:ptCount val="5"/>
                <c:pt idx="0">
                  <c:v>99</c:v>
                </c:pt>
                <c:pt idx="1">
                  <c:v>99</c:v>
                </c:pt>
                <c:pt idx="2">
                  <c:v>99</c:v>
                </c:pt>
                <c:pt idx="3">
                  <c:v>100</c:v>
                </c:pt>
                <c:pt idx="4">
                  <c:v>100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516-438D-A4CD-AA27F29F2AF2}"/>
            </c:ext>
          </c:extLst>
        </c:ser>
        <c:ser>
          <c:idx val="1"/>
          <c:order val="1"/>
          <c:tx>
            <c:strRef>
              <c:f>Лист1!$A$5</c:f>
              <c:strCache>
                <c:ptCount val="1"/>
                <c:pt idx="0">
                  <c:v>Численность учащихся в них, тыс.человек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8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Лист1!$B$3:$F$3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Лист1!$B$5:$F$5</c:f>
              <c:numCache>
                <c:formatCode>0.0</c:formatCode>
                <c:ptCount val="5"/>
                <c:pt idx="0" formatCode="General">
                  <c:v>29.7</c:v>
                </c:pt>
                <c:pt idx="1">
                  <c:v>32</c:v>
                </c:pt>
                <c:pt idx="2">
                  <c:v>34</c:v>
                </c:pt>
                <c:pt idx="3" formatCode="General">
                  <c:v>32.9</c:v>
                </c:pt>
                <c:pt idx="4" formatCode="General">
                  <c:v>29.9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516-438D-A4CD-AA27F29F2AF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95319728"/>
        <c:axId val="195322472"/>
      </c:barChart>
      <c:catAx>
        <c:axId val="1953197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8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5322472"/>
        <c:crosses val="autoZero"/>
        <c:auto val="1"/>
        <c:lblAlgn val="ctr"/>
        <c:lblOffset val="100"/>
        <c:noMultiLvlLbl val="0"/>
      </c:catAx>
      <c:valAx>
        <c:axId val="195322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4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5319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lang="en-US" sz="18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lang="en-US" sz="18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Лист4!$B$3</c:f>
              <c:strCache>
                <c:ptCount val="1"/>
                <c:pt idx="0">
                  <c:v>2024/2025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Лист4!$A$4:$A$12</c:f>
              <c:strCache>
                <c:ptCount val="9"/>
                <c:pt idx="0">
                  <c:v>Другие</c:v>
                </c:pt>
                <c:pt idx="1">
                  <c:v>Сельское хозяйство и сельскохозяйственные науки</c:v>
                </c:pt>
                <c:pt idx="2">
                  <c:v>Искусство и культура</c:v>
                </c:pt>
                <c:pt idx="3">
                  <c:v>Гуманитарные и социальные специальности</c:v>
                </c:pt>
                <c:pt idx="4">
                  <c:v>Информатика и вычислительная техника</c:v>
                </c:pt>
                <c:pt idx="5">
                  <c:v>Здравоохранение</c:v>
                </c:pt>
                <c:pt idx="6">
                  <c:v>Экономика и управление</c:v>
                </c:pt>
                <c:pt idx="7">
                  <c:v>Технические специальности</c:v>
                </c:pt>
                <c:pt idx="8">
                  <c:v>Образование</c:v>
                </c:pt>
              </c:strCache>
            </c:strRef>
          </c:cat>
          <c:val>
            <c:numRef>
              <c:f>Лист4!$B$4:$B$12</c:f>
              <c:numCache>
                <c:formatCode>0</c:formatCode>
                <c:ptCount val="9"/>
                <c:pt idx="0" formatCode="General">
                  <c:v>1086</c:v>
                </c:pt>
                <c:pt idx="1">
                  <c:v>707</c:v>
                </c:pt>
                <c:pt idx="2">
                  <c:v>1562</c:v>
                </c:pt>
                <c:pt idx="3">
                  <c:v>5062</c:v>
                </c:pt>
                <c:pt idx="4">
                  <c:v>5644</c:v>
                </c:pt>
                <c:pt idx="5">
                  <c:v>6420</c:v>
                </c:pt>
                <c:pt idx="6">
                  <c:v>7540</c:v>
                </c:pt>
                <c:pt idx="7" formatCode="General">
                  <c:v>7444</c:v>
                </c:pt>
                <c:pt idx="8">
                  <c:v>14897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260-4607-A565-EEA0197076DA}"/>
            </c:ext>
          </c:extLst>
        </c:ser>
        <c:ser>
          <c:idx val="1"/>
          <c:order val="1"/>
          <c:tx>
            <c:strRef>
              <c:f>Лист4!$C$3</c:f>
              <c:strCache>
                <c:ptCount val="1"/>
                <c:pt idx="0">
                  <c:v>2020/2021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cat>
            <c:strRef>
              <c:f>Лист4!$A$4:$A$12</c:f>
              <c:strCache>
                <c:ptCount val="9"/>
                <c:pt idx="0">
                  <c:v>Другие</c:v>
                </c:pt>
                <c:pt idx="1">
                  <c:v>Сельское хозяйство и сельскохозяйственные науки</c:v>
                </c:pt>
                <c:pt idx="2">
                  <c:v>Искусство и культура</c:v>
                </c:pt>
                <c:pt idx="3">
                  <c:v>Гуманитарные и социальные специальности</c:v>
                </c:pt>
                <c:pt idx="4">
                  <c:v>Информатика и вычислительная техника</c:v>
                </c:pt>
                <c:pt idx="5">
                  <c:v>Здравоохранение</c:v>
                </c:pt>
                <c:pt idx="6">
                  <c:v>Экономика и управление</c:v>
                </c:pt>
                <c:pt idx="7">
                  <c:v>Технические специальности</c:v>
                </c:pt>
                <c:pt idx="8">
                  <c:v>Образование</c:v>
                </c:pt>
              </c:strCache>
            </c:strRef>
          </c:cat>
          <c:val>
            <c:numRef>
              <c:f>Лист4!$C$4:$C$12</c:f>
              <c:numCache>
                <c:formatCode>0</c:formatCode>
                <c:ptCount val="9"/>
                <c:pt idx="0" formatCode="General">
                  <c:v>1079</c:v>
                </c:pt>
                <c:pt idx="1">
                  <c:v>737</c:v>
                </c:pt>
                <c:pt idx="2">
                  <c:v>1106</c:v>
                </c:pt>
                <c:pt idx="3" formatCode="General">
                  <c:v>3041</c:v>
                </c:pt>
                <c:pt idx="4">
                  <c:v>3455</c:v>
                </c:pt>
                <c:pt idx="5">
                  <c:v>6853</c:v>
                </c:pt>
                <c:pt idx="6">
                  <c:v>5371</c:v>
                </c:pt>
                <c:pt idx="7">
                  <c:v>5815</c:v>
                </c:pt>
                <c:pt idx="8">
                  <c:v>9541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260-4607-A565-EEA0197076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94287832"/>
        <c:axId val="194283912"/>
      </c:barChart>
      <c:catAx>
        <c:axId val="1942878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94283912"/>
        <c:crosses val="autoZero"/>
        <c:auto val="1"/>
        <c:lblAlgn val="ctr"/>
        <c:lblOffset val="100"/>
        <c:noMultiLvlLbl val="0"/>
      </c:catAx>
      <c:valAx>
        <c:axId val="194283912"/>
        <c:scaling>
          <c:orientation val="minMax"/>
          <c:max val="16500"/>
          <c:min val="5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4287832"/>
        <c:crosses val="autoZero"/>
        <c:crossBetween val="between"/>
        <c:majorUnit val="2000"/>
        <c:minorUnit val="500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2"/>
              </a:solidFill>
              <a:latin typeface="Arial Black" panose="020B0A04020102020204" pitchFamily="34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'граф 3,3'!$B$3</c:f>
              <c:strCache>
                <c:ptCount val="1"/>
                <c:pt idx="0">
                  <c:v>2024/2025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'граф 3,3'!$A$4:$A$12</c:f>
              <c:strCache>
                <c:ptCount val="9"/>
                <c:pt idx="0">
                  <c:v>Другие</c:v>
                </c:pt>
                <c:pt idx="1">
                  <c:v>Сельское хозяйство</c:v>
                </c:pt>
                <c:pt idx="2">
                  <c:v>Естественные науки и математика</c:v>
                </c:pt>
                <c:pt idx="3">
                  <c:v>Культура и искусство</c:v>
                </c:pt>
                <c:pt idx="4">
                  <c:v>Экономические специальности</c:v>
                </c:pt>
                <c:pt idx="5">
                  <c:v>Медицинские науки</c:v>
                </c:pt>
                <c:pt idx="6">
                  <c:v>Педагогические науки</c:v>
                </c:pt>
                <c:pt idx="7">
                  <c:v>Технические науки</c:v>
                </c:pt>
                <c:pt idx="8">
                  <c:v>Гуманитарные и социальные специальности</c:v>
                </c:pt>
              </c:strCache>
            </c:strRef>
          </c:cat>
          <c:val>
            <c:numRef>
              <c:f>'граф 3,3'!$B$4:$B$12</c:f>
              <c:numCache>
                <c:formatCode>General</c:formatCode>
                <c:ptCount val="9"/>
                <c:pt idx="0">
                  <c:v>802</c:v>
                </c:pt>
                <c:pt idx="1">
                  <c:v>432</c:v>
                </c:pt>
                <c:pt idx="2">
                  <c:v>2349</c:v>
                </c:pt>
                <c:pt idx="3">
                  <c:v>1447</c:v>
                </c:pt>
                <c:pt idx="4">
                  <c:v>5681</c:v>
                </c:pt>
                <c:pt idx="5">
                  <c:v>6074</c:v>
                </c:pt>
                <c:pt idx="6">
                  <c:v>5760</c:v>
                </c:pt>
                <c:pt idx="7">
                  <c:v>6419</c:v>
                </c:pt>
                <c:pt idx="8" formatCode="0">
                  <c:v>11683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39C-4635-9F48-2E0A49B28012}"/>
            </c:ext>
          </c:extLst>
        </c:ser>
        <c:ser>
          <c:idx val="1"/>
          <c:order val="1"/>
          <c:tx>
            <c:strRef>
              <c:f>'граф 3,3'!$C$3</c:f>
              <c:strCache>
                <c:ptCount val="1"/>
                <c:pt idx="0">
                  <c:v>2020/2021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cat>
            <c:strRef>
              <c:f>'граф 3,3'!$A$4:$A$12</c:f>
              <c:strCache>
                <c:ptCount val="9"/>
                <c:pt idx="0">
                  <c:v>Другие</c:v>
                </c:pt>
                <c:pt idx="1">
                  <c:v>Сельское хозяйство</c:v>
                </c:pt>
                <c:pt idx="2">
                  <c:v>Естественные науки и математика</c:v>
                </c:pt>
                <c:pt idx="3">
                  <c:v>Культура и искусство</c:v>
                </c:pt>
                <c:pt idx="4">
                  <c:v>Экономические специальности</c:v>
                </c:pt>
                <c:pt idx="5">
                  <c:v>Медицинские науки</c:v>
                </c:pt>
                <c:pt idx="6">
                  <c:v>Педагогические науки</c:v>
                </c:pt>
                <c:pt idx="7">
                  <c:v>Технические науки</c:v>
                </c:pt>
                <c:pt idx="8">
                  <c:v>Гуманитарные и социальные специальности</c:v>
                </c:pt>
              </c:strCache>
            </c:strRef>
          </c:cat>
          <c:val>
            <c:numRef>
              <c:f>'граф 3,3'!$C$4:$C$12</c:f>
              <c:numCache>
                <c:formatCode>General</c:formatCode>
                <c:ptCount val="9"/>
                <c:pt idx="0">
                  <c:v>717</c:v>
                </c:pt>
                <c:pt idx="1">
                  <c:v>534</c:v>
                </c:pt>
                <c:pt idx="2">
                  <c:v>4290</c:v>
                </c:pt>
                <c:pt idx="3">
                  <c:v>1468</c:v>
                </c:pt>
                <c:pt idx="4">
                  <c:v>10097</c:v>
                </c:pt>
                <c:pt idx="5">
                  <c:v>9694</c:v>
                </c:pt>
                <c:pt idx="6">
                  <c:v>15749</c:v>
                </c:pt>
                <c:pt idx="7">
                  <c:v>7460</c:v>
                </c:pt>
                <c:pt idx="8" formatCode="0">
                  <c:v>15825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39C-4635-9F48-2E0A49B280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95963152"/>
        <c:axId val="195961584"/>
      </c:barChart>
      <c:catAx>
        <c:axId val="19596315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2"/>
                </a:solidFill>
                <a:latin typeface="Arial Black" panose="020B0A04020102020204" pitchFamily="34" charset="0"/>
                <a:ea typeface="+mn-ea"/>
                <a:cs typeface="+mn-cs"/>
              </a:defRPr>
            </a:pPr>
            <a:endParaRPr lang="ru-RU"/>
          </a:p>
        </c:txPr>
        <c:crossAx val="195961584"/>
        <c:crosses val="autoZero"/>
        <c:auto val="1"/>
        <c:lblAlgn val="ctr"/>
        <c:lblOffset val="100"/>
        <c:noMultiLvlLbl val="0"/>
      </c:catAx>
      <c:valAx>
        <c:axId val="195961584"/>
        <c:scaling>
          <c:orientation val="minMax"/>
          <c:max val="160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5963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2"/>
              </a:solidFill>
              <a:latin typeface="Arial Black" panose="020B0A04020102020204" pitchFamily="34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2"/>
              </a:solidFill>
              <a:latin typeface="Arial Black" panose="020B0A040201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Лист1!$B$5</c:f>
              <c:strCache>
                <c:ptCount val="1"/>
                <c:pt idx="0">
                  <c:v>В процентах к итогу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9BF-49C0-BAAD-8DF187454C0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9BF-49C0-BAAD-8DF187454C0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9BF-49C0-BAAD-8DF187454C0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29BF-49C0-BAAD-8DF187454C0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29BF-49C0-BAAD-8DF187454C03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29BF-49C0-BAAD-8DF187454C03}"/>
              </c:ext>
            </c:extLst>
          </c:dPt>
          <c:dLbls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2"/>
                      </a:solidFill>
                      <a:latin typeface="Arial Black" panose="020B0A04020102020204" pitchFamily="34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29BF-49C0-BAAD-8DF187454C03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2"/>
                    </a:solidFill>
                    <a:latin typeface="Arial Black" panose="020B0A04020102020204" pitchFamily="34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Лист1!$A$6:$A$11</c:f>
              <c:strCache>
                <c:ptCount val="6"/>
                <c:pt idx="0">
                  <c:v>Казакстан</c:v>
                </c:pt>
                <c:pt idx="1">
                  <c:v>Россия</c:v>
                </c:pt>
                <c:pt idx="2">
                  <c:v>Таджикистан</c:v>
                </c:pt>
                <c:pt idx="4">
                  <c:v>Узбекистан</c:v>
                </c:pt>
                <c:pt idx="5">
                  <c:v>Другие</c:v>
                </c:pt>
              </c:strCache>
            </c:strRef>
          </c:cat>
          <c:val>
            <c:numRef>
              <c:f>Лист1!$B$6:$B$11</c:f>
              <c:numCache>
                <c:formatCode>0.0%</c:formatCode>
                <c:ptCount val="6"/>
                <c:pt idx="0">
                  <c:v>0.05</c:v>
                </c:pt>
                <c:pt idx="1">
                  <c:v>4.5999999999999999E-2</c:v>
                </c:pt>
                <c:pt idx="2">
                  <c:v>4.3999999999999997E-2</c:v>
                </c:pt>
                <c:pt idx="4">
                  <c:v>0.85599999999999998</c:v>
                </c:pt>
                <c:pt idx="5">
                  <c:v>4.0000000000000001E-3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29BF-49C0-BAAD-8DF187454C03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ayout>
        <c:manualLayout>
          <c:xMode val="edge"/>
          <c:yMode val="edge"/>
          <c:x val="0"/>
          <c:y val="0.85746700347496485"/>
          <c:w val="1"/>
          <c:h val="0.1226686061819442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2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2"/>
              </a:solidFill>
              <a:latin typeface="Arial Black" panose="020B0A040201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Лист1!$B$38</c:f>
              <c:strCache>
                <c:ptCount val="1"/>
                <c:pt idx="0">
                  <c:v>В процентах к итогу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96D-4C99-9873-8E0001E102B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96D-4C99-9873-8E0001E102B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96D-4C99-9873-8E0001E102B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696D-4C99-9873-8E0001E102B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696D-4C99-9873-8E0001E102B9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696D-4C99-9873-8E0001E102B9}"/>
              </c:ext>
            </c:extLst>
          </c:dPt>
          <c:dLbls>
            <c:dLbl>
              <c:idx val="0"/>
              <c:layout>
                <c:manualLayout>
                  <c:x val="1.5250147505327723E-2"/>
                  <c:y val="1.805999995141012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2"/>
                      </a:solidFill>
                      <a:latin typeface="Arial Black" panose="020B0A04020102020204" pitchFamily="34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696D-4C99-9873-8E0001E102B9}"/>
                </c:ext>
                <c:ext xmlns:c15="http://schemas.microsoft.com/office/drawing/2012/chart" uri="{CE6537A1-D6FC-4f65-9D91-7224C49458BB}">
                  <c15:layout>
                    <c:manualLayout>
                      <c:w val="0.20089461922835131"/>
                      <c:h val="7.3509615096526149E-2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2.379445922699587E-2"/>
                  <c:y val="-2.631699559958022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696D-4C99-9873-8E0001E102B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3.8248481358577481E-2"/>
                  <c:y val="-1.313033652772708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696D-4C99-9873-8E0001E102B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.19644856643821954"/>
                  <c:y val="-0.13410695969321731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696D-4C99-9873-8E0001E102B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2"/>
                    </a:solidFill>
                    <a:latin typeface="Arial Black" panose="020B0A04020102020204" pitchFamily="34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Лист1!$A$39:$A$44</c:f>
              <c:strCache>
                <c:ptCount val="6"/>
                <c:pt idx="0">
                  <c:v>Казакстан</c:v>
                </c:pt>
                <c:pt idx="1">
                  <c:v>Россия</c:v>
                </c:pt>
                <c:pt idx="2">
                  <c:v>Таджикистан</c:v>
                </c:pt>
                <c:pt idx="4">
                  <c:v>Узбекистан</c:v>
                </c:pt>
                <c:pt idx="5">
                  <c:v>Другие</c:v>
                </c:pt>
              </c:strCache>
            </c:strRef>
          </c:cat>
          <c:val>
            <c:numRef>
              <c:f>Лист1!$B$39:$B$44</c:f>
              <c:numCache>
                <c:formatCode>0.0%</c:formatCode>
                <c:ptCount val="6"/>
                <c:pt idx="0">
                  <c:v>0.11</c:v>
                </c:pt>
                <c:pt idx="1">
                  <c:v>0.11</c:v>
                </c:pt>
                <c:pt idx="2">
                  <c:v>1.7999999999999999E-2</c:v>
                </c:pt>
                <c:pt idx="4">
                  <c:v>0.755</c:v>
                </c:pt>
                <c:pt idx="5">
                  <c:v>7.0000000000000001E-3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696D-4C99-9873-8E0001E102B9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ayout>
        <c:manualLayout>
          <c:xMode val="edge"/>
          <c:yMode val="edge"/>
          <c:x val="7.110804735084035E-2"/>
          <c:y val="0.86278634020781142"/>
          <c:w val="0.92889202014444805"/>
          <c:h val="0.1179844677589285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2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2"/>
              </a:solidFill>
              <a:latin typeface="Arial Black" panose="020B0A04020102020204" pitchFamily="34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29433362261553236"/>
          <c:y val="0.18990328150448024"/>
          <c:w val="0.45728207233470025"/>
          <c:h val="0.52763317996564529"/>
        </c:manualLayout>
      </c:layout>
      <c:pieChart>
        <c:varyColors val="1"/>
        <c:ser>
          <c:idx val="0"/>
          <c:order val="0"/>
          <c:tx>
            <c:strRef>
              <c:f>Лист2!$B$7</c:f>
              <c:strCache>
                <c:ptCount val="1"/>
                <c:pt idx="0">
                  <c:v>В процентах к итогу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5DF-4A3A-9586-86844B11694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5DF-4A3A-9586-86844B116947}"/>
              </c:ext>
            </c:extLst>
          </c:dPt>
          <c:dPt>
            <c:idx val="2"/>
            <c:bubble3D val="0"/>
            <c:explosion val="2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5DF-4A3A-9586-86844B11694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5DF-4A3A-9586-86844B116947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55DF-4A3A-9586-86844B116947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55DF-4A3A-9586-86844B116947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55DF-4A3A-9586-86844B116947}"/>
              </c:ext>
            </c:extLst>
          </c:dPt>
          <c:dLbls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bg1"/>
                      </a:solidFill>
                      <a:latin typeface="Arial Black" panose="020B0A04020102020204" pitchFamily="34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2.34080271216098E-2"/>
                  <c:y val="-1.566146779729456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55DF-4A3A-9586-86844B11694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2"/>
                    </a:solidFill>
                    <a:latin typeface="Arial Black" panose="020B0A04020102020204" pitchFamily="34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Лист2!$A$8:$A$14</c:f>
              <c:strCache>
                <c:ptCount val="7"/>
                <c:pt idx="1">
                  <c:v>Китай</c:v>
                </c:pt>
                <c:pt idx="2">
                  <c:v>Индия</c:v>
                </c:pt>
                <c:pt idx="3">
                  <c:v>Пакистан</c:v>
                </c:pt>
                <c:pt idx="5">
                  <c:v>Турция</c:v>
                </c:pt>
                <c:pt idx="6">
                  <c:v>Другие</c:v>
                </c:pt>
              </c:strCache>
            </c:strRef>
          </c:cat>
          <c:val>
            <c:numRef>
              <c:f>Лист2!$B$8:$B$14</c:f>
              <c:numCache>
                <c:formatCode>0.0%</c:formatCode>
                <c:ptCount val="7"/>
                <c:pt idx="1">
                  <c:v>5.0000000000000001E-3</c:v>
                </c:pt>
                <c:pt idx="2">
                  <c:v>0.628</c:v>
                </c:pt>
                <c:pt idx="3">
                  <c:v>0.307</c:v>
                </c:pt>
                <c:pt idx="5">
                  <c:v>2.5999999999999999E-2</c:v>
                </c:pt>
                <c:pt idx="6">
                  <c:v>3.4000000000000002E-2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55DF-4A3A-9586-86844B116947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legendEntry>
        <c:idx val="4"/>
        <c:delete val="1"/>
      </c:legendEntry>
      <c:layout>
        <c:manualLayout>
          <c:xMode val="edge"/>
          <c:yMode val="edge"/>
          <c:x val="3.4733480083220004E-2"/>
          <c:y val="0.75545195232986972"/>
          <c:w val="0.94050450879834369"/>
          <c:h val="0.197059203341508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2"/>
              </a:solidFill>
              <a:latin typeface="Arial Black" panose="020B0A04020102020204" pitchFamily="34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>
        <c:manualLayout>
          <c:xMode val="edge"/>
          <c:yMode val="edge"/>
          <c:x val="0.31276778840854125"/>
          <c:y val="6.7035732684723034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2"/>
              </a:solidFill>
              <a:latin typeface="Arial Black" panose="020B0A04020102020204" pitchFamily="34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27898782911637154"/>
          <c:y val="0.1874460937482941"/>
          <c:w val="0.48332125199667225"/>
          <c:h val="0.52739993362025106"/>
        </c:manualLayout>
      </c:layout>
      <c:pieChart>
        <c:varyColors val="1"/>
        <c:ser>
          <c:idx val="0"/>
          <c:order val="0"/>
          <c:tx>
            <c:strRef>
              <c:f>Лист2!$B$34</c:f>
              <c:strCache>
                <c:ptCount val="1"/>
                <c:pt idx="0">
                  <c:v>В процентах к итогу</c:v>
                </c:pt>
              </c:strCache>
            </c:strRef>
          </c:tx>
          <c:dPt>
            <c:idx val="0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7B2-4E4E-8650-DAFFC997F7E4}"/>
              </c:ext>
            </c:extLst>
          </c:dPt>
          <c:dPt>
            <c:idx val="1"/>
            <c:bubble3D val="0"/>
            <c:spPr>
              <a:solidFill>
                <a:srgbClr val="98C03D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7B2-4E4E-8650-DAFFC997F7E4}"/>
              </c:ext>
            </c:extLst>
          </c:dPt>
          <c:dPt>
            <c:idx val="2"/>
            <c:bubble3D val="0"/>
            <c:spPr>
              <a:solidFill>
                <a:srgbClr val="7030A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7B2-4E4E-8650-DAFFC997F7E4}"/>
              </c:ext>
            </c:extLst>
          </c:dPt>
          <c:dPt>
            <c:idx val="3"/>
            <c:bubble3D val="0"/>
            <c:spPr>
              <a:solidFill>
                <a:srgbClr val="ED762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7B2-4E4E-8650-DAFFC997F7E4}"/>
              </c:ext>
            </c:extLst>
          </c:dPt>
          <c:dPt>
            <c:idx val="4"/>
            <c:bubble3D val="0"/>
            <c:spPr>
              <a:solidFill>
                <a:srgbClr val="0059A3">
                  <a:lumMod val="75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E7B2-4E4E-8650-DAFFC997F7E4}"/>
              </c:ext>
            </c:extLst>
          </c:dPt>
          <c:dLbls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bg1"/>
                      </a:solidFill>
                      <a:latin typeface="Arial Black" panose="020B0A04020102020204" pitchFamily="34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2"/>
                    </a:solidFill>
                    <a:latin typeface="Arial Black" panose="020B0A04020102020204" pitchFamily="34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Лист2!$A$36:$A$40</c:f>
              <c:strCache>
                <c:ptCount val="5"/>
                <c:pt idx="0">
                  <c:v>Китай</c:v>
                </c:pt>
                <c:pt idx="1">
                  <c:v>Индия</c:v>
                </c:pt>
                <c:pt idx="2">
                  <c:v>Пакистан</c:v>
                </c:pt>
                <c:pt idx="3">
                  <c:v>Турция</c:v>
                </c:pt>
                <c:pt idx="4">
                  <c:v>Другие</c:v>
                </c:pt>
              </c:strCache>
            </c:strRef>
          </c:cat>
          <c:val>
            <c:numRef>
              <c:f>Лист2!$B$36:$B$40</c:f>
              <c:numCache>
                <c:formatCode>0.0%</c:formatCode>
                <c:ptCount val="5"/>
                <c:pt idx="0">
                  <c:v>3.6999999999999998E-2</c:v>
                </c:pt>
                <c:pt idx="1">
                  <c:v>0.51500000000000001</c:v>
                </c:pt>
                <c:pt idx="2">
                  <c:v>0.372</c:v>
                </c:pt>
                <c:pt idx="3">
                  <c:v>1.7999999999999999E-2</c:v>
                </c:pt>
                <c:pt idx="4">
                  <c:v>5.7000000000000002E-2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E7B2-4E4E-8650-DAFFC997F7E4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2934901492598148E-2"/>
          <c:y val="0.74274736021930965"/>
          <c:w val="0.85322553016260005"/>
          <c:h val="0.185049700163679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200" b="1" i="0" u="none" strike="noStrike" kern="1200" baseline="0">
              <a:solidFill>
                <a:schemeClr val="tx2"/>
              </a:solidFill>
              <a:latin typeface="Arial Black" panose="020B0A04020102020204" pitchFamily="34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2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3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4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E4FB91-E4E2-4F4A-9549-32C4CD7BFB74}" type="datetimeFigureOut">
              <a:rPr lang="ru-RU" smtClean="0"/>
              <a:t>10.03.2025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816FCC-19CE-4B9E-95B6-5266DFEBED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077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30483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67215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263" y="746125"/>
            <a:ext cx="6624637" cy="3727450"/>
          </a:xfrm>
          <a:prstGeom prst="rect">
            <a:avLst/>
          </a:prstGeo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/>
          <a:lstStyle/>
          <a:p>
            <a:pPr lv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/>
          <a:lstStyle/>
          <a:p>
            <a:fld id="{F8F9D6A3-86B0-454D-BAA2-8890B213CFE3}" type="slidenum">
              <a:rPr lang="ru-RU" smtClean="0">
                <a:solidFill>
                  <a:prstClr val="black"/>
                </a:solidFill>
              </a:rPr>
              <a:pPr/>
              <a:t>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57013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443521-AC2F-4DA1-A8F6-014163E1B912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61506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263" y="746125"/>
            <a:ext cx="6624637" cy="3727450"/>
          </a:xfrm>
          <a:prstGeom prst="rect">
            <a:avLst/>
          </a:prstGeo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/>
          <a:lstStyle/>
          <a:p>
            <a:pPr lvl="0"/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/>
          <a:lstStyle/>
          <a:p>
            <a:fld id="{F8F9D6A3-86B0-454D-BAA2-8890B213CFE3}" type="slidenum">
              <a:rPr lang="ru-RU" smtClean="0">
                <a:solidFill>
                  <a:prstClr val="black"/>
                </a:solidFill>
              </a:rPr>
              <a:pPr/>
              <a:t>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9681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3658" tIns="41829" rIns="83658" bIns="41829">
            <a:norm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320766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3658" tIns="41829" rIns="83658" bIns="41829">
            <a:norm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581871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29658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3658" tIns="41829" rIns="83658" bIns="41829">
            <a:norm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402154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3658" tIns="41829" rIns="83658" bIns="41829">
            <a:norm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871010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3658" tIns="41829" rIns="83658" bIns="41829">
            <a:norm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741801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3658" tIns="41829" rIns="83658" bIns="41829">
            <a:norm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701139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3658" tIns="41829" rIns="83658" bIns="41829">
            <a:norm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958698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3658" tIns="41829" rIns="83658" bIns="41829">
            <a:norm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216823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01947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0254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5803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9D01BD4-F4FD-4035-BB48-61810E15F13E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870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06510E0-45C9-4A30-B9AE-AEA4DB327B8B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07330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209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.sv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theme" Target="../theme/theme2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4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0730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5AE23C6-22F8-0E68-8087-F4505786D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66FB8FF0-8C69-4F30-7AA7-E4A0D04CE54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-66500" y="6350923"/>
            <a:ext cx="12300065" cy="52370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F7982F31-5075-74ED-6E8B-B0BFDEE86DB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682942" y="6509809"/>
            <a:ext cx="1328394" cy="23102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C4CB0BD4-F0ED-727C-F815-226617EBEB0E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8614" y="5599920"/>
            <a:ext cx="1154084" cy="1154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086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8832CCFF-6D83-21AF-DA1C-F7CD8E53A5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-16934" y="-31827"/>
            <a:ext cx="6290733" cy="5401134"/>
          </a:xfrm>
          <a:prstGeom prst="rect">
            <a:avLst/>
          </a:prstGeom>
        </p:spPr>
      </p:pic>
      <p:sp>
        <p:nvSpPr>
          <p:cNvPr id="6" name="Прямоугольник 15">
            <a:extLst>
              <a:ext uri="{FF2B5EF4-FFF2-40B4-BE49-F238E27FC236}">
                <a16:creationId xmlns:a16="http://schemas.microsoft.com/office/drawing/2014/main" xmlns="" id="{109A796F-F81A-ABB0-5471-8B8640DC882B}"/>
              </a:ext>
            </a:extLst>
          </p:cNvPr>
          <p:cNvSpPr/>
          <p:nvPr/>
        </p:nvSpPr>
        <p:spPr>
          <a:xfrm>
            <a:off x="-5359" y="-13447"/>
            <a:ext cx="5763216" cy="4882249"/>
          </a:xfrm>
          <a:custGeom>
            <a:avLst/>
            <a:gdLst>
              <a:gd name="connsiteX0" fmla="*/ 0 w 5801718"/>
              <a:gd name="connsiteY0" fmla="*/ 0 h 4959962"/>
              <a:gd name="connsiteX1" fmla="*/ 5801718 w 5801718"/>
              <a:gd name="connsiteY1" fmla="*/ 0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368581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657338 w 5801718"/>
              <a:gd name="connsiteY2" fmla="*/ 2043507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1941987 w 5763216"/>
              <a:gd name="connsiteY3" fmla="*/ 4430573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5249"/>
              <a:gd name="connsiteY0" fmla="*/ 0 h 4959962"/>
              <a:gd name="connsiteX1" fmla="*/ 5570712 w 5765249"/>
              <a:gd name="connsiteY1" fmla="*/ 9625 h 4959962"/>
              <a:gd name="connsiteX2" fmla="*/ 5763216 w 5765249"/>
              <a:gd name="connsiteY2" fmla="*/ 984728 h 4959962"/>
              <a:gd name="connsiteX3" fmla="*/ 4175048 w 5765249"/>
              <a:gd name="connsiteY3" fmla="*/ 4122565 h 4959962"/>
              <a:gd name="connsiteX4" fmla="*/ 0 w 5765249"/>
              <a:gd name="connsiteY4" fmla="*/ 4959962 h 4959962"/>
              <a:gd name="connsiteX5" fmla="*/ 0 w 5765249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209192"/>
              <a:gd name="connsiteX1" fmla="*/ 5570712 w 5763216"/>
              <a:gd name="connsiteY1" fmla="*/ 9625 h 4209192"/>
              <a:gd name="connsiteX2" fmla="*/ 5763216 w 5763216"/>
              <a:gd name="connsiteY2" fmla="*/ 984728 h 4209192"/>
              <a:gd name="connsiteX3" fmla="*/ 4175048 w 5763216"/>
              <a:gd name="connsiteY3" fmla="*/ 4122565 h 4209192"/>
              <a:gd name="connsiteX4" fmla="*/ 28876 w 5763216"/>
              <a:gd name="connsiteY4" fmla="*/ 4209192 h 4209192"/>
              <a:gd name="connsiteX5" fmla="*/ 0 w 5763216"/>
              <a:gd name="connsiteY5" fmla="*/ 0 h 4209192"/>
              <a:gd name="connsiteX0" fmla="*/ 0 w 5763216"/>
              <a:gd name="connsiteY0" fmla="*/ 0 h 4536451"/>
              <a:gd name="connsiteX1" fmla="*/ 5570712 w 5763216"/>
              <a:gd name="connsiteY1" fmla="*/ 9625 h 4536451"/>
              <a:gd name="connsiteX2" fmla="*/ 5763216 w 5763216"/>
              <a:gd name="connsiteY2" fmla="*/ 984728 h 4536451"/>
              <a:gd name="connsiteX3" fmla="*/ 4175048 w 5763216"/>
              <a:gd name="connsiteY3" fmla="*/ 4122565 h 4536451"/>
              <a:gd name="connsiteX4" fmla="*/ 0 w 5763216"/>
              <a:gd name="connsiteY4" fmla="*/ 4536451 h 4536451"/>
              <a:gd name="connsiteX5" fmla="*/ 0 w 5763216"/>
              <a:gd name="connsiteY5" fmla="*/ 0 h 4536451"/>
              <a:gd name="connsiteX0" fmla="*/ 0 w 5763216"/>
              <a:gd name="connsiteY0" fmla="*/ 0 h 4848486"/>
              <a:gd name="connsiteX1" fmla="*/ 5570712 w 5763216"/>
              <a:gd name="connsiteY1" fmla="*/ 9625 h 4848486"/>
              <a:gd name="connsiteX2" fmla="*/ 5763216 w 5763216"/>
              <a:gd name="connsiteY2" fmla="*/ 984728 h 4848486"/>
              <a:gd name="connsiteX3" fmla="*/ 4175048 w 5763216"/>
              <a:gd name="connsiteY3" fmla="*/ 4122565 h 4848486"/>
              <a:gd name="connsiteX4" fmla="*/ 0 w 5763216"/>
              <a:gd name="connsiteY4" fmla="*/ 4536451 h 4848486"/>
              <a:gd name="connsiteX5" fmla="*/ 0 w 5763216"/>
              <a:gd name="connsiteY5" fmla="*/ 0 h 4848486"/>
              <a:gd name="connsiteX0" fmla="*/ 0 w 5763216"/>
              <a:gd name="connsiteY0" fmla="*/ 0 h 4965470"/>
              <a:gd name="connsiteX1" fmla="*/ 5570712 w 5763216"/>
              <a:gd name="connsiteY1" fmla="*/ 9625 h 4965470"/>
              <a:gd name="connsiteX2" fmla="*/ 5763216 w 5763216"/>
              <a:gd name="connsiteY2" fmla="*/ 984728 h 4965470"/>
              <a:gd name="connsiteX3" fmla="*/ 4175048 w 5763216"/>
              <a:gd name="connsiteY3" fmla="*/ 4122565 h 4965470"/>
              <a:gd name="connsiteX4" fmla="*/ 0 w 5763216"/>
              <a:gd name="connsiteY4" fmla="*/ 4536451 h 4965470"/>
              <a:gd name="connsiteX5" fmla="*/ 0 w 5763216"/>
              <a:gd name="connsiteY5" fmla="*/ 0 h 4965470"/>
              <a:gd name="connsiteX0" fmla="*/ 0 w 5763216"/>
              <a:gd name="connsiteY0" fmla="*/ 0 h 4816920"/>
              <a:gd name="connsiteX1" fmla="*/ 5570712 w 5763216"/>
              <a:gd name="connsiteY1" fmla="*/ 9625 h 4816920"/>
              <a:gd name="connsiteX2" fmla="*/ 5763216 w 5763216"/>
              <a:gd name="connsiteY2" fmla="*/ 984728 h 4816920"/>
              <a:gd name="connsiteX3" fmla="*/ 4175048 w 5763216"/>
              <a:gd name="connsiteY3" fmla="*/ 4122565 h 4816920"/>
              <a:gd name="connsiteX4" fmla="*/ 0 w 5763216"/>
              <a:gd name="connsiteY4" fmla="*/ 4536451 h 4816920"/>
              <a:gd name="connsiteX5" fmla="*/ 0 w 5763216"/>
              <a:gd name="connsiteY5" fmla="*/ 0 h 4816920"/>
              <a:gd name="connsiteX0" fmla="*/ 0 w 5763216"/>
              <a:gd name="connsiteY0" fmla="*/ 0 h 4884711"/>
              <a:gd name="connsiteX1" fmla="*/ 5570712 w 5763216"/>
              <a:gd name="connsiteY1" fmla="*/ 9625 h 4884711"/>
              <a:gd name="connsiteX2" fmla="*/ 5763216 w 5763216"/>
              <a:gd name="connsiteY2" fmla="*/ 984728 h 4884711"/>
              <a:gd name="connsiteX3" fmla="*/ 4175048 w 5763216"/>
              <a:gd name="connsiteY3" fmla="*/ 4122565 h 4884711"/>
              <a:gd name="connsiteX4" fmla="*/ 0 w 5763216"/>
              <a:gd name="connsiteY4" fmla="*/ 4536451 h 4884711"/>
              <a:gd name="connsiteX5" fmla="*/ 0 w 5763216"/>
              <a:gd name="connsiteY5" fmla="*/ 0 h 4884711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1 h 4882250"/>
              <a:gd name="connsiteX1" fmla="*/ 5416708 w 5763216"/>
              <a:gd name="connsiteY1" fmla="*/ 0 h 4882250"/>
              <a:gd name="connsiteX2" fmla="*/ 5763216 w 5763216"/>
              <a:gd name="connsiteY2" fmla="*/ 984729 h 4882250"/>
              <a:gd name="connsiteX3" fmla="*/ 4175048 w 5763216"/>
              <a:gd name="connsiteY3" fmla="*/ 4122566 h 4882250"/>
              <a:gd name="connsiteX4" fmla="*/ 0 w 5763216"/>
              <a:gd name="connsiteY4" fmla="*/ 4536452 h 4882250"/>
              <a:gd name="connsiteX5" fmla="*/ 0 w 5763216"/>
              <a:gd name="connsiteY5" fmla="*/ 1 h 4882250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63216" h="4882249">
                <a:moveTo>
                  <a:pt x="0" y="0"/>
                </a:moveTo>
                <a:lnTo>
                  <a:pt x="5570712" y="9625"/>
                </a:lnTo>
                <a:cubicBezTo>
                  <a:pt x="5663755" y="334659"/>
                  <a:pt x="5708673" y="178431"/>
                  <a:pt x="5763216" y="984728"/>
                </a:cubicBezTo>
                <a:cubicBezTo>
                  <a:pt x="5753591" y="1751541"/>
                  <a:pt x="5599586" y="3009241"/>
                  <a:pt x="4175048" y="4122565"/>
                </a:cubicBezTo>
                <a:cubicBezTo>
                  <a:pt x="3139500" y="4828418"/>
                  <a:pt x="1545687" y="5197386"/>
                  <a:pt x="0" y="4536451"/>
                </a:cubicBezTo>
                <a:lnTo>
                  <a:pt x="0" y="0"/>
                </a:lnTo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6132D5C3-95C1-D5DC-3525-456EA284740D}"/>
              </a:ext>
            </a:extLst>
          </p:cNvPr>
          <p:cNvSpPr txBox="1">
            <a:spLocks/>
          </p:cNvSpPr>
          <p:nvPr/>
        </p:nvSpPr>
        <p:spPr>
          <a:xfrm>
            <a:off x="5259184" y="3987349"/>
            <a:ext cx="6673735" cy="18045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/>
              <a:t>Основные тенденции в сфере образования Кыргызской Республики </a:t>
            </a:r>
            <a:endParaRPr lang="ru-RU" dirty="0" smtClean="0"/>
          </a:p>
          <a:p>
            <a:pPr algn="ctr"/>
            <a:r>
              <a:rPr lang="ru-RU" dirty="0" smtClean="0"/>
              <a:t>в </a:t>
            </a:r>
            <a:r>
              <a:rPr lang="ru-RU" dirty="0"/>
              <a:t>2019-2024 годах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xmlns="" id="{6E6B8F1C-3146-A55C-E893-C16537806AF6}"/>
              </a:ext>
            </a:extLst>
          </p:cNvPr>
          <p:cNvSpPr txBox="1">
            <a:spLocks/>
          </p:cNvSpPr>
          <p:nvPr/>
        </p:nvSpPr>
        <p:spPr>
          <a:xfrm>
            <a:off x="4887883" y="5256515"/>
            <a:ext cx="6781800" cy="13255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FDC0DFA-C3D9-A028-00B6-D51E86CD748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5110" y="447973"/>
            <a:ext cx="1804573" cy="1804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867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7587A649-A754-D1CC-BAEB-5ED2860DC45C}"/>
              </a:ext>
            </a:extLst>
          </p:cNvPr>
          <p:cNvSpPr txBox="1">
            <a:spLocks/>
          </p:cNvSpPr>
          <p:nvPr/>
        </p:nvSpPr>
        <p:spPr>
          <a:xfrm>
            <a:off x="1344705" y="295836"/>
            <a:ext cx="10071847" cy="9950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/>
              <a:t>Основные тенденции в сфере </a:t>
            </a:r>
            <a:r>
              <a:rPr lang="ru-RU" sz="2800" b="1" dirty="0" smtClean="0"/>
              <a:t>образования за </a:t>
            </a:r>
            <a:r>
              <a:rPr lang="ru-RU" sz="2800" b="1" dirty="0"/>
              <a:t>истекшие пять лет характеризовались: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xmlns="" id="{02C072C7-EE70-3E0B-DFBB-373908443E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5264" y="238658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995082" y="1721223"/>
            <a:ext cx="10421470" cy="4382615"/>
          </a:xfrm>
          <a:prstGeom prst="rect">
            <a:avLst/>
          </a:prstGeom>
        </p:spPr>
        <p:txBody>
          <a:bodyPr/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ростом числа дошкольных образовательных организаций, как в городских поселениях, так и в сельской местности</a:t>
            </a:r>
            <a:r>
              <a:rPr lang="en-US" sz="2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;</a:t>
            </a:r>
            <a:endParaRPr lang="ky-KG" sz="28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ростом числа дневных организаций среднего общего образования и численности учащихся в них;</a:t>
            </a:r>
            <a:endParaRPr lang="ky-KG" sz="28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ky-KG" sz="2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увеличением численности студентов в средних профессиональных</a:t>
            </a:r>
            <a:r>
              <a:rPr lang="en-US" sz="2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ky-KG" sz="2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образовательных организациях</a:t>
            </a:r>
            <a:r>
              <a:rPr lang="en-US" sz="2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;</a:t>
            </a:r>
            <a:r>
              <a:rPr lang="ru-RU" sz="2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endParaRPr lang="ru-RU" altLang="ru-RU" sz="28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увеличением численности студентов</a:t>
            </a:r>
            <a:r>
              <a:rPr lang="en-US" sz="2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ky-KG" sz="2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в высших </a:t>
            </a:r>
            <a:r>
              <a:rPr lang="ru-RU" sz="2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профессиональных образовательных организациях.</a:t>
            </a:r>
          </a:p>
        </p:txBody>
      </p:sp>
    </p:spTree>
    <p:extLst>
      <p:ext uri="{BB962C8B-B14F-4D97-AF65-F5344CB8AC3E}">
        <p14:creationId xmlns:p14="http://schemas.microsoft.com/office/powerpoint/2010/main" val="2977701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16973" y="0"/>
            <a:ext cx="9448627" cy="1240165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/>
              <a:t>Дошкольные образовательные организации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176" i="1" dirty="0">
                <a:latin typeface="Calibri"/>
                <a:ea typeface="+mn-ea"/>
                <a:cs typeface="Calibri"/>
              </a:rPr>
              <a:t>(на конец года)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5847045"/>
              </p:ext>
            </p:extLst>
          </p:nvPr>
        </p:nvGraphicFramePr>
        <p:xfrm>
          <a:off x="993701" y="1146036"/>
          <a:ext cx="9971899" cy="48746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13334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6080678" y="1053418"/>
            <a:ext cx="5571618" cy="8969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427"/>
              </a:lnSpc>
            </a:pPr>
            <a:r>
              <a:rPr lang="ru-RU" sz="1733" dirty="0">
                <a:solidFill>
                  <a:schemeClr val="tx2"/>
                </a:solidFill>
                <a:latin typeface="Arial 2"/>
              </a:rPr>
              <a:t>За истекшие пять лет число частных дошкольных образовательных организаций выросло почти на 30 процентов.</a:t>
            </a:r>
            <a:endParaRPr lang="en-US" sz="1733" dirty="0">
              <a:solidFill>
                <a:schemeClr val="tx2"/>
              </a:solidFill>
              <a:latin typeface="Arial 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00016" y="4650551"/>
            <a:ext cx="5385127" cy="8969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427"/>
              </a:lnSpc>
            </a:pPr>
            <a:r>
              <a:rPr lang="ru-RU" sz="1733" dirty="0">
                <a:solidFill>
                  <a:schemeClr val="tx2"/>
                </a:solidFill>
                <a:latin typeface="Arial 2"/>
              </a:rPr>
              <a:t>В 2023 году число государственных дошкольных образовательных организаций по сравнению с 2019 годом увеличилось на 17 процентов.</a:t>
            </a:r>
            <a:endParaRPr lang="en-US" sz="1733" dirty="0">
              <a:solidFill>
                <a:schemeClr val="tx2"/>
              </a:solidFill>
              <a:latin typeface="Arial 2"/>
            </a:endParaRPr>
          </a:p>
        </p:txBody>
      </p:sp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xmlns="" id="{ED2C0317-CDD0-D3E3-F596-21A94F0BB47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6659123"/>
              </p:ext>
            </p:extLst>
          </p:nvPr>
        </p:nvGraphicFramePr>
        <p:xfrm>
          <a:off x="530606" y="1018541"/>
          <a:ext cx="5123946" cy="34537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xmlns="" id="{752E54B9-6E8E-67F8-C23B-80D9BD21137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06020079"/>
              </p:ext>
            </p:extLst>
          </p:nvPr>
        </p:nvGraphicFramePr>
        <p:xfrm>
          <a:off x="6080678" y="2163489"/>
          <a:ext cx="5275313" cy="34537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Заголовок 5">
            <a:extLst>
              <a:ext uri="{FF2B5EF4-FFF2-40B4-BE49-F238E27FC236}">
                <a16:creationId xmlns:a16="http://schemas.microsoft.com/office/drawing/2014/main" xmlns="" id="{4C8E64AA-EC28-600A-05FC-88951CC5C3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984" y="107191"/>
            <a:ext cx="11335018" cy="733068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/>
              <a:t>Дошкольные образовательные организации 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>по </a:t>
            </a:r>
            <a:r>
              <a:rPr lang="ru-RU" sz="2800" b="1" dirty="0"/>
              <a:t>формам собственности</a:t>
            </a:r>
            <a:endParaRPr lang="ru-RU" sz="20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415" y="153615"/>
            <a:ext cx="12012585" cy="114300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/>
              <a:t>Охват детей дошкольными образовательными организациями</a:t>
            </a:r>
            <a:br>
              <a:rPr lang="ru-RU" sz="2800" b="1" dirty="0"/>
            </a:br>
            <a:r>
              <a:rPr lang="ru-RU" sz="2176" i="1" dirty="0">
                <a:latin typeface="Calibri"/>
                <a:ea typeface="+mn-ea"/>
                <a:cs typeface="Calibri"/>
              </a:rPr>
              <a:t>(в % к соответствующей возрастной группе 1-6 лет)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8513545"/>
              </p:ext>
            </p:extLst>
          </p:nvPr>
        </p:nvGraphicFramePr>
        <p:xfrm>
          <a:off x="861338" y="1156447"/>
          <a:ext cx="10111462" cy="48111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405380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762396" y="2976477"/>
            <a:ext cx="708257" cy="594245"/>
          </a:xfrm>
          <a:custGeom>
            <a:avLst/>
            <a:gdLst/>
            <a:ahLst/>
            <a:cxnLst/>
            <a:rect l="l" t="t" r="r" b="b"/>
            <a:pathLst>
              <a:path w="781050" h="655320">
                <a:moveTo>
                  <a:pt x="119519" y="0"/>
                </a:moveTo>
                <a:lnTo>
                  <a:pt x="92970" y="27847"/>
                </a:lnTo>
                <a:lnTo>
                  <a:pt x="59887" y="66067"/>
                </a:lnTo>
                <a:lnTo>
                  <a:pt x="29044" y="106025"/>
                </a:lnTo>
                <a:lnTo>
                  <a:pt x="7116" y="137459"/>
                </a:lnTo>
                <a:lnTo>
                  <a:pt x="0" y="148260"/>
                </a:lnTo>
                <a:lnTo>
                  <a:pt x="780491" y="655117"/>
                </a:lnTo>
                <a:lnTo>
                  <a:pt x="119519" y="0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3" name="object 3"/>
          <p:cNvSpPr/>
          <p:nvPr/>
        </p:nvSpPr>
        <p:spPr>
          <a:xfrm>
            <a:off x="2644513" y="2718837"/>
            <a:ext cx="1690604" cy="1688300"/>
          </a:xfrm>
          <a:custGeom>
            <a:avLst/>
            <a:gdLst/>
            <a:ahLst/>
            <a:cxnLst/>
            <a:rect l="l" t="t" r="r" b="b"/>
            <a:pathLst>
              <a:path w="1864360" h="1861820">
                <a:moveTo>
                  <a:pt x="153167" y="423770"/>
                </a:moveTo>
                <a:lnTo>
                  <a:pt x="118834" y="480731"/>
                </a:lnTo>
                <a:lnTo>
                  <a:pt x="88880" y="538980"/>
                </a:lnTo>
                <a:lnTo>
                  <a:pt x="63285" y="598325"/>
                </a:lnTo>
                <a:lnTo>
                  <a:pt x="42030" y="658574"/>
                </a:lnTo>
                <a:lnTo>
                  <a:pt x="25094" y="719535"/>
                </a:lnTo>
                <a:lnTo>
                  <a:pt x="12457" y="781015"/>
                </a:lnTo>
                <a:lnTo>
                  <a:pt x="4099" y="842823"/>
                </a:lnTo>
                <a:lnTo>
                  <a:pt x="0" y="904766"/>
                </a:lnTo>
                <a:lnTo>
                  <a:pt x="138" y="966652"/>
                </a:lnTo>
                <a:lnTo>
                  <a:pt x="4495" y="1028288"/>
                </a:lnTo>
                <a:lnTo>
                  <a:pt x="13049" y="1089484"/>
                </a:lnTo>
                <a:lnTo>
                  <a:pt x="25781" y="1150046"/>
                </a:lnTo>
                <a:lnTo>
                  <a:pt x="42671" y="1209782"/>
                </a:lnTo>
                <a:lnTo>
                  <a:pt x="63698" y="1268501"/>
                </a:lnTo>
                <a:lnTo>
                  <a:pt x="88841" y="1326009"/>
                </a:lnTo>
                <a:lnTo>
                  <a:pt x="118082" y="1382116"/>
                </a:lnTo>
                <a:lnTo>
                  <a:pt x="151399" y="1436628"/>
                </a:lnTo>
                <a:lnTo>
                  <a:pt x="188773" y="1489354"/>
                </a:lnTo>
                <a:lnTo>
                  <a:pt x="230182" y="1540101"/>
                </a:lnTo>
                <a:lnTo>
                  <a:pt x="275608" y="1588677"/>
                </a:lnTo>
                <a:lnTo>
                  <a:pt x="331760" y="1640467"/>
                </a:lnTo>
                <a:lnTo>
                  <a:pt x="390961" y="1686805"/>
                </a:lnTo>
                <a:lnTo>
                  <a:pt x="452871" y="1727692"/>
                </a:lnTo>
                <a:lnTo>
                  <a:pt x="517152" y="1763127"/>
                </a:lnTo>
                <a:lnTo>
                  <a:pt x="583465" y="1793110"/>
                </a:lnTo>
                <a:lnTo>
                  <a:pt x="651472" y="1817642"/>
                </a:lnTo>
                <a:lnTo>
                  <a:pt x="720833" y="1836722"/>
                </a:lnTo>
                <a:lnTo>
                  <a:pt x="791210" y="1850351"/>
                </a:lnTo>
                <a:lnTo>
                  <a:pt x="862265" y="1858529"/>
                </a:lnTo>
                <a:lnTo>
                  <a:pt x="933658" y="1861254"/>
                </a:lnTo>
                <a:lnTo>
                  <a:pt x="1005052" y="1858529"/>
                </a:lnTo>
                <a:lnTo>
                  <a:pt x="1076107" y="1850351"/>
                </a:lnTo>
                <a:lnTo>
                  <a:pt x="1146484" y="1836722"/>
                </a:lnTo>
                <a:lnTo>
                  <a:pt x="1215845" y="1817642"/>
                </a:lnTo>
                <a:lnTo>
                  <a:pt x="1283852" y="1793110"/>
                </a:lnTo>
                <a:lnTo>
                  <a:pt x="1350165" y="1763127"/>
                </a:lnTo>
                <a:lnTo>
                  <a:pt x="1414446" y="1727692"/>
                </a:lnTo>
                <a:lnTo>
                  <a:pt x="1476356" y="1686805"/>
                </a:lnTo>
                <a:lnTo>
                  <a:pt x="1535557" y="1640467"/>
                </a:lnTo>
                <a:lnTo>
                  <a:pt x="1591709" y="1588677"/>
                </a:lnTo>
                <a:lnTo>
                  <a:pt x="1643499" y="1532525"/>
                </a:lnTo>
                <a:lnTo>
                  <a:pt x="1689837" y="1473324"/>
                </a:lnTo>
                <a:lnTo>
                  <a:pt x="1730723" y="1411414"/>
                </a:lnTo>
                <a:lnTo>
                  <a:pt x="1766158" y="1347133"/>
                </a:lnTo>
                <a:lnTo>
                  <a:pt x="1796142" y="1280820"/>
                </a:lnTo>
                <a:lnTo>
                  <a:pt x="1820674" y="1212814"/>
                </a:lnTo>
                <a:lnTo>
                  <a:pt x="1839754" y="1143452"/>
                </a:lnTo>
                <a:lnTo>
                  <a:pt x="1853383" y="1073075"/>
                </a:lnTo>
                <a:lnTo>
                  <a:pt x="1861560" y="1002020"/>
                </a:lnTo>
                <a:lnTo>
                  <a:pt x="1864286" y="930627"/>
                </a:lnTo>
                <a:lnTo>
                  <a:pt x="933658" y="930627"/>
                </a:lnTo>
                <a:lnTo>
                  <a:pt x="153167" y="423770"/>
                </a:lnTo>
                <a:close/>
              </a:path>
              <a:path w="1864360" h="1861820">
                <a:moveTo>
                  <a:pt x="933658" y="0"/>
                </a:moveTo>
                <a:lnTo>
                  <a:pt x="862265" y="2725"/>
                </a:lnTo>
                <a:lnTo>
                  <a:pt x="791210" y="10903"/>
                </a:lnTo>
                <a:lnTo>
                  <a:pt x="720833" y="24531"/>
                </a:lnTo>
                <a:lnTo>
                  <a:pt x="651472" y="43612"/>
                </a:lnTo>
                <a:lnTo>
                  <a:pt x="583465" y="68144"/>
                </a:lnTo>
                <a:lnTo>
                  <a:pt x="517152" y="98127"/>
                </a:lnTo>
                <a:lnTo>
                  <a:pt x="452871" y="133562"/>
                </a:lnTo>
                <a:lnTo>
                  <a:pt x="390961" y="174449"/>
                </a:lnTo>
                <a:lnTo>
                  <a:pt x="331760" y="220787"/>
                </a:lnTo>
                <a:lnTo>
                  <a:pt x="275608" y="272576"/>
                </a:lnTo>
                <a:lnTo>
                  <a:pt x="933658" y="930627"/>
                </a:lnTo>
                <a:lnTo>
                  <a:pt x="1864286" y="930627"/>
                </a:lnTo>
                <a:lnTo>
                  <a:pt x="1861560" y="859233"/>
                </a:lnTo>
                <a:lnTo>
                  <a:pt x="1853383" y="788179"/>
                </a:lnTo>
                <a:lnTo>
                  <a:pt x="1839754" y="717801"/>
                </a:lnTo>
                <a:lnTo>
                  <a:pt x="1820674" y="648440"/>
                </a:lnTo>
                <a:lnTo>
                  <a:pt x="1796142" y="580434"/>
                </a:lnTo>
                <a:lnTo>
                  <a:pt x="1766158" y="514120"/>
                </a:lnTo>
                <a:lnTo>
                  <a:pt x="1730723" y="449840"/>
                </a:lnTo>
                <a:lnTo>
                  <a:pt x="1689837" y="387929"/>
                </a:lnTo>
                <a:lnTo>
                  <a:pt x="1643499" y="328729"/>
                </a:lnTo>
                <a:lnTo>
                  <a:pt x="1591709" y="272576"/>
                </a:lnTo>
                <a:lnTo>
                  <a:pt x="1535557" y="220787"/>
                </a:lnTo>
                <a:lnTo>
                  <a:pt x="1476356" y="174449"/>
                </a:lnTo>
                <a:lnTo>
                  <a:pt x="1414446" y="133562"/>
                </a:lnTo>
                <a:lnTo>
                  <a:pt x="1350165" y="98127"/>
                </a:lnTo>
                <a:lnTo>
                  <a:pt x="1283852" y="68144"/>
                </a:lnTo>
                <a:lnTo>
                  <a:pt x="1215845" y="43612"/>
                </a:lnTo>
                <a:lnTo>
                  <a:pt x="1146484" y="24531"/>
                </a:lnTo>
                <a:lnTo>
                  <a:pt x="1076107" y="10903"/>
                </a:lnTo>
                <a:lnTo>
                  <a:pt x="1005052" y="2725"/>
                </a:lnTo>
                <a:lnTo>
                  <a:pt x="933658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" name="object 4"/>
          <p:cNvSpPr/>
          <p:nvPr/>
        </p:nvSpPr>
        <p:spPr>
          <a:xfrm>
            <a:off x="7301328" y="2910346"/>
            <a:ext cx="760081" cy="669101"/>
          </a:xfrm>
          <a:custGeom>
            <a:avLst/>
            <a:gdLst/>
            <a:ahLst/>
            <a:cxnLst/>
            <a:rect l="l" t="t" r="r" b="b"/>
            <a:pathLst>
              <a:path w="838200" h="737870">
                <a:moveTo>
                  <a:pt x="240753" y="0"/>
                </a:moveTo>
                <a:lnTo>
                  <a:pt x="211108" y="24958"/>
                </a:lnTo>
                <a:lnTo>
                  <a:pt x="182776" y="50769"/>
                </a:lnTo>
                <a:lnTo>
                  <a:pt x="142680" y="91157"/>
                </a:lnTo>
                <a:lnTo>
                  <a:pt x="105379" y="133656"/>
                </a:lnTo>
                <a:lnTo>
                  <a:pt x="70779" y="178381"/>
                </a:lnTo>
                <a:lnTo>
                  <a:pt x="38781" y="225448"/>
                </a:lnTo>
                <a:lnTo>
                  <a:pt x="18847" y="258185"/>
                </a:lnTo>
                <a:lnTo>
                  <a:pt x="0" y="292049"/>
                </a:lnTo>
                <a:lnTo>
                  <a:pt x="838136" y="737692"/>
                </a:lnTo>
                <a:lnTo>
                  <a:pt x="240753" y="0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5" name="object 5"/>
          <p:cNvSpPr/>
          <p:nvPr/>
        </p:nvSpPr>
        <p:spPr>
          <a:xfrm>
            <a:off x="7196270" y="2718837"/>
            <a:ext cx="1725728" cy="1721121"/>
          </a:xfrm>
          <a:custGeom>
            <a:avLst/>
            <a:gdLst/>
            <a:ahLst/>
            <a:cxnLst/>
            <a:rect l="l" t="t" r="r" b="b"/>
            <a:pathLst>
              <a:path w="1903095" h="1898014">
                <a:moveTo>
                  <a:pt x="115856" y="503241"/>
                </a:moveTo>
                <a:lnTo>
                  <a:pt x="89797" y="555683"/>
                </a:lnTo>
                <a:lnTo>
                  <a:pt x="67063" y="608657"/>
                </a:lnTo>
                <a:lnTo>
                  <a:pt x="47647" y="662071"/>
                </a:lnTo>
                <a:lnTo>
                  <a:pt x="31538" y="715829"/>
                </a:lnTo>
                <a:lnTo>
                  <a:pt x="18728" y="769839"/>
                </a:lnTo>
                <a:lnTo>
                  <a:pt x="9207" y="824006"/>
                </a:lnTo>
                <a:lnTo>
                  <a:pt x="2968" y="878237"/>
                </a:lnTo>
                <a:lnTo>
                  <a:pt x="0" y="932437"/>
                </a:lnTo>
                <a:lnTo>
                  <a:pt x="294" y="986512"/>
                </a:lnTo>
                <a:lnTo>
                  <a:pt x="3842" y="1040369"/>
                </a:lnTo>
                <a:lnTo>
                  <a:pt x="10635" y="1093913"/>
                </a:lnTo>
                <a:lnTo>
                  <a:pt x="20664" y="1147051"/>
                </a:lnTo>
                <a:lnTo>
                  <a:pt x="33919" y="1199689"/>
                </a:lnTo>
                <a:lnTo>
                  <a:pt x="50391" y="1251732"/>
                </a:lnTo>
                <a:lnTo>
                  <a:pt x="70072" y="1303088"/>
                </a:lnTo>
                <a:lnTo>
                  <a:pt x="92953" y="1353661"/>
                </a:lnTo>
                <a:lnTo>
                  <a:pt x="119023" y="1403358"/>
                </a:lnTo>
                <a:lnTo>
                  <a:pt x="148276" y="1452085"/>
                </a:lnTo>
                <a:lnTo>
                  <a:pt x="180700" y="1499749"/>
                </a:lnTo>
                <a:lnTo>
                  <a:pt x="216288" y="1546254"/>
                </a:lnTo>
                <a:lnTo>
                  <a:pt x="267729" y="1604776"/>
                </a:lnTo>
                <a:lnTo>
                  <a:pt x="322844" y="1658093"/>
                </a:lnTo>
                <a:lnTo>
                  <a:pt x="381288" y="1706169"/>
                </a:lnTo>
                <a:lnTo>
                  <a:pt x="442718" y="1748968"/>
                </a:lnTo>
                <a:lnTo>
                  <a:pt x="506791" y="1786453"/>
                </a:lnTo>
                <a:lnTo>
                  <a:pt x="573163" y="1818589"/>
                </a:lnTo>
                <a:lnTo>
                  <a:pt x="641491" y="1845340"/>
                </a:lnTo>
                <a:lnTo>
                  <a:pt x="711430" y="1866668"/>
                </a:lnTo>
                <a:lnTo>
                  <a:pt x="782637" y="1882539"/>
                </a:lnTo>
                <a:lnTo>
                  <a:pt x="854769" y="1892917"/>
                </a:lnTo>
                <a:lnTo>
                  <a:pt x="927483" y="1897764"/>
                </a:lnTo>
                <a:lnTo>
                  <a:pt x="1000434" y="1897044"/>
                </a:lnTo>
                <a:lnTo>
                  <a:pt x="1073278" y="1890723"/>
                </a:lnTo>
                <a:lnTo>
                  <a:pt x="1145674" y="1878763"/>
                </a:lnTo>
                <a:lnTo>
                  <a:pt x="1217276" y="1861129"/>
                </a:lnTo>
                <a:lnTo>
                  <a:pt x="1287741" y="1837784"/>
                </a:lnTo>
                <a:lnTo>
                  <a:pt x="1356726" y="1808693"/>
                </a:lnTo>
                <a:lnTo>
                  <a:pt x="1423887" y="1773818"/>
                </a:lnTo>
                <a:lnTo>
                  <a:pt x="1488880" y="1733125"/>
                </a:lnTo>
                <a:lnTo>
                  <a:pt x="1551363" y="1686576"/>
                </a:lnTo>
                <a:lnTo>
                  <a:pt x="1609885" y="1635137"/>
                </a:lnTo>
                <a:lnTo>
                  <a:pt x="1663201" y="1580024"/>
                </a:lnTo>
                <a:lnTo>
                  <a:pt x="1711277" y="1521581"/>
                </a:lnTo>
                <a:lnTo>
                  <a:pt x="1754075" y="1460152"/>
                </a:lnTo>
                <a:lnTo>
                  <a:pt x="1791560" y="1396080"/>
                </a:lnTo>
                <a:lnTo>
                  <a:pt x="1823695" y="1329709"/>
                </a:lnTo>
                <a:lnTo>
                  <a:pt x="1850445" y="1261383"/>
                </a:lnTo>
                <a:lnTo>
                  <a:pt x="1871773" y="1191444"/>
                </a:lnTo>
                <a:lnTo>
                  <a:pt x="1887644" y="1120237"/>
                </a:lnTo>
                <a:lnTo>
                  <a:pt x="1898020" y="1048105"/>
                </a:lnTo>
                <a:lnTo>
                  <a:pt x="1902867" y="975391"/>
                </a:lnTo>
                <a:lnTo>
                  <a:pt x="1902606" y="948884"/>
                </a:lnTo>
                <a:lnTo>
                  <a:pt x="953993" y="948884"/>
                </a:lnTo>
                <a:lnTo>
                  <a:pt x="115856" y="503241"/>
                </a:lnTo>
                <a:close/>
              </a:path>
              <a:path w="1903095" h="1898014">
                <a:moveTo>
                  <a:pt x="980490" y="0"/>
                </a:moveTo>
                <a:lnTo>
                  <a:pt x="907540" y="720"/>
                </a:lnTo>
                <a:lnTo>
                  <a:pt x="834695" y="7042"/>
                </a:lnTo>
                <a:lnTo>
                  <a:pt x="762300" y="19002"/>
                </a:lnTo>
                <a:lnTo>
                  <a:pt x="690698" y="36637"/>
                </a:lnTo>
                <a:lnTo>
                  <a:pt x="620232" y="59983"/>
                </a:lnTo>
                <a:lnTo>
                  <a:pt x="551247" y="89075"/>
                </a:lnTo>
                <a:lnTo>
                  <a:pt x="484086" y="123950"/>
                </a:lnTo>
                <a:lnTo>
                  <a:pt x="419093" y="164643"/>
                </a:lnTo>
                <a:lnTo>
                  <a:pt x="356610" y="211192"/>
                </a:lnTo>
                <a:lnTo>
                  <a:pt x="953993" y="948884"/>
                </a:lnTo>
                <a:lnTo>
                  <a:pt x="1902606" y="948884"/>
                </a:lnTo>
                <a:lnTo>
                  <a:pt x="1902148" y="902440"/>
                </a:lnTo>
                <a:lnTo>
                  <a:pt x="1895826" y="829595"/>
                </a:lnTo>
                <a:lnTo>
                  <a:pt x="1883867" y="757199"/>
                </a:lnTo>
                <a:lnTo>
                  <a:pt x="1866233" y="685596"/>
                </a:lnTo>
                <a:lnTo>
                  <a:pt x="1842888" y="615130"/>
                </a:lnTo>
                <a:lnTo>
                  <a:pt x="1813797" y="546143"/>
                </a:lnTo>
                <a:lnTo>
                  <a:pt x="1778924" y="478981"/>
                </a:lnTo>
                <a:lnTo>
                  <a:pt x="1738232" y="413986"/>
                </a:lnTo>
                <a:lnTo>
                  <a:pt x="1691685" y="351502"/>
                </a:lnTo>
                <a:lnTo>
                  <a:pt x="1640244" y="292980"/>
                </a:lnTo>
                <a:lnTo>
                  <a:pt x="1585129" y="239663"/>
                </a:lnTo>
                <a:lnTo>
                  <a:pt x="1526685" y="191588"/>
                </a:lnTo>
                <a:lnTo>
                  <a:pt x="1465255" y="148789"/>
                </a:lnTo>
                <a:lnTo>
                  <a:pt x="1401182" y="111305"/>
                </a:lnTo>
                <a:lnTo>
                  <a:pt x="1334810" y="79169"/>
                </a:lnTo>
                <a:lnTo>
                  <a:pt x="1266483" y="52420"/>
                </a:lnTo>
                <a:lnTo>
                  <a:pt x="1196543" y="31092"/>
                </a:lnTo>
                <a:lnTo>
                  <a:pt x="1125336" y="15222"/>
                </a:lnTo>
                <a:lnTo>
                  <a:pt x="1053204" y="4846"/>
                </a:lnTo>
                <a:lnTo>
                  <a:pt x="98049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6" name="object 6"/>
          <p:cNvSpPr txBox="1"/>
          <p:nvPr/>
        </p:nvSpPr>
        <p:spPr>
          <a:xfrm>
            <a:off x="2904707" y="2017106"/>
            <a:ext cx="1252201" cy="2511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16"/>
            <a:r>
              <a:rPr sz="1632" b="1" spc="36" dirty="0">
                <a:solidFill>
                  <a:schemeClr val="tx2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2</a:t>
            </a:r>
            <a:r>
              <a:rPr sz="1632" b="1" spc="5" dirty="0">
                <a:solidFill>
                  <a:schemeClr val="tx2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0</a:t>
            </a:r>
            <a:r>
              <a:rPr lang="ru-RU" sz="1632" b="1" spc="5" dirty="0">
                <a:solidFill>
                  <a:schemeClr val="tx2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20</a:t>
            </a:r>
            <a:r>
              <a:rPr sz="1632" b="1" spc="-59" dirty="0">
                <a:solidFill>
                  <a:schemeClr val="tx2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-</a:t>
            </a:r>
            <a:r>
              <a:rPr sz="1632" b="1" spc="36" dirty="0">
                <a:solidFill>
                  <a:schemeClr val="tx2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2</a:t>
            </a:r>
            <a:r>
              <a:rPr sz="1632" b="1" spc="5" dirty="0">
                <a:solidFill>
                  <a:schemeClr val="tx2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0</a:t>
            </a:r>
            <a:r>
              <a:rPr lang="en-US" sz="1632" b="1" spc="5" dirty="0">
                <a:solidFill>
                  <a:schemeClr val="tx2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2</a:t>
            </a:r>
            <a:r>
              <a:rPr lang="ru-RU" sz="1632" b="1" spc="5" dirty="0">
                <a:solidFill>
                  <a:schemeClr val="tx2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1</a:t>
            </a:r>
            <a:endParaRPr sz="1632" b="1" dirty="0">
              <a:solidFill>
                <a:schemeClr val="tx2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04139" y="181858"/>
            <a:ext cx="11133438" cy="861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82347" marR="4607" indent="-1271406" algn="ctr"/>
            <a:r>
              <a:rPr lang="ky-KG" sz="2176" b="1" spc="141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</a:t>
            </a:r>
            <a:r>
              <a:rPr sz="2800" b="1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Число</a:t>
            </a:r>
            <a:r>
              <a:rPr sz="28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sz="2800" b="1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дневных</a:t>
            </a:r>
            <a:r>
              <a:rPr sz="28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ky-KG" sz="28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организаций среднего общего образования</a:t>
            </a:r>
            <a:r>
              <a:rPr sz="28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и </a:t>
            </a:r>
            <a:r>
              <a:rPr sz="2800" b="1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численность</a:t>
            </a:r>
            <a:r>
              <a:rPr sz="28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sz="2800" b="1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учащихся</a:t>
            </a:r>
            <a:r>
              <a:rPr sz="28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в них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195437" y="1207642"/>
            <a:ext cx="3175064" cy="334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16"/>
            <a:r>
              <a:rPr sz="2176" i="1" dirty="0">
                <a:solidFill>
                  <a:schemeClr val="tx2"/>
                </a:solidFill>
                <a:latin typeface="Calibri"/>
                <a:cs typeface="Calibri"/>
              </a:rPr>
              <a:t>(на</a:t>
            </a:r>
            <a:r>
              <a:rPr sz="2176" i="1" spc="9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176" i="1" spc="18" dirty="0">
                <a:solidFill>
                  <a:schemeClr val="tx2"/>
                </a:solidFill>
                <a:latin typeface="Calibri"/>
                <a:cs typeface="Calibri"/>
              </a:rPr>
              <a:t>начало</a:t>
            </a:r>
            <a:r>
              <a:rPr sz="2176" i="1" spc="9" dirty="0">
                <a:solidFill>
                  <a:schemeClr val="tx2"/>
                </a:solidFill>
                <a:latin typeface="Calibri"/>
                <a:cs typeface="Calibri"/>
              </a:rPr>
              <a:t> учебно</a:t>
            </a:r>
            <a:r>
              <a:rPr sz="2176" i="1" spc="-14" dirty="0">
                <a:solidFill>
                  <a:schemeClr val="tx2"/>
                </a:solidFill>
                <a:latin typeface="Calibri"/>
                <a:cs typeface="Calibri"/>
              </a:rPr>
              <a:t>г</a:t>
            </a:r>
            <a:r>
              <a:rPr sz="2176" i="1" spc="18" dirty="0">
                <a:solidFill>
                  <a:schemeClr val="tx2"/>
                </a:solidFill>
                <a:latin typeface="Calibri"/>
                <a:cs typeface="Calibri"/>
              </a:rPr>
              <a:t>о</a:t>
            </a:r>
            <a:r>
              <a:rPr sz="2176" i="1" spc="9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176" i="1" spc="5" dirty="0">
                <a:solidFill>
                  <a:schemeClr val="tx2"/>
                </a:solidFill>
                <a:latin typeface="Calibri"/>
                <a:cs typeface="Calibri"/>
              </a:rPr>
              <a:t>г</a:t>
            </a:r>
            <a:r>
              <a:rPr sz="2176" i="1" dirty="0">
                <a:solidFill>
                  <a:schemeClr val="tx2"/>
                </a:solidFill>
                <a:latin typeface="Calibri"/>
                <a:cs typeface="Calibri"/>
              </a:rPr>
              <a:t>ода)</a:t>
            </a:r>
            <a:endParaRPr sz="2176" dirty="0">
              <a:solidFill>
                <a:schemeClr val="tx2"/>
              </a:solidFill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515572" y="2023333"/>
            <a:ext cx="1202687" cy="2511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16"/>
            <a:r>
              <a:rPr sz="1632" b="1" spc="36" dirty="0">
                <a:solidFill>
                  <a:schemeClr val="tx2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2</a:t>
            </a:r>
            <a:r>
              <a:rPr sz="1632" b="1" spc="5" dirty="0">
                <a:solidFill>
                  <a:schemeClr val="tx2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0</a:t>
            </a:r>
            <a:r>
              <a:rPr lang="en-US" sz="1632" b="1" spc="5" dirty="0">
                <a:solidFill>
                  <a:schemeClr val="tx2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2</a:t>
            </a:r>
            <a:r>
              <a:rPr lang="ru-RU" sz="1632" b="1" spc="5" dirty="0">
                <a:solidFill>
                  <a:schemeClr val="tx2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4</a:t>
            </a:r>
            <a:r>
              <a:rPr sz="1632" b="1" spc="-54" dirty="0">
                <a:solidFill>
                  <a:schemeClr val="tx2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-</a:t>
            </a:r>
            <a:r>
              <a:rPr sz="1632" b="1" spc="36" dirty="0">
                <a:solidFill>
                  <a:schemeClr val="tx2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2</a:t>
            </a:r>
            <a:r>
              <a:rPr sz="1632" b="1" spc="18" dirty="0">
                <a:solidFill>
                  <a:schemeClr val="tx2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0</a:t>
            </a:r>
            <a:r>
              <a:rPr sz="1632" b="1" spc="36" dirty="0">
                <a:solidFill>
                  <a:schemeClr val="tx2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2</a:t>
            </a:r>
            <a:r>
              <a:rPr lang="ru-RU" sz="1632" b="1" spc="36" dirty="0">
                <a:solidFill>
                  <a:schemeClr val="tx2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5</a:t>
            </a:r>
            <a:endParaRPr sz="1632" b="1" dirty="0">
              <a:solidFill>
                <a:schemeClr val="tx2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955168" y="3044732"/>
            <a:ext cx="1069295" cy="1069295"/>
          </a:xfrm>
          <a:custGeom>
            <a:avLst/>
            <a:gdLst/>
            <a:ahLst/>
            <a:cxnLst/>
            <a:rect l="l" t="t" r="r" b="b"/>
            <a:pathLst>
              <a:path w="1179195" h="1179195">
                <a:moveTo>
                  <a:pt x="589483" y="0"/>
                </a:moveTo>
                <a:lnTo>
                  <a:pt x="541136" y="1954"/>
                </a:lnTo>
                <a:lnTo>
                  <a:pt x="493865" y="7715"/>
                </a:lnTo>
                <a:lnTo>
                  <a:pt x="447822" y="17132"/>
                </a:lnTo>
                <a:lnTo>
                  <a:pt x="403160" y="30053"/>
                </a:lnTo>
                <a:lnTo>
                  <a:pt x="360028" y="46326"/>
                </a:lnTo>
                <a:lnTo>
                  <a:pt x="318580" y="65799"/>
                </a:lnTo>
                <a:lnTo>
                  <a:pt x="278967" y="88321"/>
                </a:lnTo>
                <a:lnTo>
                  <a:pt x="241341" y="113739"/>
                </a:lnTo>
                <a:lnTo>
                  <a:pt x="205853" y="141903"/>
                </a:lnTo>
                <a:lnTo>
                  <a:pt x="172654" y="172661"/>
                </a:lnTo>
                <a:lnTo>
                  <a:pt x="141898" y="205860"/>
                </a:lnTo>
                <a:lnTo>
                  <a:pt x="113735" y="241349"/>
                </a:lnTo>
                <a:lnTo>
                  <a:pt x="88317" y="278976"/>
                </a:lnTo>
                <a:lnTo>
                  <a:pt x="65796" y="318590"/>
                </a:lnTo>
                <a:lnTo>
                  <a:pt x="46324" y="360039"/>
                </a:lnTo>
                <a:lnTo>
                  <a:pt x="30052" y="403171"/>
                </a:lnTo>
                <a:lnTo>
                  <a:pt x="17131" y="447834"/>
                </a:lnTo>
                <a:lnTo>
                  <a:pt x="7715" y="493877"/>
                </a:lnTo>
                <a:lnTo>
                  <a:pt x="1954" y="541148"/>
                </a:lnTo>
                <a:lnTo>
                  <a:pt x="0" y="589495"/>
                </a:lnTo>
                <a:lnTo>
                  <a:pt x="1954" y="637843"/>
                </a:lnTo>
                <a:lnTo>
                  <a:pt x="7715" y="685113"/>
                </a:lnTo>
                <a:lnTo>
                  <a:pt x="17131" y="731156"/>
                </a:lnTo>
                <a:lnTo>
                  <a:pt x="30052" y="775820"/>
                </a:lnTo>
                <a:lnTo>
                  <a:pt x="46324" y="818952"/>
                </a:lnTo>
                <a:lnTo>
                  <a:pt x="65796" y="860400"/>
                </a:lnTo>
                <a:lnTo>
                  <a:pt x="88317" y="900014"/>
                </a:lnTo>
                <a:lnTo>
                  <a:pt x="113735" y="937642"/>
                </a:lnTo>
                <a:lnTo>
                  <a:pt x="141898" y="973131"/>
                </a:lnTo>
                <a:lnTo>
                  <a:pt x="172654" y="1006330"/>
                </a:lnTo>
                <a:lnTo>
                  <a:pt x="205853" y="1037087"/>
                </a:lnTo>
                <a:lnTo>
                  <a:pt x="241341" y="1065251"/>
                </a:lnTo>
                <a:lnTo>
                  <a:pt x="278967" y="1090670"/>
                </a:lnTo>
                <a:lnTo>
                  <a:pt x="318580" y="1113192"/>
                </a:lnTo>
                <a:lnTo>
                  <a:pt x="360028" y="1132665"/>
                </a:lnTo>
                <a:lnTo>
                  <a:pt x="403160" y="1148938"/>
                </a:lnTo>
                <a:lnTo>
                  <a:pt x="447822" y="1161859"/>
                </a:lnTo>
                <a:lnTo>
                  <a:pt x="493865" y="1171276"/>
                </a:lnTo>
                <a:lnTo>
                  <a:pt x="541136" y="1177037"/>
                </a:lnTo>
                <a:lnTo>
                  <a:pt x="589483" y="1178991"/>
                </a:lnTo>
                <a:lnTo>
                  <a:pt x="637832" y="1177037"/>
                </a:lnTo>
                <a:lnTo>
                  <a:pt x="685104" y="1171276"/>
                </a:lnTo>
                <a:lnTo>
                  <a:pt x="731148" y="1161859"/>
                </a:lnTo>
                <a:lnTo>
                  <a:pt x="775812" y="1148938"/>
                </a:lnTo>
                <a:lnTo>
                  <a:pt x="818944" y="1132665"/>
                </a:lnTo>
                <a:lnTo>
                  <a:pt x="860393" y="1113192"/>
                </a:lnTo>
                <a:lnTo>
                  <a:pt x="900007" y="1090670"/>
                </a:lnTo>
                <a:lnTo>
                  <a:pt x="937635" y="1065251"/>
                </a:lnTo>
                <a:lnTo>
                  <a:pt x="973123" y="1037087"/>
                </a:lnTo>
                <a:lnTo>
                  <a:pt x="1006322" y="1006330"/>
                </a:lnTo>
                <a:lnTo>
                  <a:pt x="1037079" y="973131"/>
                </a:lnTo>
                <a:lnTo>
                  <a:pt x="1065242" y="937642"/>
                </a:lnTo>
                <a:lnTo>
                  <a:pt x="1090660" y="900014"/>
                </a:lnTo>
                <a:lnTo>
                  <a:pt x="1113182" y="860400"/>
                </a:lnTo>
                <a:lnTo>
                  <a:pt x="1132654" y="818952"/>
                </a:lnTo>
                <a:lnTo>
                  <a:pt x="1148926" y="775820"/>
                </a:lnTo>
                <a:lnTo>
                  <a:pt x="1161847" y="731156"/>
                </a:lnTo>
                <a:lnTo>
                  <a:pt x="1171263" y="685113"/>
                </a:lnTo>
                <a:lnTo>
                  <a:pt x="1177024" y="637843"/>
                </a:lnTo>
                <a:lnTo>
                  <a:pt x="1178979" y="589495"/>
                </a:lnTo>
                <a:lnTo>
                  <a:pt x="1177024" y="541148"/>
                </a:lnTo>
                <a:lnTo>
                  <a:pt x="1171263" y="493877"/>
                </a:lnTo>
                <a:lnTo>
                  <a:pt x="1161847" y="447834"/>
                </a:lnTo>
                <a:lnTo>
                  <a:pt x="1148926" y="403171"/>
                </a:lnTo>
                <a:lnTo>
                  <a:pt x="1132654" y="360039"/>
                </a:lnTo>
                <a:lnTo>
                  <a:pt x="1113182" y="318590"/>
                </a:lnTo>
                <a:lnTo>
                  <a:pt x="1090660" y="278976"/>
                </a:lnTo>
                <a:lnTo>
                  <a:pt x="1065242" y="241349"/>
                </a:lnTo>
                <a:lnTo>
                  <a:pt x="1037079" y="205860"/>
                </a:lnTo>
                <a:lnTo>
                  <a:pt x="1006322" y="172661"/>
                </a:lnTo>
                <a:lnTo>
                  <a:pt x="973123" y="141903"/>
                </a:lnTo>
                <a:lnTo>
                  <a:pt x="937635" y="113739"/>
                </a:lnTo>
                <a:lnTo>
                  <a:pt x="900007" y="88321"/>
                </a:lnTo>
                <a:lnTo>
                  <a:pt x="860393" y="65799"/>
                </a:lnTo>
                <a:lnTo>
                  <a:pt x="818944" y="46326"/>
                </a:lnTo>
                <a:lnTo>
                  <a:pt x="775812" y="30053"/>
                </a:lnTo>
                <a:lnTo>
                  <a:pt x="731148" y="17132"/>
                </a:lnTo>
                <a:lnTo>
                  <a:pt x="685104" y="7715"/>
                </a:lnTo>
                <a:lnTo>
                  <a:pt x="637832" y="1954"/>
                </a:lnTo>
                <a:lnTo>
                  <a:pt x="58948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1" name="object 11"/>
          <p:cNvSpPr txBox="1"/>
          <p:nvPr/>
        </p:nvSpPr>
        <p:spPr>
          <a:xfrm>
            <a:off x="2990634" y="3405899"/>
            <a:ext cx="1060445" cy="4103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16" marR="4607" indent="87524">
              <a:lnSpc>
                <a:spcPts val="1424"/>
              </a:lnSpc>
            </a:pPr>
            <a:r>
              <a:rPr lang="ky-KG" sz="1088" b="1" spc="-68" dirty="0">
                <a:solidFill>
                  <a:schemeClr val="tx2"/>
                </a:solidFill>
                <a:latin typeface="Arial Black"/>
                <a:cs typeface="Arial Black"/>
              </a:rPr>
              <a:t>Всего школ</a:t>
            </a:r>
            <a:endParaRPr sz="1088" b="1" spc="-68" dirty="0">
              <a:solidFill>
                <a:schemeClr val="tx2"/>
              </a:solidFill>
              <a:latin typeface="Arial Black"/>
              <a:cs typeface="Arial Black"/>
            </a:endParaRPr>
          </a:p>
          <a:p>
            <a:pPr marL="127256">
              <a:lnSpc>
                <a:spcPts val="1795"/>
              </a:lnSpc>
            </a:pPr>
            <a:r>
              <a:rPr sz="1632" b="1" spc="-163" dirty="0">
                <a:solidFill>
                  <a:schemeClr val="tx2"/>
                </a:solidFill>
                <a:latin typeface="Arial Black"/>
                <a:cs typeface="Arial Black"/>
              </a:rPr>
              <a:t>2</a:t>
            </a:r>
            <a:r>
              <a:rPr sz="1632" b="1" spc="-122" dirty="0">
                <a:solidFill>
                  <a:schemeClr val="tx2"/>
                </a:solidFill>
                <a:latin typeface="Arial Black"/>
                <a:cs typeface="Arial Black"/>
              </a:rPr>
              <a:t> </a:t>
            </a:r>
            <a:r>
              <a:rPr sz="1632" b="1" spc="-163" dirty="0">
                <a:solidFill>
                  <a:schemeClr val="tx2"/>
                </a:solidFill>
                <a:latin typeface="Arial Black"/>
                <a:cs typeface="Arial Black"/>
              </a:rPr>
              <a:t>2</a:t>
            </a:r>
            <a:r>
              <a:rPr lang="ru-RU" sz="1632" b="1" spc="-163" dirty="0">
                <a:solidFill>
                  <a:schemeClr val="tx2"/>
                </a:solidFill>
                <a:latin typeface="Arial Black"/>
                <a:cs typeface="Arial Black"/>
              </a:rPr>
              <a:t>96</a:t>
            </a:r>
            <a:endParaRPr sz="1632" dirty="0">
              <a:solidFill>
                <a:schemeClr val="tx2"/>
              </a:solidFill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201802" y="4670477"/>
            <a:ext cx="1177549" cy="4103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16">
              <a:lnSpc>
                <a:spcPts val="1288"/>
              </a:lnSpc>
            </a:pPr>
            <a:r>
              <a:rPr sz="1088" b="1" spc="-95" dirty="0">
                <a:solidFill>
                  <a:schemeClr val="tx2"/>
                </a:solidFill>
                <a:latin typeface="Arial Black"/>
                <a:cs typeface="Arial Black"/>
              </a:rPr>
              <a:t>Всего</a:t>
            </a:r>
            <a:r>
              <a:rPr sz="1088" b="1" spc="-82" dirty="0">
                <a:solidFill>
                  <a:schemeClr val="tx2"/>
                </a:solidFill>
                <a:latin typeface="Arial Black"/>
                <a:cs typeface="Arial Black"/>
              </a:rPr>
              <a:t> </a:t>
            </a:r>
            <a:r>
              <a:rPr sz="1088" b="1" spc="-54" dirty="0">
                <a:solidFill>
                  <a:schemeClr val="tx2"/>
                </a:solidFill>
                <a:latin typeface="Arial Black"/>
                <a:cs typeface="Arial Black"/>
              </a:rPr>
              <a:t>учащихся</a:t>
            </a:r>
            <a:endParaRPr sz="1088" dirty="0">
              <a:solidFill>
                <a:schemeClr val="tx2"/>
              </a:solidFill>
              <a:latin typeface="Arial Black"/>
              <a:cs typeface="Arial Black"/>
            </a:endParaRPr>
          </a:p>
          <a:p>
            <a:pPr marL="11516">
              <a:lnSpc>
                <a:spcPts val="1941"/>
              </a:lnSpc>
            </a:pPr>
            <a:r>
              <a:rPr sz="1632" b="1" spc="-163" dirty="0">
                <a:solidFill>
                  <a:schemeClr val="tx2"/>
                </a:solidFill>
                <a:latin typeface="Arial Black"/>
                <a:cs typeface="Arial Black"/>
              </a:rPr>
              <a:t>1</a:t>
            </a:r>
            <a:r>
              <a:rPr sz="1632" b="1" spc="-122" dirty="0">
                <a:solidFill>
                  <a:schemeClr val="tx2"/>
                </a:solidFill>
                <a:latin typeface="Arial Black"/>
                <a:cs typeface="Arial Black"/>
              </a:rPr>
              <a:t> </a:t>
            </a:r>
            <a:r>
              <a:rPr lang="en-US" sz="1632" b="1" spc="-122" dirty="0">
                <a:solidFill>
                  <a:schemeClr val="tx2"/>
                </a:solidFill>
                <a:latin typeface="Arial Black"/>
                <a:cs typeface="Arial Black"/>
              </a:rPr>
              <a:t>3</a:t>
            </a:r>
            <a:r>
              <a:rPr lang="ru-RU" sz="1632" b="1" spc="-122" dirty="0">
                <a:solidFill>
                  <a:schemeClr val="tx2"/>
                </a:solidFill>
                <a:latin typeface="Arial Black"/>
                <a:cs typeface="Arial Black"/>
              </a:rPr>
              <a:t>57</a:t>
            </a:r>
            <a:r>
              <a:rPr sz="1632" b="1" spc="-122" dirty="0">
                <a:solidFill>
                  <a:schemeClr val="tx2"/>
                </a:solidFill>
                <a:latin typeface="Arial Black"/>
                <a:cs typeface="Arial Black"/>
              </a:rPr>
              <a:t> </a:t>
            </a:r>
            <a:r>
              <a:rPr lang="en-US" sz="1632" b="1" spc="-122" dirty="0">
                <a:solidFill>
                  <a:schemeClr val="tx2"/>
                </a:solidFill>
                <a:latin typeface="Arial Black"/>
                <a:cs typeface="Arial Black"/>
              </a:rPr>
              <a:t>4</a:t>
            </a:r>
            <a:r>
              <a:rPr lang="ru-RU" sz="1632" b="1" spc="-122" dirty="0">
                <a:solidFill>
                  <a:schemeClr val="tx2"/>
                </a:solidFill>
                <a:latin typeface="Arial Black"/>
                <a:cs typeface="Arial Black"/>
              </a:rPr>
              <a:t>0</a:t>
            </a:r>
            <a:r>
              <a:rPr lang="en-US" sz="1632" b="1" spc="-122" dirty="0">
                <a:solidFill>
                  <a:schemeClr val="tx2"/>
                </a:solidFill>
                <a:latin typeface="Arial Black"/>
                <a:cs typeface="Arial Black"/>
              </a:rPr>
              <a:t>8</a:t>
            </a:r>
            <a:endParaRPr sz="1632" dirty="0">
              <a:solidFill>
                <a:schemeClr val="tx2"/>
              </a:solidFill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550165" y="4670483"/>
            <a:ext cx="1177549" cy="4103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16">
              <a:lnSpc>
                <a:spcPts val="1288"/>
              </a:lnSpc>
            </a:pPr>
            <a:r>
              <a:rPr sz="1088" b="1" spc="-95" dirty="0">
                <a:solidFill>
                  <a:schemeClr val="tx2"/>
                </a:solidFill>
                <a:latin typeface="Arial Black"/>
                <a:cs typeface="Arial Black"/>
              </a:rPr>
              <a:t>Всего</a:t>
            </a:r>
            <a:r>
              <a:rPr sz="1088" b="1" spc="-82" dirty="0">
                <a:solidFill>
                  <a:schemeClr val="tx2"/>
                </a:solidFill>
                <a:latin typeface="Arial Black"/>
                <a:cs typeface="Arial Black"/>
              </a:rPr>
              <a:t> </a:t>
            </a:r>
            <a:r>
              <a:rPr sz="1088" b="1" spc="-54" dirty="0">
                <a:solidFill>
                  <a:schemeClr val="tx2"/>
                </a:solidFill>
                <a:latin typeface="Arial Black"/>
                <a:cs typeface="Arial Black"/>
              </a:rPr>
              <a:t>учащихся</a:t>
            </a:r>
            <a:endParaRPr sz="1088" dirty="0">
              <a:solidFill>
                <a:schemeClr val="tx2"/>
              </a:solidFill>
              <a:latin typeface="Arial Black"/>
              <a:cs typeface="Arial Black"/>
            </a:endParaRPr>
          </a:p>
          <a:p>
            <a:pPr marL="11516">
              <a:lnSpc>
                <a:spcPts val="1941"/>
              </a:lnSpc>
            </a:pPr>
            <a:r>
              <a:rPr sz="1632" b="1" spc="-163" dirty="0">
                <a:solidFill>
                  <a:schemeClr val="tx2"/>
                </a:solidFill>
                <a:latin typeface="Arial Black"/>
                <a:cs typeface="Arial Black"/>
              </a:rPr>
              <a:t>1</a:t>
            </a:r>
            <a:r>
              <a:rPr sz="1632" b="1" spc="-122" dirty="0">
                <a:solidFill>
                  <a:schemeClr val="tx2"/>
                </a:solidFill>
                <a:latin typeface="Arial Black"/>
                <a:cs typeface="Arial Black"/>
              </a:rPr>
              <a:t> </a:t>
            </a:r>
            <a:r>
              <a:rPr lang="ru-RU" sz="1632" b="1" spc="-122" dirty="0">
                <a:solidFill>
                  <a:schemeClr val="tx2"/>
                </a:solidFill>
                <a:latin typeface="Arial Black"/>
                <a:cs typeface="Arial Black"/>
              </a:rPr>
              <a:t>536</a:t>
            </a:r>
            <a:r>
              <a:rPr sz="1632" b="1" spc="-122" dirty="0">
                <a:solidFill>
                  <a:schemeClr val="tx2"/>
                </a:solidFill>
                <a:latin typeface="Arial Black"/>
                <a:cs typeface="Arial Black"/>
              </a:rPr>
              <a:t> </a:t>
            </a:r>
            <a:r>
              <a:rPr lang="ru-RU" sz="1632" b="1" spc="-122" dirty="0">
                <a:solidFill>
                  <a:schemeClr val="tx2"/>
                </a:solidFill>
                <a:latin typeface="Arial Black"/>
                <a:cs typeface="Arial Black"/>
              </a:rPr>
              <a:t>633</a:t>
            </a:r>
            <a:endParaRPr sz="1632" dirty="0">
              <a:solidFill>
                <a:schemeClr val="tx2"/>
              </a:solidFill>
              <a:latin typeface="Arial Black"/>
              <a:cs typeface="Arial Black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7515573" y="3043169"/>
            <a:ext cx="1069295" cy="1069295"/>
          </a:xfrm>
          <a:custGeom>
            <a:avLst/>
            <a:gdLst/>
            <a:ahLst/>
            <a:cxnLst/>
            <a:rect l="l" t="t" r="r" b="b"/>
            <a:pathLst>
              <a:path w="1179195" h="1179195">
                <a:moveTo>
                  <a:pt x="589495" y="0"/>
                </a:moveTo>
                <a:lnTo>
                  <a:pt x="541147" y="1954"/>
                </a:lnTo>
                <a:lnTo>
                  <a:pt x="493874" y="7715"/>
                </a:lnTo>
                <a:lnTo>
                  <a:pt x="447830" y="17131"/>
                </a:lnTo>
                <a:lnTo>
                  <a:pt x="403166" y="30052"/>
                </a:lnTo>
                <a:lnTo>
                  <a:pt x="360034" y="46324"/>
                </a:lnTo>
                <a:lnTo>
                  <a:pt x="318585" y="65797"/>
                </a:lnTo>
                <a:lnTo>
                  <a:pt x="278971" y="88318"/>
                </a:lnTo>
                <a:lnTo>
                  <a:pt x="241343" y="113736"/>
                </a:lnTo>
                <a:lnTo>
                  <a:pt x="205855" y="141899"/>
                </a:lnTo>
                <a:lnTo>
                  <a:pt x="172656" y="172656"/>
                </a:lnTo>
                <a:lnTo>
                  <a:pt x="141899" y="205855"/>
                </a:lnTo>
                <a:lnTo>
                  <a:pt x="113736" y="241343"/>
                </a:lnTo>
                <a:lnTo>
                  <a:pt x="88318" y="278971"/>
                </a:lnTo>
                <a:lnTo>
                  <a:pt x="65797" y="318585"/>
                </a:lnTo>
                <a:lnTo>
                  <a:pt x="46324" y="360034"/>
                </a:lnTo>
                <a:lnTo>
                  <a:pt x="30052" y="403166"/>
                </a:lnTo>
                <a:lnTo>
                  <a:pt x="17131" y="447830"/>
                </a:lnTo>
                <a:lnTo>
                  <a:pt x="7715" y="493874"/>
                </a:lnTo>
                <a:lnTo>
                  <a:pt x="1954" y="541147"/>
                </a:lnTo>
                <a:lnTo>
                  <a:pt x="0" y="589495"/>
                </a:lnTo>
                <a:lnTo>
                  <a:pt x="1954" y="637842"/>
                </a:lnTo>
                <a:lnTo>
                  <a:pt x="7715" y="685113"/>
                </a:lnTo>
                <a:lnTo>
                  <a:pt x="17131" y="731156"/>
                </a:lnTo>
                <a:lnTo>
                  <a:pt x="30052" y="775818"/>
                </a:lnTo>
                <a:lnTo>
                  <a:pt x="46324" y="818950"/>
                </a:lnTo>
                <a:lnTo>
                  <a:pt x="65797" y="860398"/>
                </a:lnTo>
                <a:lnTo>
                  <a:pt x="88318" y="900011"/>
                </a:lnTo>
                <a:lnTo>
                  <a:pt x="113736" y="937637"/>
                </a:lnTo>
                <a:lnTo>
                  <a:pt x="141899" y="973126"/>
                </a:lnTo>
                <a:lnTo>
                  <a:pt x="172656" y="1006324"/>
                </a:lnTo>
                <a:lnTo>
                  <a:pt x="205855" y="1037080"/>
                </a:lnTo>
                <a:lnTo>
                  <a:pt x="241343" y="1065243"/>
                </a:lnTo>
                <a:lnTo>
                  <a:pt x="278971" y="1090661"/>
                </a:lnTo>
                <a:lnTo>
                  <a:pt x="318585" y="1113182"/>
                </a:lnTo>
                <a:lnTo>
                  <a:pt x="360034" y="1132654"/>
                </a:lnTo>
                <a:lnTo>
                  <a:pt x="403166" y="1148927"/>
                </a:lnTo>
                <a:lnTo>
                  <a:pt x="447830" y="1161847"/>
                </a:lnTo>
                <a:lnTo>
                  <a:pt x="493874" y="1171263"/>
                </a:lnTo>
                <a:lnTo>
                  <a:pt x="541147" y="1177024"/>
                </a:lnTo>
                <a:lnTo>
                  <a:pt x="589495" y="1178979"/>
                </a:lnTo>
                <a:lnTo>
                  <a:pt x="637842" y="1177024"/>
                </a:lnTo>
                <a:lnTo>
                  <a:pt x="685113" y="1171263"/>
                </a:lnTo>
                <a:lnTo>
                  <a:pt x="731156" y="1161847"/>
                </a:lnTo>
                <a:lnTo>
                  <a:pt x="775818" y="1148927"/>
                </a:lnTo>
                <a:lnTo>
                  <a:pt x="818950" y="1132654"/>
                </a:lnTo>
                <a:lnTo>
                  <a:pt x="860398" y="1113182"/>
                </a:lnTo>
                <a:lnTo>
                  <a:pt x="900011" y="1090661"/>
                </a:lnTo>
                <a:lnTo>
                  <a:pt x="937637" y="1065243"/>
                </a:lnTo>
                <a:lnTo>
                  <a:pt x="973126" y="1037080"/>
                </a:lnTo>
                <a:lnTo>
                  <a:pt x="1006324" y="1006324"/>
                </a:lnTo>
                <a:lnTo>
                  <a:pt x="1037080" y="973126"/>
                </a:lnTo>
                <a:lnTo>
                  <a:pt x="1065243" y="937637"/>
                </a:lnTo>
                <a:lnTo>
                  <a:pt x="1090661" y="900011"/>
                </a:lnTo>
                <a:lnTo>
                  <a:pt x="1113182" y="860398"/>
                </a:lnTo>
                <a:lnTo>
                  <a:pt x="1132654" y="818950"/>
                </a:lnTo>
                <a:lnTo>
                  <a:pt x="1148927" y="775818"/>
                </a:lnTo>
                <a:lnTo>
                  <a:pt x="1161847" y="731156"/>
                </a:lnTo>
                <a:lnTo>
                  <a:pt x="1171263" y="685113"/>
                </a:lnTo>
                <a:lnTo>
                  <a:pt x="1177024" y="637842"/>
                </a:lnTo>
                <a:lnTo>
                  <a:pt x="1178979" y="589495"/>
                </a:lnTo>
                <a:lnTo>
                  <a:pt x="1177024" y="541147"/>
                </a:lnTo>
                <a:lnTo>
                  <a:pt x="1171263" y="493874"/>
                </a:lnTo>
                <a:lnTo>
                  <a:pt x="1161847" y="447830"/>
                </a:lnTo>
                <a:lnTo>
                  <a:pt x="1148927" y="403166"/>
                </a:lnTo>
                <a:lnTo>
                  <a:pt x="1132654" y="360034"/>
                </a:lnTo>
                <a:lnTo>
                  <a:pt x="1113182" y="318585"/>
                </a:lnTo>
                <a:lnTo>
                  <a:pt x="1090661" y="278971"/>
                </a:lnTo>
                <a:lnTo>
                  <a:pt x="1065243" y="241343"/>
                </a:lnTo>
                <a:lnTo>
                  <a:pt x="1037080" y="205855"/>
                </a:lnTo>
                <a:lnTo>
                  <a:pt x="1006324" y="172656"/>
                </a:lnTo>
                <a:lnTo>
                  <a:pt x="973126" y="141899"/>
                </a:lnTo>
                <a:lnTo>
                  <a:pt x="937637" y="113736"/>
                </a:lnTo>
                <a:lnTo>
                  <a:pt x="900011" y="88318"/>
                </a:lnTo>
                <a:lnTo>
                  <a:pt x="860398" y="65797"/>
                </a:lnTo>
                <a:lnTo>
                  <a:pt x="818950" y="46324"/>
                </a:lnTo>
                <a:lnTo>
                  <a:pt x="775818" y="30052"/>
                </a:lnTo>
                <a:lnTo>
                  <a:pt x="731156" y="17131"/>
                </a:lnTo>
                <a:lnTo>
                  <a:pt x="685113" y="7715"/>
                </a:lnTo>
                <a:lnTo>
                  <a:pt x="637842" y="1954"/>
                </a:lnTo>
                <a:lnTo>
                  <a:pt x="58949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32">
              <a:solidFill>
                <a:schemeClr val="tx2"/>
              </a:solidFill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624966" y="3418623"/>
            <a:ext cx="850483" cy="3847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97"/>
              </a:lnSpc>
            </a:pPr>
            <a:r>
              <a:rPr sz="1088" b="1" spc="-95" dirty="0">
                <a:solidFill>
                  <a:schemeClr val="tx2"/>
                </a:solidFill>
                <a:latin typeface="Arial Black"/>
                <a:cs typeface="Arial Black"/>
              </a:rPr>
              <a:t>Всего</a:t>
            </a:r>
            <a:r>
              <a:rPr sz="1088" b="1" spc="-82" dirty="0">
                <a:solidFill>
                  <a:schemeClr val="tx2"/>
                </a:solidFill>
                <a:latin typeface="Arial Black"/>
                <a:cs typeface="Arial Black"/>
              </a:rPr>
              <a:t> </a:t>
            </a:r>
            <a:r>
              <a:rPr sz="1088" b="1" spc="-41" dirty="0">
                <a:solidFill>
                  <a:schemeClr val="tx2"/>
                </a:solidFill>
                <a:latin typeface="Arial Black"/>
                <a:cs typeface="Arial Black"/>
              </a:rPr>
              <a:t>школ</a:t>
            </a:r>
            <a:endParaRPr sz="1088" dirty="0">
              <a:solidFill>
                <a:schemeClr val="tx2"/>
              </a:solidFill>
              <a:latin typeface="Arial Black"/>
              <a:cs typeface="Arial Black"/>
            </a:endParaRPr>
          </a:p>
          <a:p>
            <a:pPr algn="ctr">
              <a:lnSpc>
                <a:spcPts val="1849"/>
              </a:lnSpc>
            </a:pPr>
            <a:r>
              <a:rPr sz="1632" b="1" spc="-163" dirty="0">
                <a:solidFill>
                  <a:schemeClr val="tx2"/>
                </a:solidFill>
                <a:latin typeface="Arial Black"/>
                <a:cs typeface="Arial Black"/>
              </a:rPr>
              <a:t>2</a:t>
            </a:r>
            <a:r>
              <a:rPr sz="1632" b="1" spc="-122" dirty="0">
                <a:solidFill>
                  <a:schemeClr val="tx2"/>
                </a:solidFill>
                <a:latin typeface="Arial Black"/>
                <a:cs typeface="Arial Black"/>
              </a:rPr>
              <a:t> </a:t>
            </a:r>
            <a:r>
              <a:rPr lang="ru-RU" sz="1632" b="1" spc="-122" dirty="0">
                <a:solidFill>
                  <a:schemeClr val="tx2"/>
                </a:solidFill>
                <a:latin typeface="Arial Black"/>
                <a:cs typeface="Arial Black"/>
              </a:rPr>
              <a:t>394</a:t>
            </a:r>
            <a:endParaRPr sz="1632" dirty="0">
              <a:solidFill>
                <a:schemeClr val="tx2"/>
              </a:solidFill>
              <a:latin typeface="Arial Black"/>
              <a:cs typeface="Arial Black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317780" y="3885919"/>
            <a:ext cx="1345220" cy="4185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16"/>
            <a:r>
              <a:rPr lang="ky-KG" sz="1088" b="1" spc="-68" dirty="0">
                <a:solidFill>
                  <a:schemeClr val="tx2"/>
                </a:solidFill>
                <a:latin typeface="Arial Black"/>
                <a:cs typeface="Arial Black"/>
              </a:rPr>
              <a:t>Государственные</a:t>
            </a:r>
            <a:endParaRPr sz="1088" b="1" spc="-68" dirty="0">
              <a:solidFill>
                <a:schemeClr val="tx2"/>
              </a:solidFill>
              <a:latin typeface="Arial Black"/>
              <a:cs typeface="Arial Black"/>
            </a:endParaRPr>
          </a:p>
          <a:p>
            <a:pPr marL="42611">
              <a:spcBef>
                <a:spcPts val="14"/>
              </a:spcBef>
            </a:pPr>
            <a:r>
              <a:rPr sz="1632" b="1" spc="-163" dirty="0">
                <a:solidFill>
                  <a:schemeClr val="tx2"/>
                </a:solidFill>
                <a:latin typeface="Arial Black"/>
                <a:cs typeface="Arial Black"/>
              </a:rPr>
              <a:t>2</a:t>
            </a:r>
            <a:r>
              <a:rPr sz="1632" b="1" spc="-122" dirty="0">
                <a:solidFill>
                  <a:schemeClr val="tx2"/>
                </a:solidFill>
                <a:latin typeface="Arial Black"/>
                <a:cs typeface="Arial Black"/>
              </a:rPr>
              <a:t> </a:t>
            </a:r>
            <a:r>
              <a:rPr sz="1632" b="1" spc="-163" dirty="0">
                <a:solidFill>
                  <a:schemeClr val="tx2"/>
                </a:solidFill>
                <a:latin typeface="Arial Black"/>
                <a:cs typeface="Arial Black"/>
              </a:rPr>
              <a:t>1</a:t>
            </a:r>
            <a:r>
              <a:rPr lang="en-US" sz="1632" b="1" spc="-163" dirty="0">
                <a:solidFill>
                  <a:schemeClr val="tx2"/>
                </a:solidFill>
                <a:latin typeface="Arial Black"/>
                <a:cs typeface="Arial Black"/>
              </a:rPr>
              <a:t>4</a:t>
            </a:r>
            <a:r>
              <a:rPr lang="ky-KG" sz="1632" b="1" spc="-163" dirty="0">
                <a:solidFill>
                  <a:schemeClr val="tx2"/>
                </a:solidFill>
                <a:latin typeface="Arial Black"/>
                <a:cs typeface="Arial Black"/>
              </a:rPr>
              <a:t>4</a:t>
            </a:r>
            <a:endParaRPr sz="1632" dirty="0">
              <a:solidFill>
                <a:schemeClr val="tx2"/>
              </a:solidFill>
              <a:latin typeface="Arial Black"/>
              <a:cs typeface="Arial Black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328482" y="5614684"/>
            <a:ext cx="1413635" cy="1674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16"/>
            <a:r>
              <a:rPr sz="1088" b="1" spc="-122" dirty="0">
                <a:solidFill>
                  <a:schemeClr val="tx2"/>
                </a:solidFill>
                <a:latin typeface="Arial Black"/>
                <a:cs typeface="Arial Black"/>
              </a:rPr>
              <a:t>В</a:t>
            </a:r>
            <a:r>
              <a:rPr sz="1088" b="1" spc="-82" dirty="0">
                <a:solidFill>
                  <a:schemeClr val="tx2"/>
                </a:solidFill>
                <a:latin typeface="Arial Black"/>
                <a:cs typeface="Arial Black"/>
              </a:rPr>
              <a:t> </a:t>
            </a:r>
            <a:r>
              <a:rPr sz="1088" b="1" spc="-59" dirty="0">
                <a:solidFill>
                  <a:schemeClr val="tx2"/>
                </a:solidFill>
                <a:latin typeface="Arial Black"/>
                <a:cs typeface="Arial Black"/>
              </a:rPr>
              <a:t>государственных</a:t>
            </a:r>
            <a:endParaRPr sz="1088" dirty="0">
              <a:solidFill>
                <a:schemeClr val="tx2"/>
              </a:solidFill>
              <a:latin typeface="Arial Black"/>
              <a:cs typeface="Arial Black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328481" y="5790778"/>
            <a:ext cx="1142172" cy="2511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16"/>
            <a:r>
              <a:rPr sz="1632" b="1" spc="-163" dirty="0">
                <a:solidFill>
                  <a:schemeClr val="tx2"/>
                </a:solidFill>
                <a:latin typeface="Arial Black"/>
                <a:cs typeface="Arial Black"/>
              </a:rPr>
              <a:t>1</a:t>
            </a:r>
            <a:r>
              <a:rPr sz="1632" b="1" spc="-122" dirty="0">
                <a:solidFill>
                  <a:schemeClr val="tx2"/>
                </a:solidFill>
                <a:latin typeface="Arial Black"/>
                <a:cs typeface="Arial Black"/>
              </a:rPr>
              <a:t> </a:t>
            </a:r>
            <a:r>
              <a:rPr lang="ru-RU" sz="1632" b="1" spc="-122" dirty="0">
                <a:solidFill>
                  <a:schemeClr val="tx2"/>
                </a:solidFill>
                <a:latin typeface="Arial Black"/>
                <a:cs typeface="Arial Black"/>
              </a:rPr>
              <a:t>319</a:t>
            </a:r>
            <a:r>
              <a:rPr lang="en-US" sz="1632" b="1" spc="-122" dirty="0">
                <a:solidFill>
                  <a:schemeClr val="tx2"/>
                </a:solidFill>
                <a:latin typeface="Arial Black"/>
                <a:cs typeface="Arial Black"/>
              </a:rPr>
              <a:t> </a:t>
            </a:r>
            <a:r>
              <a:rPr lang="ky-KG" sz="1632" b="1" spc="-122" dirty="0">
                <a:solidFill>
                  <a:schemeClr val="tx2"/>
                </a:solidFill>
                <a:latin typeface="Arial Black"/>
                <a:cs typeface="Arial Black"/>
              </a:rPr>
              <a:t>524</a:t>
            </a:r>
            <a:endParaRPr sz="1632" dirty="0">
              <a:solidFill>
                <a:schemeClr val="tx2"/>
              </a:solidFill>
              <a:latin typeface="Arial Black"/>
              <a:cs typeface="Arial Black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018006" y="2829661"/>
            <a:ext cx="645493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16">
              <a:lnSpc>
                <a:spcPts val="1351"/>
              </a:lnSpc>
            </a:pPr>
            <a:r>
              <a:rPr lang="ky-KG" sz="1088" b="1" spc="-68" dirty="0">
                <a:solidFill>
                  <a:schemeClr val="tx2"/>
                </a:solidFill>
                <a:latin typeface="Arial Black"/>
                <a:cs typeface="Arial Black"/>
              </a:rPr>
              <a:t>Частны</a:t>
            </a:r>
            <a:r>
              <a:rPr lang="ky-KG" sz="1270" b="1" spc="-127" dirty="0">
                <a:solidFill>
                  <a:schemeClr val="tx2"/>
                </a:solidFill>
                <a:latin typeface="Palatino Linotype"/>
                <a:cs typeface="Palatino Linotype"/>
              </a:rPr>
              <a:t>е</a:t>
            </a:r>
            <a:r>
              <a:rPr lang="ky-KG" sz="1270" dirty="0">
                <a:solidFill>
                  <a:schemeClr val="tx2"/>
                </a:solidFill>
                <a:latin typeface="Palatino Linotype"/>
                <a:cs typeface="Palatino Linotype"/>
              </a:rPr>
              <a:t> </a:t>
            </a:r>
            <a:r>
              <a:rPr lang="ru-RU" sz="1632" dirty="0">
                <a:solidFill>
                  <a:schemeClr val="tx2"/>
                </a:solidFill>
                <a:latin typeface="Arial Black"/>
                <a:cs typeface="Arial Black"/>
              </a:rPr>
              <a:t>15</a:t>
            </a:r>
            <a:r>
              <a:rPr lang="ky-KG" sz="1632" dirty="0">
                <a:solidFill>
                  <a:schemeClr val="tx2"/>
                </a:solidFill>
                <a:latin typeface="Arial Black"/>
                <a:cs typeface="Arial Black"/>
              </a:rPr>
              <a:t>2</a:t>
            </a:r>
            <a:endParaRPr sz="1632" dirty="0">
              <a:solidFill>
                <a:schemeClr val="tx2"/>
              </a:solidFill>
              <a:latin typeface="Arial Black"/>
              <a:cs typeface="Arial Black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477797" y="5614684"/>
            <a:ext cx="762384" cy="1674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16"/>
            <a:r>
              <a:rPr sz="1088" b="1" spc="-122" dirty="0">
                <a:solidFill>
                  <a:schemeClr val="tx2"/>
                </a:solidFill>
                <a:latin typeface="Arial Black"/>
                <a:cs typeface="Arial Black"/>
              </a:rPr>
              <a:t>В</a:t>
            </a:r>
            <a:r>
              <a:rPr sz="1088" b="1" spc="-82" dirty="0">
                <a:solidFill>
                  <a:schemeClr val="tx2"/>
                </a:solidFill>
                <a:latin typeface="Arial Black"/>
                <a:cs typeface="Arial Black"/>
              </a:rPr>
              <a:t> </a:t>
            </a:r>
            <a:r>
              <a:rPr sz="1088" b="1" spc="-63" dirty="0">
                <a:solidFill>
                  <a:schemeClr val="tx2"/>
                </a:solidFill>
                <a:latin typeface="Arial Black"/>
                <a:cs typeface="Arial Black"/>
              </a:rPr>
              <a:t>частных</a:t>
            </a:r>
            <a:endParaRPr sz="1088" dirty="0">
              <a:solidFill>
                <a:schemeClr val="tx2"/>
              </a:solidFill>
              <a:latin typeface="Arial Black"/>
              <a:cs typeface="Arial Black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571558" y="5790778"/>
            <a:ext cx="714609" cy="2511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16"/>
            <a:r>
              <a:rPr lang="en-US" sz="1632" b="1" spc="-122" dirty="0">
                <a:solidFill>
                  <a:schemeClr val="tx2"/>
                </a:solidFill>
                <a:latin typeface="Arial Black"/>
                <a:cs typeface="Arial Black"/>
              </a:rPr>
              <a:t>3</a:t>
            </a:r>
            <a:r>
              <a:rPr lang="ru-RU" sz="1632" b="1" spc="-122" dirty="0">
                <a:solidFill>
                  <a:schemeClr val="tx2"/>
                </a:solidFill>
                <a:latin typeface="Arial Black"/>
                <a:cs typeface="Arial Black"/>
              </a:rPr>
              <a:t>7</a:t>
            </a:r>
            <a:r>
              <a:rPr lang="en-US" sz="1632" b="1" spc="-122" dirty="0">
                <a:solidFill>
                  <a:schemeClr val="tx2"/>
                </a:solidFill>
                <a:latin typeface="Arial Black"/>
                <a:cs typeface="Arial Black"/>
              </a:rPr>
              <a:t> </a:t>
            </a:r>
            <a:r>
              <a:rPr lang="ru-RU" sz="1632" b="1" spc="-122" dirty="0">
                <a:solidFill>
                  <a:schemeClr val="tx2"/>
                </a:solidFill>
                <a:latin typeface="Arial Black"/>
                <a:cs typeface="Arial Black"/>
              </a:rPr>
              <a:t>884</a:t>
            </a:r>
            <a:endParaRPr sz="1632" dirty="0">
              <a:solidFill>
                <a:schemeClr val="tx2"/>
              </a:solidFill>
              <a:latin typeface="Arial Black"/>
              <a:cs typeface="Arial Black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676852" y="5614684"/>
            <a:ext cx="1413635" cy="1674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16"/>
            <a:r>
              <a:rPr sz="1088" b="1" spc="-122" dirty="0">
                <a:solidFill>
                  <a:schemeClr val="tx2"/>
                </a:solidFill>
                <a:latin typeface="Arial Black"/>
                <a:cs typeface="Arial Black"/>
              </a:rPr>
              <a:t>В</a:t>
            </a:r>
            <a:r>
              <a:rPr sz="1088" b="1" spc="-82" dirty="0">
                <a:solidFill>
                  <a:schemeClr val="tx2"/>
                </a:solidFill>
                <a:latin typeface="Arial Black"/>
                <a:cs typeface="Arial Black"/>
              </a:rPr>
              <a:t> </a:t>
            </a:r>
            <a:r>
              <a:rPr sz="1088" b="1" spc="-59" dirty="0">
                <a:solidFill>
                  <a:schemeClr val="tx2"/>
                </a:solidFill>
                <a:latin typeface="Arial Black"/>
                <a:cs typeface="Arial Black"/>
              </a:rPr>
              <a:t>государственных</a:t>
            </a:r>
            <a:endParaRPr sz="1088" dirty="0">
              <a:solidFill>
                <a:schemeClr val="tx2"/>
              </a:solidFill>
              <a:latin typeface="Arial Black"/>
              <a:cs typeface="Arial Black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676851" y="5790778"/>
            <a:ext cx="1050863" cy="2511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16"/>
            <a:r>
              <a:rPr sz="1632" b="1" spc="-163" dirty="0">
                <a:solidFill>
                  <a:schemeClr val="tx2"/>
                </a:solidFill>
                <a:latin typeface="Arial Black"/>
                <a:cs typeface="Arial Black"/>
              </a:rPr>
              <a:t>1</a:t>
            </a:r>
            <a:r>
              <a:rPr sz="1632" b="1" spc="-122" dirty="0">
                <a:solidFill>
                  <a:schemeClr val="tx2"/>
                </a:solidFill>
                <a:latin typeface="Arial Black"/>
                <a:cs typeface="Arial Black"/>
              </a:rPr>
              <a:t> </a:t>
            </a:r>
            <a:r>
              <a:rPr lang="en-US" sz="1632" b="1" spc="-122" dirty="0">
                <a:solidFill>
                  <a:schemeClr val="tx2"/>
                </a:solidFill>
                <a:latin typeface="Arial Black"/>
                <a:cs typeface="Arial Black"/>
              </a:rPr>
              <a:t>4</a:t>
            </a:r>
            <a:r>
              <a:rPr lang="ru-RU" sz="1632" b="1" spc="-122" dirty="0">
                <a:solidFill>
                  <a:schemeClr val="tx2"/>
                </a:solidFill>
                <a:latin typeface="Arial Black"/>
                <a:cs typeface="Arial Black"/>
              </a:rPr>
              <a:t>64</a:t>
            </a:r>
            <a:r>
              <a:rPr lang="en-US" sz="1632" b="1" spc="-122" dirty="0">
                <a:solidFill>
                  <a:schemeClr val="tx2"/>
                </a:solidFill>
                <a:latin typeface="Arial Black"/>
                <a:cs typeface="Arial Black"/>
              </a:rPr>
              <a:t> </a:t>
            </a:r>
            <a:r>
              <a:rPr lang="ru-RU" sz="1632" b="1" spc="-122" dirty="0">
                <a:solidFill>
                  <a:schemeClr val="tx2"/>
                </a:solidFill>
                <a:latin typeface="Arial Black"/>
                <a:cs typeface="Arial Black"/>
              </a:rPr>
              <a:t>336</a:t>
            </a:r>
            <a:endParaRPr sz="1632" dirty="0">
              <a:solidFill>
                <a:schemeClr val="tx2"/>
              </a:solidFill>
              <a:latin typeface="Arial Black"/>
              <a:cs typeface="Arial Black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399742" y="5614684"/>
            <a:ext cx="762384" cy="1674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16"/>
            <a:r>
              <a:rPr sz="1088" b="1" spc="-122" dirty="0">
                <a:solidFill>
                  <a:schemeClr val="tx2"/>
                </a:solidFill>
                <a:latin typeface="Arial Black"/>
                <a:cs typeface="Arial Black"/>
              </a:rPr>
              <a:t>В</a:t>
            </a:r>
            <a:r>
              <a:rPr sz="1088" b="1" spc="-82" dirty="0">
                <a:solidFill>
                  <a:schemeClr val="tx2"/>
                </a:solidFill>
                <a:latin typeface="Arial Black"/>
                <a:cs typeface="Arial Black"/>
              </a:rPr>
              <a:t> </a:t>
            </a:r>
            <a:r>
              <a:rPr sz="1088" b="1" spc="-63" dirty="0">
                <a:solidFill>
                  <a:schemeClr val="tx2"/>
                </a:solidFill>
                <a:latin typeface="Arial Black"/>
                <a:cs typeface="Arial Black"/>
              </a:rPr>
              <a:t>частных</a:t>
            </a:r>
            <a:endParaRPr sz="1088" dirty="0">
              <a:solidFill>
                <a:schemeClr val="tx2"/>
              </a:solidFill>
              <a:latin typeface="Arial Black"/>
              <a:cs typeface="Arial Black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399742" y="5790778"/>
            <a:ext cx="762863" cy="2511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16"/>
            <a:r>
              <a:rPr lang="ru-RU" sz="1632" b="1" spc="-122" dirty="0">
                <a:solidFill>
                  <a:schemeClr val="tx2"/>
                </a:solidFill>
                <a:latin typeface="Arial Black"/>
                <a:cs typeface="Arial Black"/>
              </a:rPr>
              <a:t>72</a:t>
            </a:r>
            <a:r>
              <a:rPr lang="ky-KG" sz="1632" b="1" spc="-122" dirty="0">
                <a:solidFill>
                  <a:schemeClr val="tx2"/>
                </a:solidFill>
                <a:latin typeface="Arial Black"/>
                <a:cs typeface="Arial Black"/>
              </a:rPr>
              <a:t> </a:t>
            </a:r>
            <a:r>
              <a:rPr lang="ru-RU" sz="1632" b="1" spc="-122" dirty="0">
                <a:solidFill>
                  <a:schemeClr val="tx2"/>
                </a:solidFill>
                <a:latin typeface="Arial Black"/>
                <a:cs typeface="Arial Black"/>
              </a:rPr>
              <a:t>297</a:t>
            </a:r>
            <a:endParaRPr sz="1632" dirty="0">
              <a:solidFill>
                <a:schemeClr val="tx2"/>
              </a:solidFill>
              <a:latin typeface="Arial Black"/>
              <a:cs typeface="Arial Black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931930" y="3882876"/>
            <a:ext cx="1298471" cy="4103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16">
              <a:lnSpc>
                <a:spcPts val="1288"/>
              </a:lnSpc>
            </a:pPr>
            <a:r>
              <a:rPr sz="1088" b="1" spc="-68" dirty="0">
                <a:solidFill>
                  <a:schemeClr val="tx2"/>
                </a:solidFill>
                <a:latin typeface="Arial Black"/>
                <a:cs typeface="Arial Black"/>
              </a:rPr>
              <a:t>Государственные</a:t>
            </a:r>
            <a:endParaRPr sz="1088" dirty="0">
              <a:solidFill>
                <a:schemeClr val="tx2"/>
              </a:solidFill>
              <a:latin typeface="Arial Black"/>
              <a:cs typeface="Arial Black"/>
            </a:endParaRPr>
          </a:p>
          <a:p>
            <a:pPr marL="11516">
              <a:lnSpc>
                <a:spcPts val="1941"/>
              </a:lnSpc>
            </a:pPr>
            <a:r>
              <a:rPr sz="1632" b="1" spc="-163" dirty="0">
                <a:solidFill>
                  <a:schemeClr val="tx2"/>
                </a:solidFill>
                <a:latin typeface="Arial Black"/>
                <a:cs typeface="Arial Black"/>
              </a:rPr>
              <a:t>2</a:t>
            </a:r>
            <a:r>
              <a:rPr sz="1632" b="1" spc="-122" dirty="0">
                <a:solidFill>
                  <a:schemeClr val="tx2"/>
                </a:solidFill>
                <a:latin typeface="Arial Black"/>
                <a:cs typeface="Arial Black"/>
              </a:rPr>
              <a:t> </a:t>
            </a:r>
            <a:r>
              <a:rPr sz="1632" b="1" spc="-163" dirty="0">
                <a:solidFill>
                  <a:schemeClr val="tx2"/>
                </a:solidFill>
                <a:latin typeface="Arial Black"/>
                <a:cs typeface="Arial Black"/>
              </a:rPr>
              <a:t>1</a:t>
            </a:r>
            <a:r>
              <a:rPr lang="en-US" sz="1632" b="1" spc="-163" dirty="0">
                <a:solidFill>
                  <a:schemeClr val="tx2"/>
                </a:solidFill>
                <a:latin typeface="Arial Black"/>
                <a:cs typeface="Arial Black"/>
              </a:rPr>
              <a:t>7</a:t>
            </a:r>
            <a:r>
              <a:rPr lang="ru-RU" sz="1632" b="1" spc="-163" dirty="0">
                <a:solidFill>
                  <a:schemeClr val="tx2"/>
                </a:solidFill>
                <a:latin typeface="Arial Black"/>
                <a:cs typeface="Arial Black"/>
              </a:rPr>
              <a:t>0</a:t>
            </a:r>
            <a:endParaRPr sz="1632" dirty="0">
              <a:solidFill>
                <a:schemeClr val="tx2"/>
              </a:solidFill>
              <a:latin typeface="Arial Black"/>
              <a:cs typeface="Arial Black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523469" y="2827452"/>
            <a:ext cx="731150" cy="3847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16">
              <a:lnSpc>
                <a:spcPts val="1197"/>
              </a:lnSpc>
            </a:pPr>
            <a:r>
              <a:rPr sz="1088" b="1" spc="-73" dirty="0">
                <a:solidFill>
                  <a:schemeClr val="tx2"/>
                </a:solidFill>
                <a:latin typeface="Arial Black"/>
                <a:cs typeface="Arial Black"/>
              </a:rPr>
              <a:t>Частные</a:t>
            </a:r>
            <a:endParaRPr sz="1088" dirty="0">
              <a:solidFill>
                <a:schemeClr val="tx2"/>
              </a:solidFill>
              <a:latin typeface="Arial Black"/>
              <a:cs typeface="Arial Black"/>
            </a:endParaRPr>
          </a:p>
          <a:p>
            <a:pPr marL="278696">
              <a:lnSpc>
                <a:spcPts val="1849"/>
              </a:lnSpc>
            </a:pPr>
            <a:r>
              <a:rPr lang="en-US" sz="1632" dirty="0">
                <a:solidFill>
                  <a:schemeClr val="tx2"/>
                </a:solidFill>
                <a:latin typeface="Arial Black"/>
                <a:cs typeface="Arial Black"/>
              </a:rPr>
              <a:t>2</a:t>
            </a:r>
            <a:r>
              <a:rPr lang="ru-RU" sz="1632" dirty="0">
                <a:solidFill>
                  <a:schemeClr val="tx2"/>
                </a:solidFill>
                <a:latin typeface="Arial Black"/>
                <a:cs typeface="Arial Black"/>
              </a:rPr>
              <a:t>2</a:t>
            </a:r>
            <a:r>
              <a:rPr lang="en-US" sz="1632" dirty="0">
                <a:solidFill>
                  <a:schemeClr val="tx2"/>
                </a:solidFill>
                <a:latin typeface="Arial Black"/>
                <a:cs typeface="Arial Black"/>
              </a:rPr>
              <a:t>4</a:t>
            </a:r>
            <a:endParaRPr sz="1632" dirty="0">
              <a:solidFill>
                <a:schemeClr val="tx2"/>
              </a:solidFill>
              <a:latin typeface="Arial Black"/>
              <a:cs typeface="Arial Black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982990" y="2978040"/>
            <a:ext cx="893095" cy="111133"/>
          </a:xfrm>
          <a:custGeom>
            <a:avLst/>
            <a:gdLst/>
            <a:ahLst/>
            <a:cxnLst/>
            <a:rect l="l" t="t" r="r" b="b"/>
            <a:pathLst>
              <a:path w="984885" h="122554">
                <a:moveTo>
                  <a:pt x="0" y="0"/>
                </a:moveTo>
                <a:lnTo>
                  <a:pt x="795870" y="0"/>
                </a:lnTo>
                <a:lnTo>
                  <a:pt x="984872" y="122326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29" name="object 29"/>
          <p:cNvSpPr/>
          <p:nvPr/>
        </p:nvSpPr>
        <p:spPr>
          <a:xfrm>
            <a:off x="2880689" y="3076569"/>
            <a:ext cx="92131" cy="90404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8"/>
                </a:moveTo>
                <a:lnTo>
                  <a:pt x="84616" y="86892"/>
                </a:lnTo>
                <a:lnTo>
                  <a:pt x="59894" y="99173"/>
                </a:lnTo>
                <a:lnTo>
                  <a:pt x="43085" y="97839"/>
                </a:lnTo>
                <a:lnTo>
                  <a:pt x="8240" y="76512"/>
                </a:lnTo>
                <a:lnTo>
                  <a:pt x="0" y="52392"/>
                </a:lnTo>
                <a:lnTo>
                  <a:pt x="1883" y="37210"/>
                </a:lnTo>
                <a:lnTo>
                  <a:pt x="7271" y="23943"/>
                </a:lnTo>
                <a:lnTo>
                  <a:pt x="15631" y="13027"/>
                </a:lnTo>
                <a:lnTo>
                  <a:pt x="26430" y="4900"/>
                </a:lnTo>
                <a:lnTo>
                  <a:pt x="39136" y="0"/>
                </a:lnTo>
                <a:lnTo>
                  <a:pt x="56426" y="1083"/>
                </a:lnTo>
                <a:lnTo>
                  <a:pt x="92097" y="21248"/>
                </a:lnTo>
                <a:lnTo>
                  <a:pt x="101244" y="49368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30" name="object 30"/>
          <p:cNvSpPr/>
          <p:nvPr/>
        </p:nvSpPr>
        <p:spPr>
          <a:xfrm>
            <a:off x="2900790" y="3096008"/>
            <a:ext cx="52399" cy="51824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75" y="0"/>
                </a:moveTo>
                <a:lnTo>
                  <a:pt x="9700" y="6313"/>
                </a:lnTo>
                <a:lnTo>
                  <a:pt x="2392" y="17783"/>
                </a:lnTo>
                <a:lnTo>
                  <a:pt x="0" y="33898"/>
                </a:lnTo>
                <a:lnTo>
                  <a:pt x="5727" y="45716"/>
                </a:lnTo>
                <a:lnTo>
                  <a:pt x="16658" y="53839"/>
                </a:lnTo>
                <a:lnTo>
                  <a:pt x="31825" y="56765"/>
                </a:lnTo>
                <a:lnTo>
                  <a:pt x="44880" y="51843"/>
                </a:lnTo>
                <a:lnTo>
                  <a:pt x="54007" y="41641"/>
                </a:lnTo>
                <a:lnTo>
                  <a:pt x="57442" y="27931"/>
                </a:lnTo>
                <a:lnTo>
                  <a:pt x="55903" y="18774"/>
                </a:lnTo>
                <a:lnTo>
                  <a:pt x="49173" y="8598"/>
                </a:lnTo>
                <a:lnTo>
                  <a:pt x="37317" y="1919"/>
                </a:lnTo>
                <a:lnTo>
                  <a:pt x="205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31" name="object 31"/>
          <p:cNvSpPr/>
          <p:nvPr/>
        </p:nvSpPr>
        <p:spPr>
          <a:xfrm>
            <a:off x="4055782" y="3884103"/>
            <a:ext cx="92131" cy="90404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57"/>
                </a:moveTo>
                <a:lnTo>
                  <a:pt x="84616" y="86882"/>
                </a:lnTo>
                <a:lnTo>
                  <a:pt x="59894" y="99162"/>
                </a:lnTo>
                <a:lnTo>
                  <a:pt x="43085" y="97828"/>
                </a:lnTo>
                <a:lnTo>
                  <a:pt x="8240" y="76502"/>
                </a:lnTo>
                <a:lnTo>
                  <a:pt x="0" y="52381"/>
                </a:lnTo>
                <a:lnTo>
                  <a:pt x="1884" y="37203"/>
                </a:lnTo>
                <a:lnTo>
                  <a:pt x="7273" y="23938"/>
                </a:lnTo>
                <a:lnTo>
                  <a:pt x="15635" y="13024"/>
                </a:lnTo>
                <a:lnTo>
                  <a:pt x="26436" y="4898"/>
                </a:lnTo>
                <a:lnTo>
                  <a:pt x="39145" y="0"/>
                </a:lnTo>
                <a:lnTo>
                  <a:pt x="56434" y="1085"/>
                </a:lnTo>
                <a:lnTo>
                  <a:pt x="92103" y="21255"/>
                </a:lnTo>
                <a:lnTo>
                  <a:pt x="101244" y="49357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32" name="object 32"/>
          <p:cNvSpPr/>
          <p:nvPr/>
        </p:nvSpPr>
        <p:spPr>
          <a:xfrm>
            <a:off x="4075887" y="3903536"/>
            <a:ext cx="52399" cy="51824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85" y="0"/>
                </a:moveTo>
                <a:lnTo>
                  <a:pt x="9705" y="6301"/>
                </a:lnTo>
                <a:lnTo>
                  <a:pt x="2393" y="17765"/>
                </a:lnTo>
                <a:lnTo>
                  <a:pt x="0" y="33887"/>
                </a:lnTo>
                <a:lnTo>
                  <a:pt x="5721" y="45711"/>
                </a:lnTo>
                <a:lnTo>
                  <a:pt x="16648" y="53834"/>
                </a:lnTo>
                <a:lnTo>
                  <a:pt x="31815" y="56760"/>
                </a:lnTo>
                <a:lnTo>
                  <a:pt x="44870" y="51841"/>
                </a:lnTo>
                <a:lnTo>
                  <a:pt x="53997" y="41641"/>
                </a:lnTo>
                <a:lnTo>
                  <a:pt x="57432" y="27926"/>
                </a:lnTo>
                <a:lnTo>
                  <a:pt x="55900" y="18785"/>
                </a:lnTo>
                <a:lnTo>
                  <a:pt x="49175" y="8602"/>
                </a:lnTo>
                <a:lnTo>
                  <a:pt x="37323" y="1922"/>
                </a:lnTo>
                <a:lnTo>
                  <a:pt x="205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33" name="object 33"/>
          <p:cNvSpPr/>
          <p:nvPr/>
        </p:nvSpPr>
        <p:spPr>
          <a:xfrm>
            <a:off x="4151910" y="3958855"/>
            <a:ext cx="1501159" cy="94433"/>
          </a:xfrm>
          <a:custGeom>
            <a:avLst/>
            <a:gdLst/>
            <a:ahLst/>
            <a:cxnLst/>
            <a:rect l="l" t="t" r="r" b="b"/>
            <a:pathLst>
              <a:path w="1655445" h="104139">
                <a:moveTo>
                  <a:pt x="1655229" y="103708"/>
                </a:moveTo>
                <a:lnTo>
                  <a:pt x="167208" y="103708"/>
                </a:lnTo>
                <a:lnTo>
                  <a:pt x="0" y="0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34" name="object 34"/>
          <p:cNvSpPr/>
          <p:nvPr/>
        </p:nvSpPr>
        <p:spPr>
          <a:xfrm>
            <a:off x="6572973" y="2976477"/>
            <a:ext cx="893095" cy="111133"/>
          </a:xfrm>
          <a:custGeom>
            <a:avLst/>
            <a:gdLst/>
            <a:ahLst/>
            <a:cxnLst/>
            <a:rect l="l" t="t" r="r" b="b"/>
            <a:pathLst>
              <a:path w="984884" h="122554">
                <a:moveTo>
                  <a:pt x="0" y="0"/>
                </a:moveTo>
                <a:lnTo>
                  <a:pt x="795858" y="0"/>
                </a:lnTo>
                <a:lnTo>
                  <a:pt x="984872" y="122313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35" name="object 35"/>
          <p:cNvSpPr/>
          <p:nvPr/>
        </p:nvSpPr>
        <p:spPr>
          <a:xfrm>
            <a:off x="7470674" y="3075012"/>
            <a:ext cx="92131" cy="90404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3" y="49355"/>
                </a:moveTo>
                <a:lnTo>
                  <a:pt x="84619" y="86887"/>
                </a:lnTo>
                <a:lnTo>
                  <a:pt x="59902" y="99170"/>
                </a:lnTo>
                <a:lnTo>
                  <a:pt x="43092" y="97838"/>
                </a:lnTo>
                <a:lnTo>
                  <a:pt x="8245" y="76516"/>
                </a:lnTo>
                <a:lnTo>
                  <a:pt x="0" y="52396"/>
                </a:lnTo>
                <a:lnTo>
                  <a:pt x="1883" y="37213"/>
                </a:lnTo>
                <a:lnTo>
                  <a:pt x="7270" y="23944"/>
                </a:lnTo>
                <a:lnTo>
                  <a:pt x="15629" y="13028"/>
                </a:lnTo>
                <a:lnTo>
                  <a:pt x="26427" y="4901"/>
                </a:lnTo>
                <a:lnTo>
                  <a:pt x="39132" y="0"/>
                </a:lnTo>
                <a:lnTo>
                  <a:pt x="56423" y="1083"/>
                </a:lnTo>
                <a:lnTo>
                  <a:pt x="92098" y="21246"/>
                </a:lnTo>
                <a:lnTo>
                  <a:pt x="101243" y="49355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36" name="object 36"/>
          <p:cNvSpPr/>
          <p:nvPr/>
        </p:nvSpPr>
        <p:spPr>
          <a:xfrm>
            <a:off x="7490778" y="3094436"/>
            <a:ext cx="52399" cy="51824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77" y="0"/>
                </a:moveTo>
                <a:lnTo>
                  <a:pt x="9701" y="6310"/>
                </a:lnTo>
                <a:lnTo>
                  <a:pt x="2392" y="17780"/>
                </a:lnTo>
                <a:lnTo>
                  <a:pt x="0" y="33896"/>
                </a:lnTo>
                <a:lnTo>
                  <a:pt x="5721" y="45720"/>
                </a:lnTo>
                <a:lnTo>
                  <a:pt x="16648" y="53843"/>
                </a:lnTo>
                <a:lnTo>
                  <a:pt x="31815" y="56768"/>
                </a:lnTo>
                <a:lnTo>
                  <a:pt x="44870" y="51850"/>
                </a:lnTo>
                <a:lnTo>
                  <a:pt x="53997" y="41650"/>
                </a:lnTo>
                <a:lnTo>
                  <a:pt x="57432" y="27934"/>
                </a:lnTo>
                <a:lnTo>
                  <a:pt x="55896" y="18785"/>
                </a:lnTo>
                <a:lnTo>
                  <a:pt x="49168" y="8605"/>
                </a:lnTo>
                <a:lnTo>
                  <a:pt x="37315" y="1922"/>
                </a:lnTo>
                <a:lnTo>
                  <a:pt x="2057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37" name="object 37"/>
          <p:cNvSpPr/>
          <p:nvPr/>
        </p:nvSpPr>
        <p:spPr>
          <a:xfrm>
            <a:off x="8645759" y="3882532"/>
            <a:ext cx="92131" cy="90404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6"/>
                </a:moveTo>
                <a:lnTo>
                  <a:pt x="84615" y="86894"/>
                </a:lnTo>
                <a:lnTo>
                  <a:pt x="59894" y="99172"/>
                </a:lnTo>
                <a:lnTo>
                  <a:pt x="43085" y="97838"/>
                </a:lnTo>
                <a:lnTo>
                  <a:pt x="8239" y="76509"/>
                </a:lnTo>
                <a:lnTo>
                  <a:pt x="0" y="52389"/>
                </a:lnTo>
                <a:lnTo>
                  <a:pt x="1883" y="37213"/>
                </a:lnTo>
                <a:lnTo>
                  <a:pt x="7270" y="23948"/>
                </a:lnTo>
                <a:lnTo>
                  <a:pt x="15630" y="13032"/>
                </a:lnTo>
                <a:lnTo>
                  <a:pt x="26429" y="4903"/>
                </a:lnTo>
                <a:lnTo>
                  <a:pt x="39137" y="0"/>
                </a:lnTo>
                <a:lnTo>
                  <a:pt x="56426" y="1083"/>
                </a:lnTo>
                <a:lnTo>
                  <a:pt x="92097" y="21251"/>
                </a:lnTo>
                <a:lnTo>
                  <a:pt x="101244" y="49366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38" name="object 38"/>
          <p:cNvSpPr/>
          <p:nvPr/>
        </p:nvSpPr>
        <p:spPr>
          <a:xfrm>
            <a:off x="8665860" y="3901963"/>
            <a:ext cx="52399" cy="51824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94" y="0"/>
                </a:moveTo>
                <a:lnTo>
                  <a:pt x="9709" y="6304"/>
                </a:lnTo>
                <a:lnTo>
                  <a:pt x="2395" y="17767"/>
                </a:lnTo>
                <a:lnTo>
                  <a:pt x="0" y="33880"/>
                </a:lnTo>
                <a:lnTo>
                  <a:pt x="5717" y="45705"/>
                </a:lnTo>
                <a:lnTo>
                  <a:pt x="16643" y="53832"/>
                </a:lnTo>
                <a:lnTo>
                  <a:pt x="31810" y="56761"/>
                </a:lnTo>
                <a:lnTo>
                  <a:pt x="44866" y="51848"/>
                </a:lnTo>
                <a:lnTo>
                  <a:pt x="53998" y="41650"/>
                </a:lnTo>
                <a:lnTo>
                  <a:pt x="57435" y="27937"/>
                </a:lnTo>
                <a:lnTo>
                  <a:pt x="55902" y="18792"/>
                </a:lnTo>
                <a:lnTo>
                  <a:pt x="49178" y="8607"/>
                </a:lnTo>
                <a:lnTo>
                  <a:pt x="37327" y="1923"/>
                </a:lnTo>
                <a:lnTo>
                  <a:pt x="2059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39" name="object 39"/>
          <p:cNvSpPr/>
          <p:nvPr/>
        </p:nvSpPr>
        <p:spPr>
          <a:xfrm>
            <a:off x="8741887" y="3957281"/>
            <a:ext cx="1501159" cy="94433"/>
          </a:xfrm>
          <a:custGeom>
            <a:avLst/>
            <a:gdLst/>
            <a:ahLst/>
            <a:cxnLst/>
            <a:rect l="l" t="t" r="r" b="b"/>
            <a:pathLst>
              <a:path w="1655445" h="104139">
                <a:moveTo>
                  <a:pt x="1655229" y="103720"/>
                </a:moveTo>
                <a:lnTo>
                  <a:pt x="167220" y="103720"/>
                </a:lnTo>
                <a:lnTo>
                  <a:pt x="0" y="0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0" name="object 40"/>
          <p:cNvSpPr/>
          <p:nvPr/>
        </p:nvSpPr>
        <p:spPr>
          <a:xfrm>
            <a:off x="5232617" y="5086402"/>
            <a:ext cx="53551" cy="468716"/>
          </a:xfrm>
          <a:custGeom>
            <a:avLst/>
            <a:gdLst/>
            <a:ahLst/>
            <a:cxnLst/>
            <a:rect l="l" t="t" r="r" b="b"/>
            <a:pathLst>
              <a:path w="59054" h="516889">
                <a:moveTo>
                  <a:pt x="0" y="0"/>
                </a:moveTo>
                <a:lnTo>
                  <a:pt x="59016" y="0"/>
                </a:lnTo>
                <a:lnTo>
                  <a:pt x="59016" y="516458"/>
                </a:lnTo>
                <a:lnTo>
                  <a:pt x="0" y="516458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1" name="object 41"/>
          <p:cNvSpPr/>
          <p:nvPr/>
        </p:nvSpPr>
        <p:spPr>
          <a:xfrm>
            <a:off x="10152745" y="5086402"/>
            <a:ext cx="101920" cy="468716"/>
          </a:xfrm>
          <a:custGeom>
            <a:avLst/>
            <a:gdLst/>
            <a:ahLst/>
            <a:cxnLst/>
            <a:rect l="l" t="t" r="r" b="b"/>
            <a:pathLst>
              <a:path w="112395" h="516889">
                <a:moveTo>
                  <a:pt x="0" y="0"/>
                </a:moveTo>
                <a:lnTo>
                  <a:pt x="111810" y="0"/>
                </a:lnTo>
                <a:lnTo>
                  <a:pt x="111810" y="516458"/>
                </a:lnTo>
                <a:lnTo>
                  <a:pt x="0" y="516458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2" name="object 42"/>
          <p:cNvSpPr/>
          <p:nvPr/>
        </p:nvSpPr>
        <p:spPr>
          <a:xfrm>
            <a:off x="2213312" y="5086402"/>
            <a:ext cx="3019593" cy="468716"/>
          </a:xfrm>
          <a:custGeom>
            <a:avLst/>
            <a:gdLst/>
            <a:ahLst/>
            <a:cxnLst/>
            <a:rect l="l" t="t" r="r" b="b"/>
            <a:pathLst>
              <a:path w="3329940" h="516889">
                <a:moveTo>
                  <a:pt x="0" y="0"/>
                </a:moveTo>
                <a:lnTo>
                  <a:pt x="3329609" y="0"/>
                </a:lnTo>
                <a:lnTo>
                  <a:pt x="3329609" y="516458"/>
                </a:lnTo>
                <a:lnTo>
                  <a:pt x="0" y="516458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3" name="object 43"/>
          <p:cNvSpPr/>
          <p:nvPr/>
        </p:nvSpPr>
        <p:spPr>
          <a:xfrm>
            <a:off x="6561688" y="5086402"/>
            <a:ext cx="3591381" cy="468716"/>
          </a:xfrm>
          <a:custGeom>
            <a:avLst/>
            <a:gdLst/>
            <a:ahLst/>
            <a:cxnLst/>
            <a:rect l="l" t="t" r="r" b="b"/>
            <a:pathLst>
              <a:path w="3960495" h="516889">
                <a:moveTo>
                  <a:pt x="0" y="0"/>
                </a:moveTo>
                <a:lnTo>
                  <a:pt x="3960126" y="0"/>
                </a:lnTo>
                <a:lnTo>
                  <a:pt x="3960126" y="516458"/>
                </a:lnTo>
                <a:lnTo>
                  <a:pt x="0" y="516458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4" name="object 44"/>
          <p:cNvSpPr/>
          <p:nvPr/>
        </p:nvSpPr>
        <p:spPr>
          <a:xfrm>
            <a:off x="6095363" y="2122853"/>
            <a:ext cx="0" cy="34549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1270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5" name="object 45"/>
          <p:cNvSpPr/>
          <p:nvPr/>
        </p:nvSpPr>
        <p:spPr>
          <a:xfrm>
            <a:off x="6095363" y="2227238"/>
            <a:ext cx="0" cy="3876411"/>
          </a:xfrm>
          <a:custGeom>
            <a:avLst/>
            <a:gdLst/>
            <a:ahLst/>
            <a:cxnLst/>
            <a:rect l="l" t="t" r="r" b="b"/>
            <a:pathLst>
              <a:path h="4274820">
                <a:moveTo>
                  <a:pt x="0" y="0"/>
                </a:moveTo>
                <a:lnTo>
                  <a:pt x="0" y="4274439"/>
                </a:lnTo>
              </a:path>
            </a:pathLst>
          </a:custGeom>
          <a:ln w="12700">
            <a:solidFill>
              <a:srgbClr val="4B555B"/>
            </a:solidFill>
            <a:prstDash val="lgDash"/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6" name="object 46"/>
          <p:cNvSpPr/>
          <p:nvPr/>
        </p:nvSpPr>
        <p:spPr>
          <a:xfrm>
            <a:off x="6095363" y="6138227"/>
            <a:ext cx="0" cy="34549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099"/>
                </a:lnTo>
              </a:path>
            </a:pathLst>
          </a:custGeom>
          <a:ln w="1270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7" name="object 47"/>
          <p:cNvSpPr/>
          <p:nvPr/>
        </p:nvSpPr>
        <p:spPr>
          <a:xfrm>
            <a:off x="2286960" y="5490431"/>
            <a:ext cx="1470065" cy="286758"/>
          </a:xfrm>
          <a:custGeom>
            <a:avLst/>
            <a:gdLst/>
            <a:ahLst/>
            <a:cxnLst/>
            <a:rect l="l" t="t" r="r" b="b"/>
            <a:pathLst>
              <a:path w="1621155" h="316229">
                <a:moveTo>
                  <a:pt x="0" y="0"/>
                </a:moveTo>
                <a:lnTo>
                  <a:pt x="0" y="315912"/>
                </a:lnTo>
                <a:lnTo>
                  <a:pt x="1620837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8" name="object 48"/>
          <p:cNvSpPr/>
          <p:nvPr/>
        </p:nvSpPr>
        <p:spPr>
          <a:xfrm>
            <a:off x="2241098" y="5388205"/>
            <a:ext cx="92131" cy="90404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8"/>
                </a:moveTo>
                <a:lnTo>
                  <a:pt x="84616" y="86892"/>
                </a:lnTo>
                <a:lnTo>
                  <a:pt x="59894" y="99173"/>
                </a:lnTo>
                <a:lnTo>
                  <a:pt x="43085" y="97839"/>
                </a:lnTo>
                <a:lnTo>
                  <a:pt x="8240" y="76512"/>
                </a:lnTo>
                <a:lnTo>
                  <a:pt x="0" y="52392"/>
                </a:lnTo>
                <a:lnTo>
                  <a:pt x="1883" y="37210"/>
                </a:lnTo>
                <a:lnTo>
                  <a:pt x="7271" y="23943"/>
                </a:lnTo>
                <a:lnTo>
                  <a:pt x="15631" y="13027"/>
                </a:lnTo>
                <a:lnTo>
                  <a:pt x="26430" y="4900"/>
                </a:lnTo>
                <a:lnTo>
                  <a:pt x="39136" y="0"/>
                </a:lnTo>
                <a:lnTo>
                  <a:pt x="56426" y="1083"/>
                </a:lnTo>
                <a:lnTo>
                  <a:pt x="92097" y="21248"/>
                </a:lnTo>
                <a:lnTo>
                  <a:pt x="101244" y="49368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9" name="object 49"/>
          <p:cNvSpPr/>
          <p:nvPr/>
        </p:nvSpPr>
        <p:spPr>
          <a:xfrm>
            <a:off x="2261199" y="5407636"/>
            <a:ext cx="52399" cy="51824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93" y="0"/>
                </a:moveTo>
                <a:lnTo>
                  <a:pt x="9710" y="6303"/>
                </a:lnTo>
                <a:lnTo>
                  <a:pt x="2396" y="17767"/>
                </a:lnTo>
                <a:lnTo>
                  <a:pt x="0" y="33882"/>
                </a:lnTo>
                <a:lnTo>
                  <a:pt x="5717" y="45707"/>
                </a:lnTo>
                <a:lnTo>
                  <a:pt x="16643" y="53834"/>
                </a:lnTo>
                <a:lnTo>
                  <a:pt x="31809" y="56761"/>
                </a:lnTo>
                <a:lnTo>
                  <a:pt x="44868" y="51846"/>
                </a:lnTo>
                <a:lnTo>
                  <a:pt x="53999" y="41649"/>
                </a:lnTo>
                <a:lnTo>
                  <a:pt x="57435" y="27939"/>
                </a:lnTo>
                <a:lnTo>
                  <a:pt x="55902" y="18795"/>
                </a:lnTo>
                <a:lnTo>
                  <a:pt x="49178" y="8609"/>
                </a:lnTo>
                <a:lnTo>
                  <a:pt x="37327" y="1924"/>
                </a:lnTo>
                <a:lnTo>
                  <a:pt x="205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50" name="object 50"/>
          <p:cNvSpPr/>
          <p:nvPr/>
        </p:nvSpPr>
        <p:spPr>
          <a:xfrm>
            <a:off x="6635469" y="5490431"/>
            <a:ext cx="1470065" cy="286758"/>
          </a:xfrm>
          <a:custGeom>
            <a:avLst/>
            <a:gdLst/>
            <a:ahLst/>
            <a:cxnLst/>
            <a:rect l="l" t="t" r="r" b="b"/>
            <a:pathLst>
              <a:path w="1621154" h="316229">
                <a:moveTo>
                  <a:pt x="0" y="0"/>
                </a:moveTo>
                <a:lnTo>
                  <a:pt x="0" y="315912"/>
                </a:lnTo>
                <a:lnTo>
                  <a:pt x="1620837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51" name="object 51"/>
          <p:cNvSpPr/>
          <p:nvPr/>
        </p:nvSpPr>
        <p:spPr>
          <a:xfrm>
            <a:off x="6589603" y="5388206"/>
            <a:ext cx="92131" cy="90404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7"/>
                </a:moveTo>
                <a:lnTo>
                  <a:pt x="84615" y="86894"/>
                </a:lnTo>
                <a:lnTo>
                  <a:pt x="59894" y="99173"/>
                </a:lnTo>
                <a:lnTo>
                  <a:pt x="43089" y="97838"/>
                </a:lnTo>
                <a:lnTo>
                  <a:pt x="8243" y="76510"/>
                </a:lnTo>
                <a:lnTo>
                  <a:pt x="0" y="52389"/>
                </a:lnTo>
                <a:lnTo>
                  <a:pt x="1884" y="37209"/>
                </a:lnTo>
                <a:lnTo>
                  <a:pt x="7273" y="23943"/>
                </a:lnTo>
                <a:lnTo>
                  <a:pt x="15635" y="13028"/>
                </a:lnTo>
                <a:lnTo>
                  <a:pt x="26435" y="4901"/>
                </a:lnTo>
                <a:lnTo>
                  <a:pt x="39141" y="0"/>
                </a:lnTo>
                <a:lnTo>
                  <a:pt x="56429" y="1083"/>
                </a:lnTo>
                <a:lnTo>
                  <a:pt x="92098" y="21248"/>
                </a:lnTo>
                <a:lnTo>
                  <a:pt x="101244" y="49367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52" name="object 52"/>
          <p:cNvSpPr/>
          <p:nvPr/>
        </p:nvSpPr>
        <p:spPr>
          <a:xfrm>
            <a:off x="6609706" y="5407640"/>
            <a:ext cx="52399" cy="51824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86" y="0"/>
                </a:moveTo>
                <a:lnTo>
                  <a:pt x="9704" y="6306"/>
                </a:lnTo>
                <a:lnTo>
                  <a:pt x="2393" y="17771"/>
                </a:lnTo>
                <a:lnTo>
                  <a:pt x="0" y="33887"/>
                </a:lnTo>
                <a:lnTo>
                  <a:pt x="5719" y="45708"/>
                </a:lnTo>
                <a:lnTo>
                  <a:pt x="16648" y="53831"/>
                </a:lnTo>
                <a:lnTo>
                  <a:pt x="31820" y="56758"/>
                </a:lnTo>
                <a:lnTo>
                  <a:pt x="44879" y="51842"/>
                </a:lnTo>
                <a:lnTo>
                  <a:pt x="54010" y="41645"/>
                </a:lnTo>
                <a:lnTo>
                  <a:pt x="57446" y="27936"/>
                </a:lnTo>
                <a:lnTo>
                  <a:pt x="55909" y="18779"/>
                </a:lnTo>
                <a:lnTo>
                  <a:pt x="49180" y="8599"/>
                </a:lnTo>
                <a:lnTo>
                  <a:pt x="37326" y="1920"/>
                </a:lnTo>
                <a:lnTo>
                  <a:pt x="2058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53" name="object 53"/>
          <p:cNvSpPr/>
          <p:nvPr/>
        </p:nvSpPr>
        <p:spPr>
          <a:xfrm>
            <a:off x="9375288" y="5490431"/>
            <a:ext cx="828603" cy="286758"/>
          </a:xfrm>
          <a:custGeom>
            <a:avLst/>
            <a:gdLst/>
            <a:ahLst/>
            <a:cxnLst/>
            <a:rect l="l" t="t" r="r" b="b"/>
            <a:pathLst>
              <a:path w="913765" h="316229">
                <a:moveTo>
                  <a:pt x="913320" y="0"/>
                </a:moveTo>
                <a:lnTo>
                  <a:pt x="913320" y="315912"/>
                </a:lnTo>
                <a:lnTo>
                  <a:pt x="0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54" name="object 54"/>
          <p:cNvSpPr/>
          <p:nvPr/>
        </p:nvSpPr>
        <p:spPr>
          <a:xfrm>
            <a:off x="10157621" y="5388206"/>
            <a:ext cx="92131" cy="90404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7"/>
                </a:moveTo>
                <a:lnTo>
                  <a:pt x="84615" y="86894"/>
                </a:lnTo>
                <a:lnTo>
                  <a:pt x="59894" y="99173"/>
                </a:lnTo>
                <a:lnTo>
                  <a:pt x="43085" y="97838"/>
                </a:lnTo>
                <a:lnTo>
                  <a:pt x="8239" y="76510"/>
                </a:lnTo>
                <a:lnTo>
                  <a:pt x="0" y="52389"/>
                </a:lnTo>
                <a:lnTo>
                  <a:pt x="1883" y="37209"/>
                </a:lnTo>
                <a:lnTo>
                  <a:pt x="7270" y="23943"/>
                </a:lnTo>
                <a:lnTo>
                  <a:pt x="15630" y="13028"/>
                </a:lnTo>
                <a:lnTo>
                  <a:pt x="26429" y="4901"/>
                </a:lnTo>
                <a:lnTo>
                  <a:pt x="39137" y="0"/>
                </a:lnTo>
                <a:lnTo>
                  <a:pt x="56426" y="1083"/>
                </a:lnTo>
                <a:lnTo>
                  <a:pt x="92097" y="21246"/>
                </a:lnTo>
                <a:lnTo>
                  <a:pt x="101244" y="49367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55" name="object 55"/>
          <p:cNvSpPr/>
          <p:nvPr/>
        </p:nvSpPr>
        <p:spPr>
          <a:xfrm>
            <a:off x="10177722" y="5407638"/>
            <a:ext cx="52399" cy="51824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94" y="0"/>
                </a:moveTo>
                <a:lnTo>
                  <a:pt x="9709" y="6304"/>
                </a:lnTo>
                <a:lnTo>
                  <a:pt x="2395" y="17767"/>
                </a:lnTo>
                <a:lnTo>
                  <a:pt x="0" y="33880"/>
                </a:lnTo>
                <a:lnTo>
                  <a:pt x="5717" y="45705"/>
                </a:lnTo>
                <a:lnTo>
                  <a:pt x="16643" y="53832"/>
                </a:lnTo>
                <a:lnTo>
                  <a:pt x="31810" y="56761"/>
                </a:lnTo>
                <a:lnTo>
                  <a:pt x="44866" y="51848"/>
                </a:lnTo>
                <a:lnTo>
                  <a:pt x="53998" y="41650"/>
                </a:lnTo>
                <a:lnTo>
                  <a:pt x="57435" y="27937"/>
                </a:lnTo>
                <a:lnTo>
                  <a:pt x="55902" y="18792"/>
                </a:lnTo>
                <a:lnTo>
                  <a:pt x="49178" y="8607"/>
                </a:lnTo>
                <a:lnTo>
                  <a:pt x="37327" y="1923"/>
                </a:lnTo>
                <a:lnTo>
                  <a:pt x="2059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56" name="object 56"/>
          <p:cNvSpPr/>
          <p:nvPr/>
        </p:nvSpPr>
        <p:spPr>
          <a:xfrm>
            <a:off x="4432615" y="5490431"/>
            <a:ext cx="828603" cy="286758"/>
          </a:xfrm>
          <a:custGeom>
            <a:avLst/>
            <a:gdLst/>
            <a:ahLst/>
            <a:cxnLst/>
            <a:rect l="l" t="t" r="r" b="b"/>
            <a:pathLst>
              <a:path w="913764" h="316229">
                <a:moveTo>
                  <a:pt x="913320" y="0"/>
                </a:moveTo>
                <a:lnTo>
                  <a:pt x="913320" y="315912"/>
                </a:lnTo>
                <a:lnTo>
                  <a:pt x="0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57" name="object 57"/>
          <p:cNvSpPr/>
          <p:nvPr/>
        </p:nvSpPr>
        <p:spPr>
          <a:xfrm>
            <a:off x="5214955" y="5388205"/>
            <a:ext cx="92131" cy="90404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8"/>
                </a:moveTo>
                <a:lnTo>
                  <a:pt x="84616" y="86892"/>
                </a:lnTo>
                <a:lnTo>
                  <a:pt x="59894" y="99173"/>
                </a:lnTo>
                <a:lnTo>
                  <a:pt x="43085" y="97839"/>
                </a:lnTo>
                <a:lnTo>
                  <a:pt x="8240" y="76512"/>
                </a:lnTo>
                <a:lnTo>
                  <a:pt x="0" y="52392"/>
                </a:lnTo>
                <a:lnTo>
                  <a:pt x="1883" y="37210"/>
                </a:lnTo>
                <a:lnTo>
                  <a:pt x="7271" y="23943"/>
                </a:lnTo>
                <a:lnTo>
                  <a:pt x="15631" y="13027"/>
                </a:lnTo>
                <a:lnTo>
                  <a:pt x="26430" y="4900"/>
                </a:lnTo>
                <a:lnTo>
                  <a:pt x="39136" y="0"/>
                </a:lnTo>
                <a:lnTo>
                  <a:pt x="56426" y="1083"/>
                </a:lnTo>
                <a:lnTo>
                  <a:pt x="92097" y="21248"/>
                </a:lnTo>
                <a:lnTo>
                  <a:pt x="101244" y="49368"/>
                </a:lnTo>
                <a:close/>
              </a:path>
            </a:pathLst>
          </a:custGeom>
          <a:ln w="12661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58" name="object 58"/>
          <p:cNvSpPr/>
          <p:nvPr/>
        </p:nvSpPr>
        <p:spPr>
          <a:xfrm>
            <a:off x="5235051" y="5407640"/>
            <a:ext cx="52399" cy="51824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90" y="0"/>
                </a:moveTo>
                <a:lnTo>
                  <a:pt x="9709" y="6306"/>
                </a:lnTo>
                <a:lnTo>
                  <a:pt x="2395" y="17771"/>
                </a:lnTo>
                <a:lnTo>
                  <a:pt x="0" y="33886"/>
                </a:lnTo>
                <a:lnTo>
                  <a:pt x="5723" y="45708"/>
                </a:lnTo>
                <a:lnTo>
                  <a:pt x="16653" y="53831"/>
                </a:lnTo>
                <a:lnTo>
                  <a:pt x="31819" y="56758"/>
                </a:lnTo>
                <a:lnTo>
                  <a:pt x="44878" y="51842"/>
                </a:lnTo>
                <a:lnTo>
                  <a:pt x="54009" y="41645"/>
                </a:lnTo>
                <a:lnTo>
                  <a:pt x="57446" y="27935"/>
                </a:lnTo>
                <a:lnTo>
                  <a:pt x="55909" y="18781"/>
                </a:lnTo>
                <a:lnTo>
                  <a:pt x="49181" y="8601"/>
                </a:lnTo>
                <a:lnTo>
                  <a:pt x="37328" y="1921"/>
                </a:lnTo>
                <a:lnTo>
                  <a:pt x="20590" y="0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object 38"/>
          <p:cNvSpPr txBox="1"/>
          <p:nvPr/>
        </p:nvSpPr>
        <p:spPr>
          <a:xfrm>
            <a:off x="3077467" y="1286335"/>
            <a:ext cx="1068144" cy="4934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16"/>
            <a:endParaRPr sz="1270" dirty="0">
              <a:latin typeface="Arial Black"/>
              <a:cs typeface="Arial Black"/>
            </a:endParaRPr>
          </a:p>
          <a:p>
            <a:pPr marL="14971">
              <a:spcBef>
                <a:spcPts val="839"/>
              </a:spcBef>
            </a:pPr>
            <a:endParaRPr sz="1270" dirty="0">
              <a:latin typeface="Arial Black"/>
              <a:cs typeface="Arial Black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-120552" y="203758"/>
            <a:ext cx="12312552" cy="861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16" marR="4607" indent="-1458547" algn="ctr"/>
            <a:r>
              <a:rPr lang="ky-KG" sz="2176" b="1" spc="118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dirty="0" err="1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Численность</a:t>
            </a:r>
            <a:r>
              <a:rPr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sz="2800" b="1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учащихся</a:t>
            </a:r>
            <a:r>
              <a:rPr sz="28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sz="2800" b="1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дневных</a:t>
            </a:r>
            <a:r>
              <a:rPr lang="ky-KG" sz="28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ky-KG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организаций </a:t>
            </a:r>
          </a:p>
          <a:p>
            <a:pPr marL="11516" marR="4607" indent="-1458547" algn="ctr"/>
            <a:r>
              <a:rPr lang="ru-RU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среднего </a:t>
            </a:r>
            <a:r>
              <a:rPr lang="ru-RU" sz="28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общего образования </a:t>
            </a:r>
            <a:r>
              <a:rPr sz="2800" b="1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по</a:t>
            </a:r>
            <a:r>
              <a:rPr sz="28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sz="2800" b="1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территории</a:t>
            </a:r>
            <a:r>
              <a:rPr sz="28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42" name="object 42"/>
          <p:cNvSpPr txBox="1"/>
          <p:nvPr/>
        </p:nvSpPr>
        <p:spPr>
          <a:xfrm>
            <a:off x="3277377" y="1065532"/>
            <a:ext cx="6565870" cy="3308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16"/>
            <a:r>
              <a:rPr sz="2150" i="1" spc="-9" dirty="0">
                <a:solidFill>
                  <a:schemeClr val="tx2"/>
                </a:solidFill>
                <a:latin typeface="Calibri"/>
                <a:cs typeface="Calibri"/>
              </a:rPr>
              <a:t>(</a:t>
            </a:r>
            <a:r>
              <a:rPr sz="2150" i="1" spc="-9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sz="2150" i="1" spc="5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150" i="1" spc="9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начало</a:t>
            </a:r>
            <a:r>
              <a:rPr sz="2150" i="1" spc="5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150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учебно</a:t>
            </a:r>
            <a:r>
              <a:rPr sz="2150" i="1" spc="-18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sz="2150" i="1" spc="18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2150" i="1" spc="5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150" i="1" spc="-5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sz="2150" i="1" spc="-18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ода,</a:t>
            </a:r>
            <a:r>
              <a:rPr sz="2150" i="1" spc="5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150" i="1" spc="-27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</a:t>
            </a:r>
            <a:r>
              <a:rPr sz="2150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sz="2150" i="1" spc="-63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sz="2150" i="1" spc="5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150" i="1" spc="14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</a:t>
            </a:r>
            <a:r>
              <a:rPr sz="2150" i="1" spc="-5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sz="2150" i="1" spc="9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ло</a:t>
            </a:r>
            <a:r>
              <a:rPr sz="2150" i="1" spc="-5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2150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ек</a:t>
            </a:r>
            <a:r>
              <a:rPr sz="2150" i="1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sz="21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5448744"/>
              </p:ext>
            </p:extLst>
          </p:nvPr>
        </p:nvGraphicFramePr>
        <p:xfrm>
          <a:off x="2172711" y="1546620"/>
          <a:ext cx="7946297" cy="4905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05669B3-ADEE-D2AB-D30C-4D8646F27F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1989" y="123078"/>
            <a:ext cx="10766612" cy="1325563"/>
          </a:xfrm>
        </p:spPr>
        <p:txBody>
          <a:bodyPr/>
          <a:lstStyle/>
          <a:p>
            <a:pPr algn="ctr"/>
            <a:r>
              <a:rPr lang="ru-RU" sz="2800" b="1" dirty="0"/>
              <a:t>Начальное профессиональное образование </a:t>
            </a:r>
            <a:r>
              <a:rPr lang="ru-RU" sz="3400" b="1" dirty="0" smtClean="0"/>
              <a:t/>
            </a:r>
            <a:br>
              <a:rPr lang="ru-RU" sz="3400" b="1" dirty="0" smtClean="0"/>
            </a:br>
            <a:r>
              <a:rPr lang="ru-RU" sz="2150" i="1" dirty="0" smtClean="0"/>
              <a:t>(</a:t>
            </a:r>
            <a:r>
              <a:rPr lang="ru-RU" sz="2150" i="1" dirty="0"/>
              <a:t>на конец года)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xmlns="" id="{B7A03528-D133-0BEB-4605-EC6C8AC2462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3080141"/>
              </p:ext>
            </p:extLst>
          </p:nvPr>
        </p:nvGraphicFramePr>
        <p:xfrm>
          <a:off x="1155721" y="1448641"/>
          <a:ext cx="9823621" cy="43888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57800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46528" y="2755650"/>
            <a:ext cx="843574" cy="1210371"/>
          </a:xfrm>
          <a:custGeom>
            <a:avLst/>
            <a:gdLst/>
            <a:ahLst/>
            <a:cxnLst/>
            <a:rect l="l" t="t" r="r" b="b"/>
            <a:pathLst>
              <a:path w="930275" h="1334770">
                <a:moveTo>
                  <a:pt x="267664" y="0"/>
                </a:moveTo>
                <a:lnTo>
                  <a:pt x="199640" y="76886"/>
                </a:lnTo>
                <a:lnTo>
                  <a:pt x="155398" y="137669"/>
                </a:lnTo>
                <a:lnTo>
                  <a:pt x="116698" y="200969"/>
                </a:lnTo>
                <a:lnTo>
                  <a:pt x="83529" y="266449"/>
                </a:lnTo>
                <a:lnTo>
                  <a:pt x="55879" y="333769"/>
                </a:lnTo>
                <a:lnTo>
                  <a:pt x="33736" y="402591"/>
                </a:lnTo>
                <a:lnTo>
                  <a:pt x="17088" y="472577"/>
                </a:lnTo>
                <a:lnTo>
                  <a:pt x="5924" y="543388"/>
                </a:lnTo>
                <a:lnTo>
                  <a:pt x="232" y="614686"/>
                </a:lnTo>
                <a:lnTo>
                  <a:pt x="0" y="686131"/>
                </a:lnTo>
                <a:lnTo>
                  <a:pt x="5215" y="757387"/>
                </a:lnTo>
                <a:lnTo>
                  <a:pt x="15867" y="828114"/>
                </a:lnTo>
                <a:lnTo>
                  <a:pt x="31944" y="897973"/>
                </a:lnTo>
                <a:lnTo>
                  <a:pt x="53433" y="966627"/>
                </a:lnTo>
                <a:lnTo>
                  <a:pt x="80323" y="1033736"/>
                </a:lnTo>
                <a:lnTo>
                  <a:pt x="112602" y="1098963"/>
                </a:lnTo>
                <a:lnTo>
                  <a:pt x="150259" y="1161968"/>
                </a:lnTo>
                <a:lnTo>
                  <a:pt x="193280" y="1222414"/>
                </a:lnTo>
                <a:lnTo>
                  <a:pt x="241656" y="1279962"/>
                </a:lnTo>
                <a:lnTo>
                  <a:pt x="295373" y="1334273"/>
                </a:lnTo>
                <a:lnTo>
                  <a:pt x="930055" y="653654"/>
                </a:lnTo>
                <a:lnTo>
                  <a:pt x="267664" y="0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3" name="object 3"/>
          <p:cNvSpPr/>
          <p:nvPr/>
        </p:nvSpPr>
        <p:spPr>
          <a:xfrm>
            <a:off x="2893183" y="2504491"/>
            <a:ext cx="1440698" cy="1690028"/>
          </a:xfrm>
          <a:custGeom>
            <a:avLst/>
            <a:gdLst/>
            <a:ahLst/>
            <a:cxnLst/>
            <a:rect l="l" t="t" r="r" b="b"/>
            <a:pathLst>
              <a:path w="1588770" h="1863725">
                <a:moveTo>
                  <a:pt x="658050" y="0"/>
                </a:moveTo>
                <a:lnTo>
                  <a:pt x="586657" y="2725"/>
                </a:lnTo>
                <a:lnTo>
                  <a:pt x="515602" y="10903"/>
                </a:lnTo>
                <a:lnTo>
                  <a:pt x="445224" y="24531"/>
                </a:lnTo>
                <a:lnTo>
                  <a:pt x="375863" y="43612"/>
                </a:lnTo>
                <a:lnTo>
                  <a:pt x="307857" y="68144"/>
                </a:lnTo>
                <a:lnTo>
                  <a:pt x="241544" y="98127"/>
                </a:lnTo>
                <a:lnTo>
                  <a:pt x="177263" y="133562"/>
                </a:lnTo>
                <a:lnTo>
                  <a:pt x="115352" y="174449"/>
                </a:lnTo>
                <a:lnTo>
                  <a:pt x="56152" y="220787"/>
                </a:lnTo>
                <a:lnTo>
                  <a:pt x="0" y="272576"/>
                </a:lnTo>
                <a:lnTo>
                  <a:pt x="658050" y="930627"/>
                </a:lnTo>
                <a:lnTo>
                  <a:pt x="23367" y="1611245"/>
                </a:lnTo>
                <a:lnTo>
                  <a:pt x="80264" y="1660323"/>
                </a:lnTo>
                <a:lnTo>
                  <a:pt x="139788" y="1704085"/>
                </a:lnTo>
                <a:lnTo>
                  <a:pt x="201638" y="1742535"/>
                </a:lnTo>
                <a:lnTo>
                  <a:pt x="265512" y="1775679"/>
                </a:lnTo>
                <a:lnTo>
                  <a:pt x="331108" y="1803522"/>
                </a:lnTo>
                <a:lnTo>
                  <a:pt x="398123" y="1826070"/>
                </a:lnTo>
                <a:lnTo>
                  <a:pt x="466254" y="1843328"/>
                </a:lnTo>
                <a:lnTo>
                  <a:pt x="535201" y="1855301"/>
                </a:lnTo>
                <a:lnTo>
                  <a:pt x="604660" y="1861994"/>
                </a:lnTo>
                <a:lnTo>
                  <a:pt x="674330" y="1863413"/>
                </a:lnTo>
                <a:lnTo>
                  <a:pt x="743907" y="1859563"/>
                </a:lnTo>
                <a:lnTo>
                  <a:pt x="813091" y="1850450"/>
                </a:lnTo>
                <a:lnTo>
                  <a:pt x="881578" y="1836077"/>
                </a:lnTo>
                <a:lnTo>
                  <a:pt x="949066" y="1816452"/>
                </a:lnTo>
                <a:lnTo>
                  <a:pt x="1015254" y="1791579"/>
                </a:lnTo>
                <a:lnTo>
                  <a:pt x="1079838" y="1761463"/>
                </a:lnTo>
                <a:lnTo>
                  <a:pt x="1142518" y="1726109"/>
                </a:lnTo>
                <a:lnTo>
                  <a:pt x="1202989" y="1685524"/>
                </a:lnTo>
                <a:lnTo>
                  <a:pt x="1260951" y="1639711"/>
                </a:lnTo>
                <a:lnTo>
                  <a:pt x="1316101" y="1588677"/>
                </a:lnTo>
                <a:lnTo>
                  <a:pt x="1367890" y="1532525"/>
                </a:lnTo>
                <a:lnTo>
                  <a:pt x="1414228" y="1473324"/>
                </a:lnTo>
                <a:lnTo>
                  <a:pt x="1455115" y="1411414"/>
                </a:lnTo>
                <a:lnTo>
                  <a:pt x="1490550" y="1347133"/>
                </a:lnTo>
                <a:lnTo>
                  <a:pt x="1520533" y="1280820"/>
                </a:lnTo>
                <a:lnTo>
                  <a:pt x="1545065" y="1212814"/>
                </a:lnTo>
                <a:lnTo>
                  <a:pt x="1564146" y="1143452"/>
                </a:lnTo>
                <a:lnTo>
                  <a:pt x="1577774" y="1073075"/>
                </a:lnTo>
                <a:lnTo>
                  <a:pt x="1585952" y="1002020"/>
                </a:lnTo>
                <a:lnTo>
                  <a:pt x="1588677" y="930627"/>
                </a:lnTo>
                <a:lnTo>
                  <a:pt x="1585952" y="859233"/>
                </a:lnTo>
                <a:lnTo>
                  <a:pt x="1577774" y="788179"/>
                </a:lnTo>
                <a:lnTo>
                  <a:pt x="1564146" y="717801"/>
                </a:lnTo>
                <a:lnTo>
                  <a:pt x="1545065" y="648440"/>
                </a:lnTo>
                <a:lnTo>
                  <a:pt x="1520533" y="580434"/>
                </a:lnTo>
                <a:lnTo>
                  <a:pt x="1490550" y="514120"/>
                </a:lnTo>
                <a:lnTo>
                  <a:pt x="1455115" y="449840"/>
                </a:lnTo>
                <a:lnTo>
                  <a:pt x="1414228" y="387929"/>
                </a:lnTo>
                <a:lnTo>
                  <a:pt x="1367890" y="328729"/>
                </a:lnTo>
                <a:lnTo>
                  <a:pt x="1316101" y="272576"/>
                </a:lnTo>
                <a:lnTo>
                  <a:pt x="1259948" y="220787"/>
                </a:lnTo>
                <a:lnTo>
                  <a:pt x="1200748" y="174449"/>
                </a:lnTo>
                <a:lnTo>
                  <a:pt x="1138837" y="133562"/>
                </a:lnTo>
                <a:lnTo>
                  <a:pt x="1074556" y="98127"/>
                </a:lnTo>
                <a:lnTo>
                  <a:pt x="1008243" y="68144"/>
                </a:lnTo>
                <a:lnTo>
                  <a:pt x="940237" y="43612"/>
                </a:lnTo>
                <a:lnTo>
                  <a:pt x="870876" y="24531"/>
                </a:lnTo>
                <a:lnTo>
                  <a:pt x="800498" y="10903"/>
                </a:lnTo>
                <a:lnTo>
                  <a:pt x="729443" y="2725"/>
                </a:lnTo>
                <a:lnTo>
                  <a:pt x="65805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" name="object 4"/>
          <p:cNvSpPr/>
          <p:nvPr/>
        </p:nvSpPr>
        <p:spPr>
          <a:xfrm>
            <a:off x="7172981" y="2659946"/>
            <a:ext cx="888488" cy="1119391"/>
          </a:xfrm>
          <a:custGeom>
            <a:avLst/>
            <a:gdLst/>
            <a:ahLst/>
            <a:cxnLst/>
            <a:rect l="l" t="t" r="r" b="b"/>
            <a:pathLst>
              <a:path w="979804" h="1234439">
                <a:moveTo>
                  <a:pt x="364410" y="0"/>
                </a:moveTo>
                <a:lnTo>
                  <a:pt x="310569" y="46808"/>
                </a:lnTo>
                <a:lnTo>
                  <a:pt x="260866" y="96552"/>
                </a:lnTo>
                <a:lnTo>
                  <a:pt x="215346" y="149004"/>
                </a:lnTo>
                <a:lnTo>
                  <a:pt x="174055" y="203935"/>
                </a:lnTo>
                <a:lnTo>
                  <a:pt x="137035" y="261117"/>
                </a:lnTo>
                <a:lnTo>
                  <a:pt x="104332" y="320322"/>
                </a:lnTo>
                <a:lnTo>
                  <a:pt x="75990" y="381322"/>
                </a:lnTo>
                <a:lnTo>
                  <a:pt x="52053" y="443889"/>
                </a:lnTo>
                <a:lnTo>
                  <a:pt x="32565" y="507794"/>
                </a:lnTo>
                <a:lnTo>
                  <a:pt x="17572" y="572809"/>
                </a:lnTo>
                <a:lnTo>
                  <a:pt x="7117" y="638707"/>
                </a:lnTo>
                <a:lnTo>
                  <a:pt x="1245" y="705258"/>
                </a:lnTo>
                <a:lnTo>
                  <a:pt x="0" y="772235"/>
                </a:lnTo>
                <a:lnTo>
                  <a:pt x="3426" y="839410"/>
                </a:lnTo>
                <a:lnTo>
                  <a:pt x="11568" y="906554"/>
                </a:lnTo>
                <a:lnTo>
                  <a:pt x="24471" y="973439"/>
                </a:lnTo>
                <a:lnTo>
                  <a:pt x="42178" y="1039838"/>
                </a:lnTo>
                <a:lnTo>
                  <a:pt x="64734" y="1105521"/>
                </a:lnTo>
                <a:lnTo>
                  <a:pt x="92184" y="1170261"/>
                </a:lnTo>
                <a:lnTo>
                  <a:pt x="124571" y="1233830"/>
                </a:lnTo>
                <a:lnTo>
                  <a:pt x="979700" y="759828"/>
                </a:lnTo>
                <a:lnTo>
                  <a:pt x="364410" y="0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5" name="object 5"/>
          <p:cNvSpPr/>
          <p:nvPr/>
        </p:nvSpPr>
        <p:spPr>
          <a:xfrm>
            <a:off x="7288411" y="2462697"/>
            <a:ext cx="1659509" cy="1772945"/>
          </a:xfrm>
          <a:custGeom>
            <a:avLst/>
            <a:gdLst/>
            <a:ahLst/>
            <a:cxnLst/>
            <a:rect l="l" t="t" r="r" b="b"/>
            <a:pathLst>
              <a:path w="1830070" h="1955164">
                <a:moveTo>
                  <a:pt x="879709" y="0"/>
                </a:moveTo>
                <a:lnTo>
                  <a:pt x="804570" y="740"/>
                </a:lnTo>
                <a:lnTo>
                  <a:pt x="729540" y="7251"/>
                </a:lnTo>
                <a:lnTo>
                  <a:pt x="654973" y="19569"/>
                </a:lnTo>
                <a:lnTo>
                  <a:pt x="581224" y="37733"/>
                </a:lnTo>
                <a:lnTo>
                  <a:pt x="508645" y="61778"/>
                </a:lnTo>
                <a:lnTo>
                  <a:pt x="437591" y="91742"/>
                </a:lnTo>
                <a:lnTo>
                  <a:pt x="368416" y="127662"/>
                </a:lnTo>
                <a:lnTo>
                  <a:pt x="301473" y="169576"/>
                </a:lnTo>
                <a:lnTo>
                  <a:pt x="237117" y="217520"/>
                </a:lnTo>
                <a:lnTo>
                  <a:pt x="852407" y="977348"/>
                </a:lnTo>
                <a:lnTo>
                  <a:pt x="0" y="1456235"/>
                </a:lnTo>
                <a:lnTo>
                  <a:pt x="19546" y="1489687"/>
                </a:lnTo>
                <a:lnTo>
                  <a:pt x="46628" y="1531443"/>
                </a:lnTo>
                <a:lnTo>
                  <a:pt x="76294" y="1572049"/>
                </a:lnTo>
                <a:lnTo>
                  <a:pt x="145562" y="1652917"/>
                </a:lnTo>
                <a:lnTo>
                  <a:pt x="202329" y="1707834"/>
                </a:lnTo>
                <a:lnTo>
                  <a:pt x="262526" y="1757353"/>
                </a:lnTo>
                <a:lnTo>
                  <a:pt x="325799" y="1801436"/>
                </a:lnTo>
                <a:lnTo>
                  <a:pt x="391794" y="1840047"/>
                </a:lnTo>
                <a:lnTo>
                  <a:pt x="460157" y="1873147"/>
                </a:lnTo>
                <a:lnTo>
                  <a:pt x="530533" y="1900700"/>
                </a:lnTo>
                <a:lnTo>
                  <a:pt x="602570" y="1922669"/>
                </a:lnTo>
                <a:lnTo>
                  <a:pt x="675914" y="1939016"/>
                </a:lnTo>
                <a:lnTo>
                  <a:pt x="750210" y="1949705"/>
                </a:lnTo>
                <a:lnTo>
                  <a:pt x="825104" y="1954697"/>
                </a:lnTo>
                <a:lnTo>
                  <a:pt x="900243" y="1953957"/>
                </a:lnTo>
                <a:lnTo>
                  <a:pt x="975273" y="1947446"/>
                </a:lnTo>
                <a:lnTo>
                  <a:pt x="1049840" y="1935127"/>
                </a:lnTo>
                <a:lnTo>
                  <a:pt x="1123589" y="1916964"/>
                </a:lnTo>
                <a:lnTo>
                  <a:pt x="1196168" y="1892919"/>
                </a:lnTo>
                <a:lnTo>
                  <a:pt x="1267222" y="1862955"/>
                </a:lnTo>
                <a:lnTo>
                  <a:pt x="1336397" y="1827035"/>
                </a:lnTo>
                <a:lnTo>
                  <a:pt x="1403340" y="1785121"/>
                </a:lnTo>
                <a:lnTo>
                  <a:pt x="1467696" y="1737177"/>
                </a:lnTo>
                <a:lnTo>
                  <a:pt x="1527975" y="1684193"/>
                </a:lnTo>
                <a:lnTo>
                  <a:pt x="1582892" y="1627426"/>
                </a:lnTo>
                <a:lnTo>
                  <a:pt x="1632411" y="1567229"/>
                </a:lnTo>
                <a:lnTo>
                  <a:pt x="1676494" y="1503956"/>
                </a:lnTo>
                <a:lnTo>
                  <a:pt x="1715105" y="1437961"/>
                </a:lnTo>
                <a:lnTo>
                  <a:pt x="1748205" y="1369598"/>
                </a:lnTo>
                <a:lnTo>
                  <a:pt x="1775758" y="1299222"/>
                </a:lnTo>
                <a:lnTo>
                  <a:pt x="1797727" y="1227185"/>
                </a:lnTo>
                <a:lnTo>
                  <a:pt x="1814075" y="1153841"/>
                </a:lnTo>
                <a:lnTo>
                  <a:pt x="1824763" y="1079545"/>
                </a:lnTo>
                <a:lnTo>
                  <a:pt x="1829755" y="1004651"/>
                </a:lnTo>
                <a:lnTo>
                  <a:pt x="1829015" y="929512"/>
                </a:lnTo>
                <a:lnTo>
                  <a:pt x="1822504" y="854482"/>
                </a:lnTo>
                <a:lnTo>
                  <a:pt x="1810186" y="779915"/>
                </a:lnTo>
                <a:lnTo>
                  <a:pt x="1792022" y="706166"/>
                </a:lnTo>
                <a:lnTo>
                  <a:pt x="1767977" y="633587"/>
                </a:lnTo>
                <a:lnTo>
                  <a:pt x="1738013" y="562533"/>
                </a:lnTo>
                <a:lnTo>
                  <a:pt x="1702093" y="493358"/>
                </a:lnTo>
                <a:lnTo>
                  <a:pt x="1660179" y="426415"/>
                </a:lnTo>
                <a:lnTo>
                  <a:pt x="1612235" y="362059"/>
                </a:lnTo>
                <a:lnTo>
                  <a:pt x="1559251" y="301780"/>
                </a:lnTo>
                <a:lnTo>
                  <a:pt x="1502484" y="246863"/>
                </a:lnTo>
                <a:lnTo>
                  <a:pt x="1442287" y="197344"/>
                </a:lnTo>
                <a:lnTo>
                  <a:pt x="1379014" y="153261"/>
                </a:lnTo>
                <a:lnTo>
                  <a:pt x="1313019" y="114650"/>
                </a:lnTo>
                <a:lnTo>
                  <a:pt x="1244657" y="81550"/>
                </a:lnTo>
                <a:lnTo>
                  <a:pt x="1174280" y="53997"/>
                </a:lnTo>
                <a:lnTo>
                  <a:pt x="1102243" y="32028"/>
                </a:lnTo>
                <a:lnTo>
                  <a:pt x="1028899" y="15680"/>
                </a:lnTo>
                <a:lnTo>
                  <a:pt x="954603" y="4992"/>
                </a:lnTo>
                <a:lnTo>
                  <a:pt x="879709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6" name="object 6"/>
          <p:cNvSpPr txBox="1"/>
          <p:nvPr/>
        </p:nvSpPr>
        <p:spPr>
          <a:xfrm>
            <a:off x="2955169" y="2122735"/>
            <a:ext cx="1192744" cy="2511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16"/>
            <a:r>
              <a:rPr sz="1632" b="1" spc="-113" dirty="0">
                <a:solidFill>
                  <a:schemeClr val="tx2"/>
                </a:solidFill>
                <a:latin typeface="Arial Black"/>
                <a:cs typeface="Arial Black"/>
              </a:rPr>
              <a:t>20</a:t>
            </a:r>
            <a:r>
              <a:rPr lang="ru-RU" sz="1632" b="1" spc="-113" dirty="0">
                <a:solidFill>
                  <a:schemeClr val="tx2"/>
                </a:solidFill>
                <a:latin typeface="Arial Black"/>
                <a:cs typeface="Arial Black"/>
              </a:rPr>
              <a:t>20</a:t>
            </a:r>
            <a:r>
              <a:rPr sz="1632" b="1" spc="-113" dirty="0">
                <a:solidFill>
                  <a:schemeClr val="tx2"/>
                </a:solidFill>
                <a:latin typeface="Arial Black"/>
                <a:cs typeface="Arial Black"/>
              </a:rPr>
              <a:t>-20</a:t>
            </a:r>
            <a:r>
              <a:rPr lang="ky-KG" sz="1632" b="1" spc="-113" dirty="0">
                <a:solidFill>
                  <a:schemeClr val="tx2"/>
                </a:solidFill>
                <a:latin typeface="Arial Black"/>
                <a:cs typeface="Arial Black"/>
              </a:rPr>
              <a:t>21</a:t>
            </a:r>
            <a:endParaRPr sz="1632" dirty="0">
              <a:solidFill>
                <a:schemeClr val="tx2"/>
              </a:solidFill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4853" y="222280"/>
            <a:ext cx="11393905" cy="8703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16" marR="4607" indent="131862">
              <a:lnSpc>
                <a:spcPct val="100800"/>
              </a:lnSpc>
            </a:pPr>
            <a:r>
              <a:rPr lang="ky-KG" sz="2176" b="1" spc="136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</a:t>
            </a:r>
            <a:r>
              <a:rPr lang="ky-KG" sz="28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Число о</a:t>
            </a:r>
            <a:r>
              <a:rPr sz="2800" b="1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бразовательны</a:t>
            </a:r>
            <a:r>
              <a:rPr lang="ky-KG" sz="28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х</a:t>
            </a:r>
            <a:r>
              <a:rPr sz="28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sz="2800" b="1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организаци</a:t>
            </a:r>
            <a:r>
              <a:rPr lang="ky-KG" sz="28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й среднего</a:t>
            </a:r>
            <a:r>
              <a:rPr sz="28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ky-KG" sz="28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  </a:t>
            </a:r>
          </a:p>
          <a:p>
            <a:pPr marL="11516" marR="4607" indent="131862">
              <a:lnSpc>
                <a:spcPct val="100800"/>
              </a:lnSpc>
            </a:pPr>
            <a:r>
              <a:rPr lang="ky-KG" sz="28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                 </a:t>
            </a:r>
            <a:r>
              <a:rPr sz="2800" b="1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профессионального</a:t>
            </a:r>
            <a:r>
              <a:rPr sz="28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sz="2800" b="1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образования</a:t>
            </a:r>
            <a:r>
              <a:rPr lang="ky-KG" sz="28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(СПУЗы)</a:t>
            </a:r>
            <a:r>
              <a:rPr sz="28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ky-KG" sz="28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                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254856" y="1143126"/>
            <a:ext cx="3799847" cy="3308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16"/>
            <a:r>
              <a:rPr sz="2150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(на</a:t>
            </a:r>
            <a:r>
              <a:rPr sz="2150" i="1" spc="9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150" i="1" spc="18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начало</a:t>
            </a:r>
            <a:r>
              <a:rPr sz="2150" i="1" spc="9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учебно</a:t>
            </a:r>
            <a:r>
              <a:rPr sz="2150" i="1" spc="-14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sz="2150" i="1" spc="18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2150" i="1" spc="9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150" i="1" spc="5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sz="2150" i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ода</a:t>
            </a:r>
            <a:r>
              <a:rPr sz="2150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ky-KG" sz="2150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sz="215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498889" y="2122735"/>
            <a:ext cx="1239001" cy="2511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16"/>
            <a:r>
              <a:rPr sz="1632" b="1" spc="-113" dirty="0">
                <a:solidFill>
                  <a:schemeClr val="tx2"/>
                </a:solidFill>
                <a:latin typeface="Arial Black"/>
                <a:cs typeface="Arial Black"/>
              </a:rPr>
              <a:t>20</a:t>
            </a:r>
            <a:r>
              <a:rPr lang="ky-KG" sz="1632" b="1" spc="-113" dirty="0">
                <a:solidFill>
                  <a:schemeClr val="tx2"/>
                </a:solidFill>
                <a:latin typeface="Arial Black"/>
                <a:cs typeface="Arial Black"/>
              </a:rPr>
              <a:t>24</a:t>
            </a:r>
            <a:r>
              <a:rPr sz="1632" b="1" spc="-113" dirty="0">
                <a:solidFill>
                  <a:schemeClr val="tx2"/>
                </a:solidFill>
                <a:latin typeface="Arial Black"/>
                <a:cs typeface="Arial Black"/>
              </a:rPr>
              <a:t>-202</a:t>
            </a:r>
            <a:r>
              <a:rPr lang="ru-RU" sz="1632" b="1" spc="-113" dirty="0">
                <a:solidFill>
                  <a:schemeClr val="tx2"/>
                </a:solidFill>
                <a:latin typeface="Arial Black"/>
                <a:cs typeface="Arial Black"/>
              </a:rPr>
              <a:t>5</a:t>
            </a:r>
            <a:endParaRPr sz="1632" dirty="0">
              <a:solidFill>
                <a:schemeClr val="tx2"/>
              </a:solidFill>
              <a:latin typeface="Arial Black"/>
              <a:cs typeface="Arial Black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955168" y="2814403"/>
            <a:ext cx="1069295" cy="1069295"/>
          </a:xfrm>
          <a:custGeom>
            <a:avLst/>
            <a:gdLst/>
            <a:ahLst/>
            <a:cxnLst/>
            <a:rect l="l" t="t" r="r" b="b"/>
            <a:pathLst>
              <a:path w="1179195" h="1179195">
                <a:moveTo>
                  <a:pt x="589483" y="0"/>
                </a:moveTo>
                <a:lnTo>
                  <a:pt x="541136" y="1954"/>
                </a:lnTo>
                <a:lnTo>
                  <a:pt x="493865" y="7715"/>
                </a:lnTo>
                <a:lnTo>
                  <a:pt x="447822" y="17131"/>
                </a:lnTo>
                <a:lnTo>
                  <a:pt x="403160" y="30052"/>
                </a:lnTo>
                <a:lnTo>
                  <a:pt x="360028" y="46324"/>
                </a:lnTo>
                <a:lnTo>
                  <a:pt x="318580" y="65797"/>
                </a:lnTo>
                <a:lnTo>
                  <a:pt x="278967" y="88318"/>
                </a:lnTo>
                <a:lnTo>
                  <a:pt x="241341" y="113736"/>
                </a:lnTo>
                <a:lnTo>
                  <a:pt x="205853" y="141899"/>
                </a:lnTo>
                <a:lnTo>
                  <a:pt x="172654" y="172656"/>
                </a:lnTo>
                <a:lnTo>
                  <a:pt x="141898" y="205855"/>
                </a:lnTo>
                <a:lnTo>
                  <a:pt x="113735" y="241343"/>
                </a:lnTo>
                <a:lnTo>
                  <a:pt x="88317" y="278971"/>
                </a:lnTo>
                <a:lnTo>
                  <a:pt x="65796" y="318585"/>
                </a:lnTo>
                <a:lnTo>
                  <a:pt x="46324" y="360034"/>
                </a:lnTo>
                <a:lnTo>
                  <a:pt x="30052" y="403166"/>
                </a:lnTo>
                <a:lnTo>
                  <a:pt x="17131" y="447830"/>
                </a:lnTo>
                <a:lnTo>
                  <a:pt x="7715" y="493874"/>
                </a:lnTo>
                <a:lnTo>
                  <a:pt x="1954" y="541147"/>
                </a:lnTo>
                <a:lnTo>
                  <a:pt x="0" y="589495"/>
                </a:lnTo>
                <a:lnTo>
                  <a:pt x="1954" y="637843"/>
                </a:lnTo>
                <a:lnTo>
                  <a:pt x="7715" y="685113"/>
                </a:lnTo>
                <a:lnTo>
                  <a:pt x="17131" y="731156"/>
                </a:lnTo>
                <a:lnTo>
                  <a:pt x="30052" y="775820"/>
                </a:lnTo>
                <a:lnTo>
                  <a:pt x="46324" y="818952"/>
                </a:lnTo>
                <a:lnTo>
                  <a:pt x="65796" y="860400"/>
                </a:lnTo>
                <a:lnTo>
                  <a:pt x="88317" y="900014"/>
                </a:lnTo>
                <a:lnTo>
                  <a:pt x="113735" y="937642"/>
                </a:lnTo>
                <a:lnTo>
                  <a:pt x="141898" y="973131"/>
                </a:lnTo>
                <a:lnTo>
                  <a:pt x="172654" y="1006330"/>
                </a:lnTo>
                <a:lnTo>
                  <a:pt x="205853" y="1037087"/>
                </a:lnTo>
                <a:lnTo>
                  <a:pt x="241341" y="1065251"/>
                </a:lnTo>
                <a:lnTo>
                  <a:pt x="278967" y="1090670"/>
                </a:lnTo>
                <a:lnTo>
                  <a:pt x="318580" y="1113192"/>
                </a:lnTo>
                <a:lnTo>
                  <a:pt x="360028" y="1132665"/>
                </a:lnTo>
                <a:lnTo>
                  <a:pt x="403160" y="1148938"/>
                </a:lnTo>
                <a:lnTo>
                  <a:pt x="447822" y="1161859"/>
                </a:lnTo>
                <a:lnTo>
                  <a:pt x="493865" y="1171276"/>
                </a:lnTo>
                <a:lnTo>
                  <a:pt x="541136" y="1177037"/>
                </a:lnTo>
                <a:lnTo>
                  <a:pt x="589483" y="1178991"/>
                </a:lnTo>
                <a:lnTo>
                  <a:pt x="637832" y="1177037"/>
                </a:lnTo>
                <a:lnTo>
                  <a:pt x="685104" y="1171276"/>
                </a:lnTo>
                <a:lnTo>
                  <a:pt x="731148" y="1161859"/>
                </a:lnTo>
                <a:lnTo>
                  <a:pt x="775812" y="1148938"/>
                </a:lnTo>
                <a:lnTo>
                  <a:pt x="818944" y="1132665"/>
                </a:lnTo>
                <a:lnTo>
                  <a:pt x="860393" y="1113192"/>
                </a:lnTo>
                <a:lnTo>
                  <a:pt x="900007" y="1090670"/>
                </a:lnTo>
                <a:lnTo>
                  <a:pt x="937635" y="1065251"/>
                </a:lnTo>
                <a:lnTo>
                  <a:pt x="973123" y="1037087"/>
                </a:lnTo>
                <a:lnTo>
                  <a:pt x="1006322" y="1006330"/>
                </a:lnTo>
                <a:lnTo>
                  <a:pt x="1037079" y="973131"/>
                </a:lnTo>
                <a:lnTo>
                  <a:pt x="1065242" y="937642"/>
                </a:lnTo>
                <a:lnTo>
                  <a:pt x="1090660" y="900014"/>
                </a:lnTo>
                <a:lnTo>
                  <a:pt x="1113182" y="860400"/>
                </a:lnTo>
                <a:lnTo>
                  <a:pt x="1132654" y="818952"/>
                </a:lnTo>
                <a:lnTo>
                  <a:pt x="1148926" y="775820"/>
                </a:lnTo>
                <a:lnTo>
                  <a:pt x="1161847" y="731156"/>
                </a:lnTo>
                <a:lnTo>
                  <a:pt x="1171263" y="685113"/>
                </a:lnTo>
                <a:lnTo>
                  <a:pt x="1177024" y="637843"/>
                </a:lnTo>
                <a:lnTo>
                  <a:pt x="1178979" y="589495"/>
                </a:lnTo>
                <a:lnTo>
                  <a:pt x="1177024" y="541147"/>
                </a:lnTo>
                <a:lnTo>
                  <a:pt x="1171263" y="493874"/>
                </a:lnTo>
                <a:lnTo>
                  <a:pt x="1161847" y="447830"/>
                </a:lnTo>
                <a:lnTo>
                  <a:pt x="1148926" y="403166"/>
                </a:lnTo>
                <a:lnTo>
                  <a:pt x="1132654" y="360034"/>
                </a:lnTo>
                <a:lnTo>
                  <a:pt x="1113182" y="318585"/>
                </a:lnTo>
                <a:lnTo>
                  <a:pt x="1090660" y="278971"/>
                </a:lnTo>
                <a:lnTo>
                  <a:pt x="1065242" y="241343"/>
                </a:lnTo>
                <a:lnTo>
                  <a:pt x="1037079" y="205855"/>
                </a:lnTo>
                <a:lnTo>
                  <a:pt x="1006322" y="172656"/>
                </a:lnTo>
                <a:lnTo>
                  <a:pt x="973123" y="141899"/>
                </a:lnTo>
                <a:lnTo>
                  <a:pt x="937635" y="113736"/>
                </a:lnTo>
                <a:lnTo>
                  <a:pt x="900007" y="88318"/>
                </a:lnTo>
                <a:lnTo>
                  <a:pt x="860393" y="65797"/>
                </a:lnTo>
                <a:lnTo>
                  <a:pt x="818944" y="46324"/>
                </a:lnTo>
                <a:lnTo>
                  <a:pt x="775812" y="30052"/>
                </a:lnTo>
                <a:lnTo>
                  <a:pt x="731148" y="17131"/>
                </a:lnTo>
                <a:lnTo>
                  <a:pt x="685104" y="7715"/>
                </a:lnTo>
                <a:lnTo>
                  <a:pt x="637832" y="1954"/>
                </a:lnTo>
                <a:lnTo>
                  <a:pt x="58948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1" name="object 11"/>
          <p:cNvSpPr txBox="1"/>
          <p:nvPr/>
        </p:nvSpPr>
        <p:spPr>
          <a:xfrm>
            <a:off x="2989317" y="3189858"/>
            <a:ext cx="1000773" cy="3847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97"/>
              </a:lnSpc>
            </a:pPr>
            <a:r>
              <a:rPr sz="1088" b="1" spc="-95" dirty="0">
                <a:solidFill>
                  <a:schemeClr val="tx2"/>
                </a:solidFill>
                <a:latin typeface="Arial Black"/>
                <a:cs typeface="Arial Black"/>
              </a:rPr>
              <a:t>Всего</a:t>
            </a:r>
            <a:r>
              <a:rPr sz="1088" b="1" spc="-82" dirty="0">
                <a:solidFill>
                  <a:schemeClr val="tx2"/>
                </a:solidFill>
                <a:latin typeface="Arial Black"/>
                <a:cs typeface="Arial Black"/>
              </a:rPr>
              <a:t> </a:t>
            </a:r>
            <a:r>
              <a:rPr sz="1088" b="1" spc="-63" dirty="0">
                <a:solidFill>
                  <a:schemeClr val="tx2"/>
                </a:solidFill>
                <a:latin typeface="Arial Black"/>
                <a:cs typeface="Arial Black"/>
              </a:rPr>
              <a:t>СПУЗов</a:t>
            </a:r>
            <a:endParaRPr sz="1088" dirty="0">
              <a:solidFill>
                <a:schemeClr val="tx2"/>
              </a:solidFill>
              <a:latin typeface="Arial Black"/>
              <a:cs typeface="Arial Black"/>
            </a:endParaRPr>
          </a:p>
          <a:p>
            <a:pPr algn="ctr">
              <a:lnSpc>
                <a:spcPts val="1849"/>
              </a:lnSpc>
            </a:pPr>
            <a:r>
              <a:rPr sz="1632" b="1" spc="-163" dirty="0">
                <a:solidFill>
                  <a:schemeClr val="tx2"/>
                </a:solidFill>
                <a:latin typeface="Arial Black"/>
                <a:cs typeface="Arial Black"/>
              </a:rPr>
              <a:t>1</a:t>
            </a:r>
            <a:r>
              <a:rPr lang="ru-RU" sz="1632" b="1" spc="-163" dirty="0">
                <a:solidFill>
                  <a:schemeClr val="tx2"/>
                </a:solidFill>
                <a:latin typeface="Arial Black"/>
                <a:cs typeface="Arial Black"/>
              </a:rPr>
              <a:t>38</a:t>
            </a:r>
            <a:endParaRPr sz="1632" dirty="0">
              <a:solidFill>
                <a:schemeClr val="tx2"/>
              </a:solidFill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201802" y="4324986"/>
            <a:ext cx="1177549" cy="4103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16">
              <a:lnSpc>
                <a:spcPts val="1288"/>
              </a:lnSpc>
            </a:pPr>
            <a:r>
              <a:rPr sz="1088" b="1" spc="-95" dirty="0" err="1">
                <a:solidFill>
                  <a:schemeClr val="tx2"/>
                </a:solidFill>
                <a:latin typeface="Arial Black"/>
                <a:cs typeface="Arial Black"/>
              </a:rPr>
              <a:t>Всего</a:t>
            </a:r>
            <a:r>
              <a:rPr sz="1088" b="1" spc="-82" dirty="0">
                <a:solidFill>
                  <a:schemeClr val="tx2"/>
                </a:solidFill>
                <a:latin typeface="Arial Black"/>
                <a:cs typeface="Arial Black"/>
              </a:rPr>
              <a:t> </a:t>
            </a:r>
            <a:r>
              <a:rPr lang="ky-KG" sz="1088" b="1" spc="-54" dirty="0">
                <a:solidFill>
                  <a:schemeClr val="tx2"/>
                </a:solidFill>
                <a:latin typeface="Arial Black"/>
                <a:cs typeface="Arial Black"/>
              </a:rPr>
              <a:t>студентов</a:t>
            </a:r>
            <a:endParaRPr sz="1088" dirty="0">
              <a:solidFill>
                <a:schemeClr val="tx2"/>
              </a:solidFill>
              <a:latin typeface="Arial Black"/>
              <a:cs typeface="Arial Black"/>
            </a:endParaRPr>
          </a:p>
          <a:p>
            <a:pPr marL="11516">
              <a:lnSpc>
                <a:spcPts val="1941"/>
              </a:lnSpc>
            </a:pPr>
            <a:r>
              <a:rPr sz="1632" b="1" spc="-163" dirty="0">
                <a:solidFill>
                  <a:schemeClr val="tx2"/>
                </a:solidFill>
                <a:latin typeface="Arial Black"/>
                <a:cs typeface="Arial Black"/>
              </a:rPr>
              <a:t>9</a:t>
            </a:r>
            <a:r>
              <a:rPr lang="ru-RU" sz="1632" b="1" spc="-163" dirty="0">
                <a:solidFill>
                  <a:schemeClr val="tx2"/>
                </a:solidFill>
                <a:latin typeface="Arial Black"/>
                <a:cs typeface="Arial Black"/>
              </a:rPr>
              <a:t>5</a:t>
            </a:r>
            <a:r>
              <a:rPr sz="1632" b="1" spc="-122" dirty="0">
                <a:solidFill>
                  <a:schemeClr val="tx2"/>
                </a:solidFill>
                <a:latin typeface="Arial Black"/>
                <a:cs typeface="Arial Black"/>
              </a:rPr>
              <a:t> </a:t>
            </a:r>
            <a:r>
              <a:rPr lang="ru-RU" sz="1632" b="1" spc="-122" dirty="0">
                <a:solidFill>
                  <a:schemeClr val="tx2"/>
                </a:solidFill>
                <a:latin typeface="Arial Black"/>
                <a:cs typeface="Arial Black"/>
              </a:rPr>
              <a:t>600</a:t>
            </a:r>
            <a:endParaRPr sz="1632" dirty="0">
              <a:solidFill>
                <a:schemeClr val="tx2"/>
              </a:solidFill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213313" y="5925174"/>
            <a:ext cx="1094631" cy="251159"/>
          </a:xfrm>
          <a:prstGeom prst="rect">
            <a:avLst/>
          </a:prstGeom>
          <a:solidFill>
            <a:srgbClr val="3080BE"/>
          </a:solidFill>
        </p:spPr>
        <p:txBody>
          <a:bodyPr vert="horz" wrap="square" lIns="0" tIns="0" rIns="0" bIns="0" rtlCol="0">
            <a:spAutoFit/>
          </a:bodyPr>
          <a:lstStyle/>
          <a:p>
            <a:pPr marL="73129"/>
            <a:r>
              <a:rPr sz="1632" b="1" spc="-163" dirty="0">
                <a:solidFill>
                  <a:srgbClr val="FFFFFF"/>
                </a:solidFill>
                <a:latin typeface="Arial Black"/>
                <a:cs typeface="Arial Black"/>
              </a:rPr>
              <a:t>3</a:t>
            </a:r>
            <a:r>
              <a:rPr lang="ru-RU" sz="1632" b="1" spc="-163" dirty="0">
                <a:solidFill>
                  <a:srgbClr val="FFFFFF"/>
                </a:solidFill>
                <a:latin typeface="Arial Black"/>
                <a:cs typeface="Arial Black"/>
              </a:rPr>
              <a:t>6</a:t>
            </a:r>
            <a:r>
              <a:rPr sz="1632" b="1" spc="-122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lang="en-US" sz="1632" b="1" spc="-122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lang="ky-KG" sz="1632" b="1" spc="-122" dirty="0">
                <a:solidFill>
                  <a:srgbClr val="FFFFFF"/>
                </a:solidFill>
                <a:latin typeface="Arial Black"/>
                <a:cs typeface="Arial Black"/>
              </a:rPr>
              <a:t>998</a:t>
            </a:r>
            <a:endParaRPr sz="1632" dirty="0">
              <a:latin typeface="Arial Black"/>
              <a:cs typeface="Arial Black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561688" y="5925174"/>
            <a:ext cx="1153365" cy="251159"/>
          </a:xfrm>
          <a:prstGeom prst="rect">
            <a:avLst/>
          </a:prstGeom>
          <a:solidFill>
            <a:srgbClr val="3080BE"/>
          </a:solidFill>
        </p:spPr>
        <p:txBody>
          <a:bodyPr vert="horz" wrap="square" lIns="0" tIns="0" rIns="0" bIns="0" rtlCol="0">
            <a:spAutoFit/>
          </a:bodyPr>
          <a:lstStyle/>
          <a:p>
            <a:pPr marL="73129"/>
            <a:r>
              <a:rPr lang="ky-KG" sz="1632" b="1" spc="-122" dirty="0">
                <a:solidFill>
                  <a:srgbClr val="FFFFFF"/>
                </a:solidFill>
                <a:latin typeface="Arial Black"/>
                <a:cs typeface="Arial Black"/>
              </a:rPr>
              <a:t>50</a:t>
            </a:r>
            <a:r>
              <a:rPr sz="1632" b="1" spc="-122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lang="ky-KG" sz="1632" b="1" spc="-122" dirty="0">
                <a:solidFill>
                  <a:srgbClr val="FFFFFF"/>
                </a:solidFill>
                <a:latin typeface="Arial Black"/>
                <a:cs typeface="Arial Black"/>
              </a:rPr>
              <a:t>362</a:t>
            </a:r>
            <a:endParaRPr sz="1632" dirty="0">
              <a:latin typeface="Arial Black"/>
              <a:cs typeface="Arial Black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550165" y="4324986"/>
            <a:ext cx="1177549" cy="4103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16">
              <a:lnSpc>
                <a:spcPts val="1288"/>
              </a:lnSpc>
            </a:pPr>
            <a:r>
              <a:rPr sz="1088" b="1" spc="-95" dirty="0" err="1">
                <a:solidFill>
                  <a:schemeClr val="tx2"/>
                </a:solidFill>
                <a:latin typeface="Arial Black"/>
                <a:cs typeface="Arial Black"/>
              </a:rPr>
              <a:t>Всего</a:t>
            </a:r>
            <a:r>
              <a:rPr sz="1088" b="1" spc="-82" dirty="0">
                <a:solidFill>
                  <a:schemeClr val="tx2"/>
                </a:solidFill>
                <a:latin typeface="Arial Black"/>
                <a:cs typeface="Arial Black"/>
              </a:rPr>
              <a:t> </a:t>
            </a:r>
            <a:r>
              <a:rPr lang="ky-KG" sz="1088" b="1" spc="-82" dirty="0">
                <a:solidFill>
                  <a:schemeClr val="tx2"/>
                </a:solidFill>
                <a:latin typeface="Arial Black"/>
                <a:cs typeface="Arial Black"/>
              </a:rPr>
              <a:t>студентов</a:t>
            </a:r>
            <a:endParaRPr sz="1088" dirty="0">
              <a:solidFill>
                <a:schemeClr val="tx2"/>
              </a:solidFill>
              <a:latin typeface="Arial Black"/>
              <a:cs typeface="Arial Black"/>
            </a:endParaRPr>
          </a:p>
          <a:p>
            <a:pPr marL="11516">
              <a:lnSpc>
                <a:spcPts val="1941"/>
              </a:lnSpc>
            </a:pPr>
            <a:r>
              <a:rPr lang="en-US" sz="1632" dirty="0">
                <a:solidFill>
                  <a:schemeClr val="tx2"/>
                </a:solidFill>
                <a:latin typeface="Arial Black"/>
                <a:cs typeface="Arial Black"/>
              </a:rPr>
              <a:t>1</a:t>
            </a:r>
            <a:r>
              <a:rPr lang="ky-KG" sz="1632" dirty="0">
                <a:solidFill>
                  <a:schemeClr val="tx2"/>
                </a:solidFill>
                <a:latin typeface="Arial Black"/>
                <a:cs typeface="Arial Black"/>
              </a:rPr>
              <a:t>30</a:t>
            </a:r>
            <a:r>
              <a:rPr lang="en-US" sz="1632" dirty="0">
                <a:solidFill>
                  <a:schemeClr val="tx2"/>
                </a:solidFill>
                <a:latin typeface="Arial Black"/>
                <a:cs typeface="Arial Black"/>
              </a:rPr>
              <a:t> </a:t>
            </a:r>
            <a:r>
              <a:rPr lang="ky-KG" sz="1632" dirty="0">
                <a:solidFill>
                  <a:schemeClr val="tx2"/>
                </a:solidFill>
                <a:latin typeface="Arial Black"/>
                <a:cs typeface="Arial Black"/>
              </a:rPr>
              <a:t>250</a:t>
            </a:r>
            <a:endParaRPr sz="1632" dirty="0">
              <a:solidFill>
                <a:schemeClr val="tx2"/>
              </a:solidFill>
              <a:latin typeface="Arial Black"/>
              <a:cs typeface="Arial Black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498889" y="2796154"/>
            <a:ext cx="1102693" cy="1102693"/>
          </a:xfrm>
          <a:custGeom>
            <a:avLst/>
            <a:gdLst/>
            <a:ahLst/>
            <a:cxnLst/>
            <a:rect l="l" t="t" r="r" b="b"/>
            <a:pathLst>
              <a:path w="1216025" h="1216025">
                <a:moveTo>
                  <a:pt x="607898" y="0"/>
                </a:moveTo>
                <a:lnTo>
                  <a:pt x="558040" y="2015"/>
                </a:lnTo>
                <a:lnTo>
                  <a:pt x="509292" y="7956"/>
                </a:lnTo>
                <a:lnTo>
                  <a:pt x="461811" y="17666"/>
                </a:lnTo>
                <a:lnTo>
                  <a:pt x="415753" y="30990"/>
                </a:lnTo>
                <a:lnTo>
                  <a:pt x="371274" y="47771"/>
                </a:lnTo>
                <a:lnTo>
                  <a:pt x="328532" y="67851"/>
                </a:lnTo>
                <a:lnTo>
                  <a:pt x="287681" y="91076"/>
                </a:lnTo>
                <a:lnTo>
                  <a:pt x="248879" y="117287"/>
                </a:lnTo>
                <a:lnTo>
                  <a:pt x="212282" y="146330"/>
                </a:lnTo>
                <a:lnTo>
                  <a:pt x="178047" y="178047"/>
                </a:lnTo>
                <a:lnTo>
                  <a:pt x="146330" y="212282"/>
                </a:lnTo>
                <a:lnTo>
                  <a:pt x="117287" y="248879"/>
                </a:lnTo>
                <a:lnTo>
                  <a:pt x="91076" y="287681"/>
                </a:lnTo>
                <a:lnTo>
                  <a:pt x="67851" y="328532"/>
                </a:lnTo>
                <a:lnTo>
                  <a:pt x="47771" y="371274"/>
                </a:lnTo>
                <a:lnTo>
                  <a:pt x="30990" y="415753"/>
                </a:lnTo>
                <a:lnTo>
                  <a:pt x="17666" y="461811"/>
                </a:lnTo>
                <a:lnTo>
                  <a:pt x="7956" y="509292"/>
                </a:lnTo>
                <a:lnTo>
                  <a:pt x="2015" y="558040"/>
                </a:lnTo>
                <a:lnTo>
                  <a:pt x="0" y="607898"/>
                </a:lnTo>
                <a:lnTo>
                  <a:pt x="2015" y="657755"/>
                </a:lnTo>
                <a:lnTo>
                  <a:pt x="7956" y="706503"/>
                </a:lnTo>
                <a:lnTo>
                  <a:pt x="17666" y="753983"/>
                </a:lnTo>
                <a:lnTo>
                  <a:pt x="30990" y="800041"/>
                </a:lnTo>
                <a:lnTo>
                  <a:pt x="47771" y="844519"/>
                </a:lnTo>
                <a:lnTo>
                  <a:pt x="67851" y="887261"/>
                </a:lnTo>
                <a:lnTo>
                  <a:pt x="91076" y="928111"/>
                </a:lnTo>
                <a:lnTo>
                  <a:pt x="117287" y="966912"/>
                </a:lnTo>
                <a:lnTo>
                  <a:pt x="146330" y="1003508"/>
                </a:lnTo>
                <a:lnTo>
                  <a:pt x="178047" y="1037742"/>
                </a:lnTo>
                <a:lnTo>
                  <a:pt x="212282" y="1069458"/>
                </a:lnTo>
                <a:lnTo>
                  <a:pt x="248879" y="1098500"/>
                </a:lnTo>
                <a:lnTo>
                  <a:pt x="287681" y="1124711"/>
                </a:lnTo>
                <a:lnTo>
                  <a:pt x="328532" y="1147934"/>
                </a:lnTo>
                <a:lnTo>
                  <a:pt x="371274" y="1168014"/>
                </a:lnTo>
                <a:lnTo>
                  <a:pt x="415753" y="1184794"/>
                </a:lnTo>
                <a:lnTo>
                  <a:pt x="461811" y="1198117"/>
                </a:lnTo>
                <a:lnTo>
                  <a:pt x="509292" y="1207827"/>
                </a:lnTo>
                <a:lnTo>
                  <a:pt x="558040" y="1213768"/>
                </a:lnTo>
                <a:lnTo>
                  <a:pt x="607898" y="1215783"/>
                </a:lnTo>
                <a:lnTo>
                  <a:pt x="657754" y="1213768"/>
                </a:lnTo>
                <a:lnTo>
                  <a:pt x="706500" y="1207827"/>
                </a:lnTo>
                <a:lnTo>
                  <a:pt x="753979" y="1198117"/>
                </a:lnTo>
                <a:lnTo>
                  <a:pt x="800036" y="1184794"/>
                </a:lnTo>
                <a:lnTo>
                  <a:pt x="844514" y="1168014"/>
                </a:lnTo>
                <a:lnTo>
                  <a:pt x="887255" y="1147934"/>
                </a:lnTo>
                <a:lnTo>
                  <a:pt x="928105" y="1124711"/>
                </a:lnTo>
                <a:lnTo>
                  <a:pt x="966906" y="1098500"/>
                </a:lnTo>
                <a:lnTo>
                  <a:pt x="1003503" y="1069458"/>
                </a:lnTo>
                <a:lnTo>
                  <a:pt x="1037737" y="1037742"/>
                </a:lnTo>
                <a:lnTo>
                  <a:pt x="1069454" y="1003508"/>
                </a:lnTo>
                <a:lnTo>
                  <a:pt x="1098496" y="966912"/>
                </a:lnTo>
                <a:lnTo>
                  <a:pt x="1124708" y="928111"/>
                </a:lnTo>
                <a:lnTo>
                  <a:pt x="1147932" y="887261"/>
                </a:lnTo>
                <a:lnTo>
                  <a:pt x="1168012" y="844519"/>
                </a:lnTo>
                <a:lnTo>
                  <a:pt x="1184793" y="800041"/>
                </a:lnTo>
                <a:lnTo>
                  <a:pt x="1198116" y="753983"/>
                </a:lnTo>
                <a:lnTo>
                  <a:pt x="1207827" y="706503"/>
                </a:lnTo>
                <a:lnTo>
                  <a:pt x="1213768" y="657755"/>
                </a:lnTo>
                <a:lnTo>
                  <a:pt x="1215783" y="607898"/>
                </a:lnTo>
                <a:lnTo>
                  <a:pt x="1213768" y="558040"/>
                </a:lnTo>
                <a:lnTo>
                  <a:pt x="1207827" y="509292"/>
                </a:lnTo>
                <a:lnTo>
                  <a:pt x="1198116" y="461811"/>
                </a:lnTo>
                <a:lnTo>
                  <a:pt x="1184793" y="415753"/>
                </a:lnTo>
                <a:lnTo>
                  <a:pt x="1168012" y="371274"/>
                </a:lnTo>
                <a:lnTo>
                  <a:pt x="1147932" y="328532"/>
                </a:lnTo>
                <a:lnTo>
                  <a:pt x="1124708" y="287681"/>
                </a:lnTo>
                <a:lnTo>
                  <a:pt x="1098496" y="248879"/>
                </a:lnTo>
                <a:lnTo>
                  <a:pt x="1069454" y="212282"/>
                </a:lnTo>
                <a:lnTo>
                  <a:pt x="1037737" y="178047"/>
                </a:lnTo>
                <a:lnTo>
                  <a:pt x="1003503" y="146330"/>
                </a:lnTo>
                <a:lnTo>
                  <a:pt x="966906" y="117287"/>
                </a:lnTo>
                <a:lnTo>
                  <a:pt x="928105" y="91076"/>
                </a:lnTo>
                <a:lnTo>
                  <a:pt x="887255" y="67851"/>
                </a:lnTo>
                <a:lnTo>
                  <a:pt x="844514" y="47771"/>
                </a:lnTo>
                <a:lnTo>
                  <a:pt x="800036" y="30990"/>
                </a:lnTo>
                <a:lnTo>
                  <a:pt x="753979" y="17666"/>
                </a:lnTo>
                <a:lnTo>
                  <a:pt x="706500" y="7956"/>
                </a:lnTo>
                <a:lnTo>
                  <a:pt x="657754" y="2015"/>
                </a:lnTo>
                <a:lnTo>
                  <a:pt x="6078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7" name="object 17"/>
          <p:cNvSpPr txBox="1"/>
          <p:nvPr/>
        </p:nvSpPr>
        <p:spPr>
          <a:xfrm>
            <a:off x="7549727" y="3188296"/>
            <a:ext cx="1000773" cy="3847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97"/>
              </a:lnSpc>
            </a:pPr>
            <a:r>
              <a:rPr sz="1088" b="1" spc="-95" dirty="0">
                <a:solidFill>
                  <a:schemeClr val="tx2"/>
                </a:solidFill>
                <a:latin typeface="Arial Black"/>
                <a:cs typeface="Arial Black"/>
              </a:rPr>
              <a:t>Всего</a:t>
            </a:r>
            <a:r>
              <a:rPr sz="1088" b="1" spc="-82" dirty="0">
                <a:solidFill>
                  <a:schemeClr val="tx2"/>
                </a:solidFill>
                <a:latin typeface="Arial Black"/>
                <a:cs typeface="Arial Black"/>
              </a:rPr>
              <a:t> </a:t>
            </a:r>
            <a:r>
              <a:rPr sz="1088" b="1" spc="-63" dirty="0">
                <a:solidFill>
                  <a:schemeClr val="tx2"/>
                </a:solidFill>
                <a:latin typeface="Arial Black"/>
                <a:cs typeface="Arial Black"/>
              </a:rPr>
              <a:t>СПУЗов</a:t>
            </a:r>
            <a:endParaRPr sz="1088" dirty="0">
              <a:solidFill>
                <a:schemeClr val="tx2"/>
              </a:solidFill>
              <a:latin typeface="Arial Black"/>
              <a:cs typeface="Arial Black"/>
            </a:endParaRPr>
          </a:p>
          <a:p>
            <a:pPr algn="ctr">
              <a:lnSpc>
                <a:spcPts val="1849"/>
              </a:lnSpc>
            </a:pPr>
            <a:r>
              <a:rPr sz="1632" b="1" spc="-163" dirty="0">
                <a:solidFill>
                  <a:schemeClr val="tx2"/>
                </a:solidFill>
                <a:latin typeface="Arial Black"/>
                <a:cs typeface="Arial Black"/>
              </a:rPr>
              <a:t>1</a:t>
            </a:r>
            <a:r>
              <a:rPr lang="ky-KG" sz="1632" b="1" spc="-163" dirty="0">
                <a:solidFill>
                  <a:schemeClr val="tx2"/>
                </a:solidFill>
                <a:latin typeface="Arial Black"/>
                <a:cs typeface="Arial Black"/>
              </a:rPr>
              <a:t>34</a:t>
            </a:r>
            <a:endParaRPr sz="1632" dirty="0">
              <a:solidFill>
                <a:schemeClr val="tx2"/>
              </a:solidFill>
              <a:latin typeface="Arial Black"/>
              <a:cs typeface="Arial Black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317784" y="3654112"/>
            <a:ext cx="1298471" cy="4103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16">
              <a:lnSpc>
                <a:spcPts val="1288"/>
              </a:lnSpc>
            </a:pPr>
            <a:r>
              <a:rPr sz="1088" b="1" spc="-68" dirty="0">
                <a:solidFill>
                  <a:schemeClr val="tx2"/>
                </a:solidFill>
                <a:latin typeface="Arial Black"/>
                <a:cs typeface="Arial Black"/>
              </a:rPr>
              <a:t>Государственные</a:t>
            </a:r>
            <a:endParaRPr sz="1088" dirty="0">
              <a:solidFill>
                <a:schemeClr val="tx2"/>
              </a:solidFill>
              <a:latin typeface="Arial Black"/>
              <a:cs typeface="Arial Black"/>
            </a:endParaRPr>
          </a:p>
          <a:p>
            <a:pPr marL="11516">
              <a:lnSpc>
                <a:spcPts val="1941"/>
              </a:lnSpc>
            </a:pPr>
            <a:r>
              <a:rPr lang="ky-KG" sz="1632" dirty="0">
                <a:solidFill>
                  <a:schemeClr val="tx2"/>
                </a:solidFill>
                <a:latin typeface="Arial Black"/>
                <a:cs typeface="Arial Black"/>
              </a:rPr>
              <a:t>1</a:t>
            </a:r>
            <a:r>
              <a:rPr lang="ru-RU" sz="1632" dirty="0">
                <a:solidFill>
                  <a:schemeClr val="tx2"/>
                </a:solidFill>
                <a:latin typeface="Arial Black"/>
                <a:cs typeface="Arial Black"/>
              </a:rPr>
              <a:t>05</a:t>
            </a:r>
            <a:endParaRPr sz="1632" dirty="0">
              <a:solidFill>
                <a:schemeClr val="tx2"/>
              </a:solidFill>
              <a:latin typeface="Arial Black"/>
              <a:cs typeface="Arial Black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328482" y="5269187"/>
            <a:ext cx="1413635" cy="1674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16"/>
            <a:r>
              <a:rPr sz="1088" b="1" spc="-122" dirty="0">
                <a:solidFill>
                  <a:schemeClr val="tx2"/>
                </a:solidFill>
                <a:latin typeface="Arial Black"/>
                <a:cs typeface="Arial Black"/>
              </a:rPr>
              <a:t>В</a:t>
            </a:r>
            <a:r>
              <a:rPr sz="1088" b="1" spc="-82" dirty="0">
                <a:solidFill>
                  <a:schemeClr val="tx2"/>
                </a:solidFill>
                <a:latin typeface="Arial Black"/>
                <a:cs typeface="Arial Black"/>
              </a:rPr>
              <a:t> </a:t>
            </a:r>
            <a:r>
              <a:rPr sz="1088" b="1" spc="-59" dirty="0">
                <a:solidFill>
                  <a:schemeClr val="tx2"/>
                </a:solidFill>
                <a:latin typeface="Arial Black"/>
                <a:cs typeface="Arial Black"/>
              </a:rPr>
              <a:t>государственных</a:t>
            </a:r>
            <a:endParaRPr sz="1088">
              <a:solidFill>
                <a:schemeClr val="tx2"/>
              </a:solidFill>
              <a:latin typeface="Arial Black"/>
              <a:cs typeface="Arial Black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910721" y="2887675"/>
            <a:ext cx="893095" cy="111133"/>
          </a:xfrm>
          <a:custGeom>
            <a:avLst/>
            <a:gdLst/>
            <a:ahLst/>
            <a:cxnLst/>
            <a:rect l="l" t="t" r="r" b="b"/>
            <a:pathLst>
              <a:path w="984885" h="122554">
                <a:moveTo>
                  <a:pt x="0" y="0"/>
                </a:moveTo>
                <a:lnTo>
                  <a:pt x="795870" y="0"/>
                </a:lnTo>
                <a:lnTo>
                  <a:pt x="984872" y="122326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21" name="object 21"/>
          <p:cNvSpPr/>
          <p:nvPr/>
        </p:nvSpPr>
        <p:spPr>
          <a:xfrm>
            <a:off x="2808422" y="2986212"/>
            <a:ext cx="92131" cy="90404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3" y="49353"/>
                </a:moveTo>
                <a:lnTo>
                  <a:pt x="84618" y="86889"/>
                </a:lnTo>
                <a:lnTo>
                  <a:pt x="59902" y="99170"/>
                </a:lnTo>
                <a:lnTo>
                  <a:pt x="43092" y="97837"/>
                </a:lnTo>
                <a:lnTo>
                  <a:pt x="8245" y="76514"/>
                </a:lnTo>
                <a:lnTo>
                  <a:pt x="0" y="52393"/>
                </a:lnTo>
                <a:lnTo>
                  <a:pt x="1882" y="37212"/>
                </a:lnTo>
                <a:lnTo>
                  <a:pt x="7269" y="23945"/>
                </a:lnTo>
                <a:lnTo>
                  <a:pt x="15627" y="13029"/>
                </a:lnTo>
                <a:lnTo>
                  <a:pt x="26426" y="4902"/>
                </a:lnTo>
                <a:lnTo>
                  <a:pt x="39132" y="0"/>
                </a:lnTo>
                <a:lnTo>
                  <a:pt x="56424" y="1082"/>
                </a:lnTo>
                <a:lnTo>
                  <a:pt x="92098" y="21245"/>
                </a:lnTo>
                <a:lnTo>
                  <a:pt x="101243" y="49353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22" name="object 22"/>
          <p:cNvSpPr/>
          <p:nvPr/>
        </p:nvSpPr>
        <p:spPr>
          <a:xfrm>
            <a:off x="2828529" y="3005643"/>
            <a:ext cx="52399" cy="51824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85" y="0"/>
                </a:moveTo>
                <a:lnTo>
                  <a:pt x="9705" y="6304"/>
                </a:lnTo>
                <a:lnTo>
                  <a:pt x="2393" y="17770"/>
                </a:lnTo>
                <a:lnTo>
                  <a:pt x="0" y="33886"/>
                </a:lnTo>
                <a:lnTo>
                  <a:pt x="5721" y="45710"/>
                </a:lnTo>
                <a:lnTo>
                  <a:pt x="16648" y="53834"/>
                </a:lnTo>
                <a:lnTo>
                  <a:pt x="31815" y="56759"/>
                </a:lnTo>
                <a:lnTo>
                  <a:pt x="44870" y="51840"/>
                </a:lnTo>
                <a:lnTo>
                  <a:pt x="53997" y="41640"/>
                </a:lnTo>
                <a:lnTo>
                  <a:pt x="57432" y="27925"/>
                </a:lnTo>
                <a:lnTo>
                  <a:pt x="55900" y="18788"/>
                </a:lnTo>
                <a:lnTo>
                  <a:pt x="49175" y="8606"/>
                </a:lnTo>
                <a:lnTo>
                  <a:pt x="37322" y="1923"/>
                </a:lnTo>
                <a:lnTo>
                  <a:pt x="205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23" name="object 23"/>
          <p:cNvSpPr/>
          <p:nvPr/>
        </p:nvSpPr>
        <p:spPr>
          <a:xfrm>
            <a:off x="4055782" y="3653775"/>
            <a:ext cx="92131" cy="90404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57"/>
                </a:moveTo>
                <a:lnTo>
                  <a:pt x="84616" y="86882"/>
                </a:lnTo>
                <a:lnTo>
                  <a:pt x="59894" y="99162"/>
                </a:lnTo>
                <a:lnTo>
                  <a:pt x="43085" y="97828"/>
                </a:lnTo>
                <a:lnTo>
                  <a:pt x="8240" y="76502"/>
                </a:lnTo>
                <a:lnTo>
                  <a:pt x="0" y="52381"/>
                </a:lnTo>
                <a:lnTo>
                  <a:pt x="1884" y="37203"/>
                </a:lnTo>
                <a:lnTo>
                  <a:pt x="7273" y="23938"/>
                </a:lnTo>
                <a:lnTo>
                  <a:pt x="15635" y="13024"/>
                </a:lnTo>
                <a:lnTo>
                  <a:pt x="26436" y="4898"/>
                </a:lnTo>
                <a:lnTo>
                  <a:pt x="39145" y="0"/>
                </a:lnTo>
                <a:lnTo>
                  <a:pt x="56434" y="1085"/>
                </a:lnTo>
                <a:lnTo>
                  <a:pt x="92103" y="21255"/>
                </a:lnTo>
                <a:lnTo>
                  <a:pt x="101244" y="49357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24" name="object 24"/>
          <p:cNvSpPr/>
          <p:nvPr/>
        </p:nvSpPr>
        <p:spPr>
          <a:xfrm>
            <a:off x="4075887" y="3673209"/>
            <a:ext cx="52399" cy="51824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85" y="0"/>
                </a:moveTo>
                <a:lnTo>
                  <a:pt x="9705" y="6301"/>
                </a:lnTo>
                <a:lnTo>
                  <a:pt x="2393" y="17765"/>
                </a:lnTo>
                <a:lnTo>
                  <a:pt x="0" y="33887"/>
                </a:lnTo>
                <a:lnTo>
                  <a:pt x="5721" y="45711"/>
                </a:lnTo>
                <a:lnTo>
                  <a:pt x="16648" y="53834"/>
                </a:lnTo>
                <a:lnTo>
                  <a:pt x="31815" y="56760"/>
                </a:lnTo>
                <a:lnTo>
                  <a:pt x="44870" y="51841"/>
                </a:lnTo>
                <a:lnTo>
                  <a:pt x="53997" y="41641"/>
                </a:lnTo>
                <a:lnTo>
                  <a:pt x="57432" y="27926"/>
                </a:lnTo>
                <a:lnTo>
                  <a:pt x="55900" y="18785"/>
                </a:lnTo>
                <a:lnTo>
                  <a:pt x="49175" y="8602"/>
                </a:lnTo>
                <a:lnTo>
                  <a:pt x="37323" y="1922"/>
                </a:lnTo>
                <a:lnTo>
                  <a:pt x="205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25" name="object 25"/>
          <p:cNvSpPr/>
          <p:nvPr/>
        </p:nvSpPr>
        <p:spPr>
          <a:xfrm>
            <a:off x="4151910" y="3728528"/>
            <a:ext cx="1501159" cy="94433"/>
          </a:xfrm>
          <a:custGeom>
            <a:avLst/>
            <a:gdLst/>
            <a:ahLst/>
            <a:cxnLst/>
            <a:rect l="l" t="t" r="r" b="b"/>
            <a:pathLst>
              <a:path w="1655445" h="104139">
                <a:moveTo>
                  <a:pt x="1655229" y="103708"/>
                </a:moveTo>
                <a:lnTo>
                  <a:pt x="167208" y="103708"/>
                </a:lnTo>
                <a:lnTo>
                  <a:pt x="0" y="0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26" name="object 26"/>
          <p:cNvSpPr/>
          <p:nvPr/>
        </p:nvSpPr>
        <p:spPr>
          <a:xfrm>
            <a:off x="6469124" y="2898865"/>
            <a:ext cx="893095" cy="111133"/>
          </a:xfrm>
          <a:custGeom>
            <a:avLst/>
            <a:gdLst/>
            <a:ahLst/>
            <a:cxnLst/>
            <a:rect l="l" t="t" r="r" b="b"/>
            <a:pathLst>
              <a:path w="984884" h="122554">
                <a:moveTo>
                  <a:pt x="0" y="0"/>
                </a:moveTo>
                <a:lnTo>
                  <a:pt x="795858" y="0"/>
                </a:lnTo>
                <a:lnTo>
                  <a:pt x="984872" y="122326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27" name="object 27"/>
          <p:cNvSpPr/>
          <p:nvPr/>
        </p:nvSpPr>
        <p:spPr>
          <a:xfrm>
            <a:off x="7366824" y="2997397"/>
            <a:ext cx="92131" cy="90404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58"/>
                </a:moveTo>
                <a:lnTo>
                  <a:pt x="84612" y="86882"/>
                </a:lnTo>
                <a:lnTo>
                  <a:pt x="59891" y="99163"/>
                </a:lnTo>
                <a:lnTo>
                  <a:pt x="43083" y="97829"/>
                </a:lnTo>
                <a:lnTo>
                  <a:pt x="8239" y="76501"/>
                </a:lnTo>
                <a:lnTo>
                  <a:pt x="0" y="52379"/>
                </a:lnTo>
                <a:lnTo>
                  <a:pt x="1884" y="37202"/>
                </a:lnTo>
                <a:lnTo>
                  <a:pt x="7273" y="23937"/>
                </a:lnTo>
                <a:lnTo>
                  <a:pt x="15636" y="13023"/>
                </a:lnTo>
                <a:lnTo>
                  <a:pt x="26438" y="4898"/>
                </a:lnTo>
                <a:lnTo>
                  <a:pt x="39147" y="0"/>
                </a:lnTo>
                <a:lnTo>
                  <a:pt x="56431" y="1085"/>
                </a:lnTo>
                <a:lnTo>
                  <a:pt x="92101" y="21256"/>
                </a:lnTo>
                <a:lnTo>
                  <a:pt x="101244" y="49358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28" name="object 28"/>
          <p:cNvSpPr/>
          <p:nvPr/>
        </p:nvSpPr>
        <p:spPr>
          <a:xfrm>
            <a:off x="7386928" y="3016832"/>
            <a:ext cx="52399" cy="51824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85" y="0"/>
                </a:moveTo>
                <a:lnTo>
                  <a:pt x="9705" y="6301"/>
                </a:lnTo>
                <a:lnTo>
                  <a:pt x="2393" y="17765"/>
                </a:lnTo>
                <a:lnTo>
                  <a:pt x="0" y="33887"/>
                </a:lnTo>
                <a:lnTo>
                  <a:pt x="5721" y="45711"/>
                </a:lnTo>
                <a:lnTo>
                  <a:pt x="16648" y="53834"/>
                </a:lnTo>
                <a:lnTo>
                  <a:pt x="31815" y="56760"/>
                </a:lnTo>
                <a:lnTo>
                  <a:pt x="44870" y="51841"/>
                </a:lnTo>
                <a:lnTo>
                  <a:pt x="53997" y="41641"/>
                </a:lnTo>
                <a:lnTo>
                  <a:pt x="57432" y="27926"/>
                </a:lnTo>
                <a:lnTo>
                  <a:pt x="55900" y="18785"/>
                </a:lnTo>
                <a:lnTo>
                  <a:pt x="49175" y="8602"/>
                </a:lnTo>
                <a:lnTo>
                  <a:pt x="37323" y="1922"/>
                </a:lnTo>
                <a:lnTo>
                  <a:pt x="205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29" name="object 29"/>
          <p:cNvSpPr/>
          <p:nvPr/>
        </p:nvSpPr>
        <p:spPr>
          <a:xfrm>
            <a:off x="8645759" y="3652205"/>
            <a:ext cx="92131" cy="90404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6"/>
                </a:moveTo>
                <a:lnTo>
                  <a:pt x="84615" y="86894"/>
                </a:lnTo>
                <a:lnTo>
                  <a:pt x="59894" y="99172"/>
                </a:lnTo>
                <a:lnTo>
                  <a:pt x="43085" y="97838"/>
                </a:lnTo>
                <a:lnTo>
                  <a:pt x="8239" y="76509"/>
                </a:lnTo>
                <a:lnTo>
                  <a:pt x="0" y="52389"/>
                </a:lnTo>
                <a:lnTo>
                  <a:pt x="1883" y="37213"/>
                </a:lnTo>
                <a:lnTo>
                  <a:pt x="7270" y="23948"/>
                </a:lnTo>
                <a:lnTo>
                  <a:pt x="15630" y="13032"/>
                </a:lnTo>
                <a:lnTo>
                  <a:pt x="26429" y="4903"/>
                </a:lnTo>
                <a:lnTo>
                  <a:pt x="39137" y="0"/>
                </a:lnTo>
                <a:lnTo>
                  <a:pt x="56426" y="1083"/>
                </a:lnTo>
                <a:lnTo>
                  <a:pt x="92097" y="21251"/>
                </a:lnTo>
                <a:lnTo>
                  <a:pt x="101244" y="49366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30" name="object 30"/>
          <p:cNvSpPr/>
          <p:nvPr/>
        </p:nvSpPr>
        <p:spPr>
          <a:xfrm>
            <a:off x="8665860" y="3671635"/>
            <a:ext cx="52399" cy="51824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94" y="0"/>
                </a:moveTo>
                <a:lnTo>
                  <a:pt x="9709" y="6304"/>
                </a:lnTo>
                <a:lnTo>
                  <a:pt x="2395" y="17767"/>
                </a:lnTo>
                <a:lnTo>
                  <a:pt x="0" y="33880"/>
                </a:lnTo>
                <a:lnTo>
                  <a:pt x="5717" y="45705"/>
                </a:lnTo>
                <a:lnTo>
                  <a:pt x="16643" y="53832"/>
                </a:lnTo>
                <a:lnTo>
                  <a:pt x="31810" y="56761"/>
                </a:lnTo>
                <a:lnTo>
                  <a:pt x="44866" y="51848"/>
                </a:lnTo>
                <a:lnTo>
                  <a:pt x="53998" y="41650"/>
                </a:lnTo>
                <a:lnTo>
                  <a:pt x="57435" y="27937"/>
                </a:lnTo>
                <a:lnTo>
                  <a:pt x="55902" y="18792"/>
                </a:lnTo>
                <a:lnTo>
                  <a:pt x="49178" y="8607"/>
                </a:lnTo>
                <a:lnTo>
                  <a:pt x="37327" y="1923"/>
                </a:lnTo>
                <a:lnTo>
                  <a:pt x="2059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31" name="object 31"/>
          <p:cNvSpPr/>
          <p:nvPr/>
        </p:nvSpPr>
        <p:spPr>
          <a:xfrm>
            <a:off x="8741887" y="3726954"/>
            <a:ext cx="1501159" cy="94433"/>
          </a:xfrm>
          <a:custGeom>
            <a:avLst/>
            <a:gdLst/>
            <a:ahLst/>
            <a:cxnLst/>
            <a:rect l="l" t="t" r="r" b="b"/>
            <a:pathLst>
              <a:path w="1655445" h="104139">
                <a:moveTo>
                  <a:pt x="1655229" y="103720"/>
                </a:moveTo>
                <a:lnTo>
                  <a:pt x="167220" y="103720"/>
                </a:lnTo>
                <a:lnTo>
                  <a:pt x="0" y="0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32" name="object 32"/>
          <p:cNvSpPr/>
          <p:nvPr/>
        </p:nvSpPr>
        <p:spPr>
          <a:xfrm>
            <a:off x="4801064" y="4740911"/>
            <a:ext cx="486198" cy="468716"/>
          </a:xfrm>
          <a:custGeom>
            <a:avLst/>
            <a:gdLst/>
            <a:ahLst/>
            <a:cxnLst/>
            <a:rect l="l" t="t" r="r" b="b"/>
            <a:pathLst>
              <a:path w="425450" h="516889">
                <a:moveTo>
                  <a:pt x="0" y="0"/>
                </a:moveTo>
                <a:lnTo>
                  <a:pt x="425310" y="0"/>
                </a:lnTo>
                <a:lnTo>
                  <a:pt x="425310" y="516458"/>
                </a:lnTo>
                <a:lnTo>
                  <a:pt x="0" y="516458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33" name="object 33"/>
          <p:cNvSpPr/>
          <p:nvPr/>
        </p:nvSpPr>
        <p:spPr>
          <a:xfrm>
            <a:off x="9275624" y="4740911"/>
            <a:ext cx="428409" cy="468716"/>
          </a:xfrm>
          <a:custGeom>
            <a:avLst/>
            <a:gdLst/>
            <a:ahLst/>
            <a:cxnLst/>
            <a:rect l="l" t="t" r="r" b="b"/>
            <a:pathLst>
              <a:path w="472440" h="516889">
                <a:moveTo>
                  <a:pt x="0" y="0"/>
                </a:moveTo>
                <a:lnTo>
                  <a:pt x="471855" y="0"/>
                </a:lnTo>
                <a:lnTo>
                  <a:pt x="471855" y="516458"/>
                </a:lnTo>
                <a:lnTo>
                  <a:pt x="0" y="516458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34" name="object 34"/>
          <p:cNvSpPr/>
          <p:nvPr/>
        </p:nvSpPr>
        <p:spPr>
          <a:xfrm>
            <a:off x="2213313" y="4740911"/>
            <a:ext cx="2688497" cy="468716"/>
          </a:xfrm>
          <a:custGeom>
            <a:avLst/>
            <a:gdLst/>
            <a:ahLst/>
            <a:cxnLst/>
            <a:rect l="l" t="t" r="r" b="b"/>
            <a:pathLst>
              <a:path w="2964815" h="516889">
                <a:moveTo>
                  <a:pt x="0" y="0"/>
                </a:moveTo>
                <a:lnTo>
                  <a:pt x="2964433" y="0"/>
                </a:lnTo>
                <a:lnTo>
                  <a:pt x="2964433" y="516458"/>
                </a:lnTo>
                <a:lnTo>
                  <a:pt x="0" y="516458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35" name="object 35"/>
          <p:cNvSpPr txBox="1"/>
          <p:nvPr/>
        </p:nvSpPr>
        <p:spPr>
          <a:xfrm>
            <a:off x="2201801" y="5445281"/>
            <a:ext cx="1425727" cy="4955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8196"/>
            <a:r>
              <a:rPr lang="ru-RU" sz="1632" b="1" spc="-163" dirty="0">
                <a:solidFill>
                  <a:schemeClr val="tx2"/>
                </a:solidFill>
                <a:latin typeface="Arial Black"/>
                <a:cs typeface="Arial Black"/>
              </a:rPr>
              <a:t>83</a:t>
            </a:r>
            <a:r>
              <a:rPr sz="1632" b="1" spc="-122" dirty="0">
                <a:solidFill>
                  <a:schemeClr val="tx2"/>
                </a:solidFill>
                <a:latin typeface="Arial Black"/>
                <a:cs typeface="Arial Black"/>
              </a:rPr>
              <a:t> </a:t>
            </a:r>
            <a:r>
              <a:rPr lang="ky-KG" sz="1632" b="1" spc="-122" dirty="0">
                <a:solidFill>
                  <a:schemeClr val="tx2"/>
                </a:solidFill>
                <a:latin typeface="Arial Black"/>
                <a:cs typeface="Arial Black"/>
              </a:rPr>
              <a:t>310</a:t>
            </a:r>
            <a:endParaRPr sz="1632" dirty="0">
              <a:solidFill>
                <a:schemeClr val="tx2"/>
              </a:solidFill>
              <a:latin typeface="Arial Black"/>
              <a:cs typeface="Arial Black"/>
            </a:endParaRPr>
          </a:p>
          <a:p>
            <a:pPr marL="11516">
              <a:spcBef>
                <a:spcPts val="626"/>
              </a:spcBef>
            </a:pPr>
            <a:r>
              <a:rPr sz="1088" b="1" spc="-41" dirty="0">
                <a:solidFill>
                  <a:schemeClr val="tx2"/>
                </a:solidFill>
                <a:latin typeface="Arial Black"/>
                <a:cs typeface="Arial Black"/>
              </a:rPr>
              <a:t>Принято</a:t>
            </a:r>
            <a:r>
              <a:rPr sz="1088" b="1" spc="-82" dirty="0">
                <a:solidFill>
                  <a:schemeClr val="tx2"/>
                </a:solidFill>
                <a:latin typeface="Arial Black"/>
                <a:cs typeface="Arial Black"/>
              </a:rPr>
              <a:t> </a:t>
            </a:r>
            <a:r>
              <a:rPr sz="1088" b="1" spc="-36" dirty="0">
                <a:solidFill>
                  <a:schemeClr val="tx2"/>
                </a:solidFill>
                <a:latin typeface="Arial Black"/>
                <a:cs typeface="Arial Black"/>
              </a:rPr>
              <a:t>студентов</a:t>
            </a:r>
            <a:endParaRPr sz="1088" dirty="0">
              <a:solidFill>
                <a:schemeClr val="tx2"/>
              </a:solidFill>
              <a:latin typeface="Arial Black"/>
              <a:cs typeface="Arial Black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945742" y="2738651"/>
            <a:ext cx="645493" cy="3847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16">
              <a:lnSpc>
                <a:spcPts val="1197"/>
              </a:lnSpc>
            </a:pPr>
            <a:r>
              <a:rPr sz="1088" b="1" spc="-73" dirty="0">
                <a:solidFill>
                  <a:schemeClr val="tx2"/>
                </a:solidFill>
                <a:latin typeface="Arial Black"/>
                <a:cs typeface="Arial Black"/>
              </a:rPr>
              <a:t>Частные</a:t>
            </a:r>
            <a:endParaRPr sz="1088" dirty="0">
              <a:solidFill>
                <a:schemeClr val="tx2"/>
              </a:solidFill>
              <a:latin typeface="Arial Black"/>
              <a:cs typeface="Arial Black"/>
            </a:endParaRPr>
          </a:p>
          <a:p>
            <a:pPr marL="396739">
              <a:lnSpc>
                <a:spcPts val="1849"/>
              </a:lnSpc>
            </a:pPr>
            <a:r>
              <a:rPr sz="1632" b="1" spc="-163" dirty="0">
                <a:solidFill>
                  <a:schemeClr val="tx2"/>
                </a:solidFill>
                <a:latin typeface="Arial Black"/>
                <a:cs typeface="Arial Black"/>
              </a:rPr>
              <a:t>3</a:t>
            </a:r>
            <a:r>
              <a:rPr lang="ru-RU" sz="1632" b="1" spc="-163" dirty="0">
                <a:solidFill>
                  <a:schemeClr val="tx2"/>
                </a:solidFill>
                <a:latin typeface="Arial Black"/>
                <a:cs typeface="Arial Black"/>
              </a:rPr>
              <a:t>3</a:t>
            </a:r>
            <a:endParaRPr sz="1632" dirty="0">
              <a:solidFill>
                <a:schemeClr val="tx2"/>
              </a:solidFill>
              <a:latin typeface="Arial Black"/>
              <a:cs typeface="Arial Black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431856" y="5269193"/>
            <a:ext cx="762384" cy="1674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16"/>
            <a:r>
              <a:rPr sz="1088" b="1" spc="-122" dirty="0">
                <a:solidFill>
                  <a:schemeClr val="tx2"/>
                </a:solidFill>
                <a:latin typeface="Arial Black"/>
                <a:cs typeface="Arial Black"/>
              </a:rPr>
              <a:t>В</a:t>
            </a:r>
            <a:r>
              <a:rPr sz="1088" b="1" spc="-82" dirty="0">
                <a:solidFill>
                  <a:schemeClr val="tx2"/>
                </a:solidFill>
                <a:latin typeface="Arial Black"/>
                <a:cs typeface="Arial Black"/>
              </a:rPr>
              <a:t> </a:t>
            </a:r>
            <a:r>
              <a:rPr sz="1088" b="1" spc="-63" dirty="0">
                <a:solidFill>
                  <a:schemeClr val="tx2"/>
                </a:solidFill>
                <a:latin typeface="Arial Black"/>
                <a:cs typeface="Arial Black"/>
              </a:rPr>
              <a:t>частных</a:t>
            </a:r>
            <a:endParaRPr sz="1088" dirty="0">
              <a:solidFill>
                <a:schemeClr val="tx2"/>
              </a:solidFill>
              <a:latin typeface="Arial Black"/>
              <a:cs typeface="Arial Black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588960" y="5409689"/>
            <a:ext cx="762384" cy="2511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16"/>
            <a:r>
              <a:rPr sz="1632" b="1" spc="-163" dirty="0">
                <a:solidFill>
                  <a:schemeClr val="tx2"/>
                </a:solidFill>
                <a:latin typeface="Arial Black"/>
                <a:cs typeface="Arial Black"/>
              </a:rPr>
              <a:t>1</a:t>
            </a:r>
            <a:r>
              <a:rPr lang="en-US" sz="1632" b="1" spc="-163" dirty="0">
                <a:solidFill>
                  <a:schemeClr val="tx2"/>
                </a:solidFill>
                <a:latin typeface="Arial Black"/>
                <a:cs typeface="Arial Black"/>
              </a:rPr>
              <a:t>2</a:t>
            </a:r>
            <a:r>
              <a:rPr sz="1632" b="1" spc="-122" dirty="0">
                <a:solidFill>
                  <a:schemeClr val="tx2"/>
                </a:solidFill>
                <a:latin typeface="Arial Black"/>
                <a:cs typeface="Arial Black"/>
              </a:rPr>
              <a:t> </a:t>
            </a:r>
            <a:r>
              <a:rPr lang="ky-KG" sz="1632" b="1" spc="-122" dirty="0">
                <a:solidFill>
                  <a:schemeClr val="tx2"/>
                </a:solidFill>
                <a:latin typeface="Arial Black"/>
                <a:cs typeface="Arial Black"/>
              </a:rPr>
              <a:t>290</a:t>
            </a:r>
            <a:endParaRPr sz="1632" dirty="0">
              <a:solidFill>
                <a:schemeClr val="tx2"/>
              </a:solidFill>
              <a:latin typeface="Arial Black"/>
              <a:cs typeface="Arial Black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676852" y="5269187"/>
            <a:ext cx="1413635" cy="1674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16"/>
            <a:r>
              <a:rPr sz="1088" b="1" spc="-122" dirty="0">
                <a:solidFill>
                  <a:schemeClr val="tx2"/>
                </a:solidFill>
                <a:latin typeface="Arial Black"/>
                <a:cs typeface="Arial Black"/>
              </a:rPr>
              <a:t>В</a:t>
            </a:r>
            <a:r>
              <a:rPr sz="1088" b="1" spc="-82" dirty="0">
                <a:solidFill>
                  <a:schemeClr val="tx2"/>
                </a:solidFill>
                <a:latin typeface="Arial Black"/>
                <a:cs typeface="Arial Black"/>
              </a:rPr>
              <a:t> </a:t>
            </a:r>
            <a:r>
              <a:rPr sz="1088" b="1" spc="-59" dirty="0">
                <a:solidFill>
                  <a:schemeClr val="tx2"/>
                </a:solidFill>
                <a:latin typeface="Arial Black"/>
                <a:cs typeface="Arial Black"/>
              </a:rPr>
              <a:t>государственных</a:t>
            </a:r>
            <a:endParaRPr sz="1088" dirty="0">
              <a:solidFill>
                <a:schemeClr val="tx2"/>
              </a:solidFill>
              <a:latin typeface="Arial Black"/>
              <a:cs typeface="Arial Black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550153" y="5445281"/>
            <a:ext cx="1425727" cy="4955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8196"/>
            <a:r>
              <a:rPr lang="ky-KG" sz="1632" b="1" spc="-122" dirty="0">
                <a:solidFill>
                  <a:schemeClr val="tx2"/>
                </a:solidFill>
                <a:latin typeface="Arial Black"/>
                <a:cs typeface="Arial Black"/>
              </a:rPr>
              <a:t>108</a:t>
            </a:r>
            <a:r>
              <a:rPr sz="1632" b="1" spc="-122" dirty="0">
                <a:solidFill>
                  <a:schemeClr val="tx2"/>
                </a:solidFill>
                <a:latin typeface="Arial Black"/>
                <a:cs typeface="Arial Black"/>
              </a:rPr>
              <a:t> </a:t>
            </a:r>
            <a:r>
              <a:rPr lang="ru-RU" sz="1632" b="1" spc="-122" dirty="0">
                <a:solidFill>
                  <a:schemeClr val="tx2"/>
                </a:solidFill>
                <a:latin typeface="Arial Black"/>
                <a:cs typeface="Arial Black"/>
              </a:rPr>
              <a:t>965</a:t>
            </a:r>
            <a:endParaRPr sz="1632" dirty="0">
              <a:solidFill>
                <a:schemeClr val="tx2"/>
              </a:solidFill>
              <a:latin typeface="Arial Black"/>
              <a:cs typeface="Arial Black"/>
            </a:endParaRPr>
          </a:p>
          <a:p>
            <a:pPr marL="11516">
              <a:spcBef>
                <a:spcPts val="626"/>
              </a:spcBef>
            </a:pPr>
            <a:r>
              <a:rPr sz="1088" b="1" spc="-41" dirty="0">
                <a:solidFill>
                  <a:schemeClr val="tx2"/>
                </a:solidFill>
                <a:latin typeface="Arial Black"/>
                <a:cs typeface="Arial Black"/>
              </a:rPr>
              <a:t>Принято</a:t>
            </a:r>
            <a:r>
              <a:rPr sz="1088" b="1" spc="-82" dirty="0">
                <a:solidFill>
                  <a:schemeClr val="tx2"/>
                </a:solidFill>
                <a:latin typeface="Arial Black"/>
                <a:cs typeface="Arial Black"/>
              </a:rPr>
              <a:t> </a:t>
            </a:r>
            <a:r>
              <a:rPr sz="1088" b="1" spc="-36" dirty="0">
                <a:solidFill>
                  <a:schemeClr val="tx2"/>
                </a:solidFill>
                <a:latin typeface="Arial Black"/>
                <a:cs typeface="Arial Black"/>
              </a:rPr>
              <a:t>студентов</a:t>
            </a:r>
            <a:endParaRPr sz="1088" dirty="0">
              <a:solidFill>
                <a:schemeClr val="tx2"/>
              </a:solidFill>
              <a:latin typeface="Arial Black"/>
              <a:cs typeface="Arial Black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820100" y="5269193"/>
            <a:ext cx="762384" cy="1674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16"/>
            <a:r>
              <a:rPr sz="1088" b="1" spc="-122" dirty="0">
                <a:solidFill>
                  <a:schemeClr val="tx2"/>
                </a:solidFill>
                <a:latin typeface="Arial Black"/>
                <a:cs typeface="Arial Black"/>
              </a:rPr>
              <a:t>В</a:t>
            </a:r>
            <a:r>
              <a:rPr sz="1088" b="1" spc="-82" dirty="0">
                <a:solidFill>
                  <a:schemeClr val="tx2"/>
                </a:solidFill>
                <a:latin typeface="Arial Black"/>
                <a:cs typeface="Arial Black"/>
              </a:rPr>
              <a:t> </a:t>
            </a:r>
            <a:r>
              <a:rPr sz="1088" b="1" spc="-63" dirty="0">
                <a:solidFill>
                  <a:schemeClr val="tx2"/>
                </a:solidFill>
                <a:latin typeface="Arial Black"/>
                <a:cs typeface="Arial Black"/>
              </a:rPr>
              <a:t>частных</a:t>
            </a:r>
            <a:endParaRPr sz="1088">
              <a:solidFill>
                <a:schemeClr val="tx2"/>
              </a:solidFill>
              <a:latin typeface="Arial Black"/>
              <a:cs typeface="Arial Black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879504" y="5463737"/>
            <a:ext cx="915938" cy="2511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16"/>
            <a:r>
              <a:rPr lang="ru-RU" sz="1632" b="1" spc="-163" dirty="0">
                <a:solidFill>
                  <a:schemeClr val="tx2"/>
                </a:solidFill>
                <a:latin typeface="Arial Black"/>
                <a:cs typeface="Arial Black"/>
              </a:rPr>
              <a:t>21</a:t>
            </a:r>
            <a:r>
              <a:rPr sz="1632" b="1" spc="-122" dirty="0">
                <a:solidFill>
                  <a:schemeClr val="tx2"/>
                </a:solidFill>
                <a:latin typeface="Arial Black"/>
                <a:cs typeface="Arial Black"/>
              </a:rPr>
              <a:t> </a:t>
            </a:r>
            <a:r>
              <a:rPr lang="ky-KG" sz="1632" b="1" spc="-122" dirty="0">
                <a:solidFill>
                  <a:schemeClr val="tx2"/>
                </a:solidFill>
                <a:latin typeface="Arial Black"/>
                <a:cs typeface="Arial Black"/>
              </a:rPr>
              <a:t>285</a:t>
            </a:r>
            <a:endParaRPr sz="1632" dirty="0">
              <a:solidFill>
                <a:schemeClr val="tx2"/>
              </a:solidFill>
              <a:latin typeface="Arial Black"/>
              <a:cs typeface="Arial Black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8931930" y="3652549"/>
            <a:ext cx="1298471" cy="4103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16">
              <a:lnSpc>
                <a:spcPts val="1288"/>
              </a:lnSpc>
            </a:pPr>
            <a:r>
              <a:rPr sz="1088" b="1" spc="-68" dirty="0">
                <a:solidFill>
                  <a:schemeClr val="tx2"/>
                </a:solidFill>
                <a:latin typeface="Arial Black"/>
                <a:cs typeface="Arial Black"/>
              </a:rPr>
              <a:t>Государственные</a:t>
            </a:r>
            <a:endParaRPr sz="1088" dirty="0">
              <a:solidFill>
                <a:schemeClr val="tx2"/>
              </a:solidFill>
              <a:latin typeface="Arial Black"/>
              <a:cs typeface="Arial Black"/>
            </a:endParaRPr>
          </a:p>
          <a:p>
            <a:pPr marL="11516">
              <a:lnSpc>
                <a:spcPts val="1941"/>
              </a:lnSpc>
            </a:pPr>
            <a:r>
              <a:rPr lang="en-US" sz="1632" dirty="0">
                <a:solidFill>
                  <a:schemeClr val="tx2"/>
                </a:solidFill>
                <a:latin typeface="Arial Black"/>
                <a:cs typeface="Arial Black"/>
              </a:rPr>
              <a:t>9</a:t>
            </a:r>
            <a:r>
              <a:rPr lang="ky-KG" sz="1632" dirty="0">
                <a:solidFill>
                  <a:schemeClr val="tx2"/>
                </a:solidFill>
                <a:latin typeface="Arial Black"/>
                <a:cs typeface="Arial Black"/>
              </a:rPr>
              <a:t>1</a:t>
            </a:r>
            <a:endParaRPr sz="1632" dirty="0">
              <a:solidFill>
                <a:schemeClr val="tx2"/>
              </a:solidFill>
              <a:latin typeface="Arial Black"/>
              <a:cs typeface="Arial Black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505276" y="2749830"/>
            <a:ext cx="645493" cy="3847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16">
              <a:lnSpc>
                <a:spcPts val="1197"/>
              </a:lnSpc>
            </a:pPr>
            <a:r>
              <a:rPr sz="1088" b="1" spc="-73" dirty="0" err="1">
                <a:solidFill>
                  <a:schemeClr val="tx2"/>
                </a:solidFill>
                <a:latin typeface="Arial Black"/>
                <a:cs typeface="Arial Black"/>
              </a:rPr>
              <a:t>Частные</a:t>
            </a:r>
            <a:endParaRPr sz="1088" dirty="0">
              <a:solidFill>
                <a:schemeClr val="tx2"/>
              </a:solidFill>
              <a:latin typeface="Arial Black"/>
              <a:cs typeface="Arial Black"/>
            </a:endParaRPr>
          </a:p>
          <a:p>
            <a:pPr marL="396739">
              <a:lnSpc>
                <a:spcPts val="1849"/>
              </a:lnSpc>
            </a:pPr>
            <a:r>
              <a:rPr lang="en-US" sz="1632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ru-RU" sz="1632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sz="1632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6561688" y="4740911"/>
            <a:ext cx="2714409" cy="468716"/>
          </a:xfrm>
          <a:custGeom>
            <a:avLst/>
            <a:gdLst/>
            <a:ahLst/>
            <a:cxnLst/>
            <a:rect l="l" t="t" r="r" b="b"/>
            <a:pathLst>
              <a:path w="2993390" h="516889">
                <a:moveTo>
                  <a:pt x="0" y="0"/>
                </a:moveTo>
                <a:lnTo>
                  <a:pt x="2992856" y="0"/>
                </a:lnTo>
                <a:lnTo>
                  <a:pt x="2992856" y="516458"/>
                </a:lnTo>
                <a:lnTo>
                  <a:pt x="0" y="516458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6" name="object 46"/>
          <p:cNvSpPr/>
          <p:nvPr/>
        </p:nvSpPr>
        <p:spPr>
          <a:xfrm>
            <a:off x="6095363" y="2007684"/>
            <a:ext cx="0" cy="34549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1270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7" name="object 47"/>
          <p:cNvSpPr/>
          <p:nvPr/>
        </p:nvSpPr>
        <p:spPr>
          <a:xfrm>
            <a:off x="6095363" y="2112005"/>
            <a:ext cx="0" cy="4291001"/>
          </a:xfrm>
          <a:custGeom>
            <a:avLst/>
            <a:gdLst/>
            <a:ahLst/>
            <a:cxnLst/>
            <a:rect l="l" t="t" r="r" b="b"/>
            <a:pathLst>
              <a:path h="4732020">
                <a:moveTo>
                  <a:pt x="0" y="0"/>
                </a:moveTo>
                <a:lnTo>
                  <a:pt x="0" y="4731753"/>
                </a:lnTo>
              </a:path>
            </a:pathLst>
          </a:custGeom>
          <a:ln w="12700">
            <a:solidFill>
              <a:srgbClr val="4B555B"/>
            </a:solidFill>
            <a:prstDash val="lgDash"/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8" name="object 48"/>
          <p:cNvSpPr/>
          <p:nvPr/>
        </p:nvSpPr>
        <p:spPr>
          <a:xfrm>
            <a:off x="6095363" y="6437652"/>
            <a:ext cx="0" cy="34549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099"/>
                </a:lnTo>
              </a:path>
            </a:pathLst>
          </a:custGeom>
          <a:ln w="1270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9" name="object 49"/>
          <p:cNvSpPr/>
          <p:nvPr/>
        </p:nvSpPr>
        <p:spPr>
          <a:xfrm>
            <a:off x="2286960" y="5144939"/>
            <a:ext cx="1470065" cy="286758"/>
          </a:xfrm>
          <a:custGeom>
            <a:avLst/>
            <a:gdLst/>
            <a:ahLst/>
            <a:cxnLst/>
            <a:rect l="l" t="t" r="r" b="b"/>
            <a:pathLst>
              <a:path w="1621155" h="316229">
                <a:moveTo>
                  <a:pt x="0" y="0"/>
                </a:moveTo>
                <a:lnTo>
                  <a:pt x="0" y="315912"/>
                </a:lnTo>
                <a:lnTo>
                  <a:pt x="1620837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50" name="object 50"/>
          <p:cNvSpPr/>
          <p:nvPr/>
        </p:nvSpPr>
        <p:spPr>
          <a:xfrm>
            <a:off x="2241098" y="5042713"/>
            <a:ext cx="92131" cy="90404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8"/>
                </a:moveTo>
                <a:lnTo>
                  <a:pt x="84616" y="86892"/>
                </a:lnTo>
                <a:lnTo>
                  <a:pt x="59894" y="99173"/>
                </a:lnTo>
                <a:lnTo>
                  <a:pt x="43085" y="97839"/>
                </a:lnTo>
                <a:lnTo>
                  <a:pt x="8240" y="76512"/>
                </a:lnTo>
                <a:lnTo>
                  <a:pt x="0" y="52392"/>
                </a:lnTo>
                <a:lnTo>
                  <a:pt x="1883" y="37210"/>
                </a:lnTo>
                <a:lnTo>
                  <a:pt x="7271" y="23943"/>
                </a:lnTo>
                <a:lnTo>
                  <a:pt x="15631" y="13027"/>
                </a:lnTo>
                <a:lnTo>
                  <a:pt x="26430" y="4900"/>
                </a:lnTo>
                <a:lnTo>
                  <a:pt x="39136" y="0"/>
                </a:lnTo>
                <a:lnTo>
                  <a:pt x="56426" y="1083"/>
                </a:lnTo>
                <a:lnTo>
                  <a:pt x="92097" y="21248"/>
                </a:lnTo>
                <a:lnTo>
                  <a:pt x="101244" y="49368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51" name="object 51"/>
          <p:cNvSpPr/>
          <p:nvPr/>
        </p:nvSpPr>
        <p:spPr>
          <a:xfrm>
            <a:off x="2261199" y="5062145"/>
            <a:ext cx="52399" cy="51824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93" y="0"/>
                </a:moveTo>
                <a:lnTo>
                  <a:pt x="9710" y="6303"/>
                </a:lnTo>
                <a:lnTo>
                  <a:pt x="2396" y="17767"/>
                </a:lnTo>
                <a:lnTo>
                  <a:pt x="0" y="33882"/>
                </a:lnTo>
                <a:lnTo>
                  <a:pt x="5717" y="45707"/>
                </a:lnTo>
                <a:lnTo>
                  <a:pt x="16643" y="53834"/>
                </a:lnTo>
                <a:lnTo>
                  <a:pt x="31809" y="56761"/>
                </a:lnTo>
                <a:lnTo>
                  <a:pt x="44868" y="51846"/>
                </a:lnTo>
                <a:lnTo>
                  <a:pt x="53999" y="41649"/>
                </a:lnTo>
                <a:lnTo>
                  <a:pt x="57435" y="27939"/>
                </a:lnTo>
                <a:lnTo>
                  <a:pt x="55902" y="18795"/>
                </a:lnTo>
                <a:lnTo>
                  <a:pt x="49178" y="8609"/>
                </a:lnTo>
                <a:lnTo>
                  <a:pt x="37327" y="1924"/>
                </a:lnTo>
                <a:lnTo>
                  <a:pt x="205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52" name="object 52"/>
          <p:cNvSpPr/>
          <p:nvPr/>
        </p:nvSpPr>
        <p:spPr>
          <a:xfrm>
            <a:off x="6635469" y="5144939"/>
            <a:ext cx="1470065" cy="286758"/>
          </a:xfrm>
          <a:custGeom>
            <a:avLst/>
            <a:gdLst/>
            <a:ahLst/>
            <a:cxnLst/>
            <a:rect l="l" t="t" r="r" b="b"/>
            <a:pathLst>
              <a:path w="1621154" h="316229">
                <a:moveTo>
                  <a:pt x="0" y="0"/>
                </a:moveTo>
                <a:lnTo>
                  <a:pt x="0" y="315912"/>
                </a:lnTo>
                <a:lnTo>
                  <a:pt x="1620837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 sz="1632">
              <a:solidFill>
                <a:schemeClr val="tx2"/>
              </a:solidFill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6589603" y="5042715"/>
            <a:ext cx="92131" cy="90404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7"/>
                </a:moveTo>
                <a:lnTo>
                  <a:pt x="84615" y="86894"/>
                </a:lnTo>
                <a:lnTo>
                  <a:pt x="59894" y="99173"/>
                </a:lnTo>
                <a:lnTo>
                  <a:pt x="43089" y="97838"/>
                </a:lnTo>
                <a:lnTo>
                  <a:pt x="8243" y="76510"/>
                </a:lnTo>
                <a:lnTo>
                  <a:pt x="0" y="52389"/>
                </a:lnTo>
                <a:lnTo>
                  <a:pt x="1884" y="37209"/>
                </a:lnTo>
                <a:lnTo>
                  <a:pt x="7273" y="23943"/>
                </a:lnTo>
                <a:lnTo>
                  <a:pt x="15635" y="13028"/>
                </a:lnTo>
                <a:lnTo>
                  <a:pt x="26435" y="4901"/>
                </a:lnTo>
                <a:lnTo>
                  <a:pt x="39141" y="0"/>
                </a:lnTo>
                <a:lnTo>
                  <a:pt x="56429" y="1083"/>
                </a:lnTo>
                <a:lnTo>
                  <a:pt x="92098" y="21248"/>
                </a:lnTo>
                <a:lnTo>
                  <a:pt x="101244" y="49367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54" name="object 54"/>
          <p:cNvSpPr/>
          <p:nvPr/>
        </p:nvSpPr>
        <p:spPr>
          <a:xfrm>
            <a:off x="6609706" y="5062148"/>
            <a:ext cx="52399" cy="51824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86" y="0"/>
                </a:moveTo>
                <a:lnTo>
                  <a:pt x="9704" y="6306"/>
                </a:lnTo>
                <a:lnTo>
                  <a:pt x="2393" y="17771"/>
                </a:lnTo>
                <a:lnTo>
                  <a:pt x="0" y="33887"/>
                </a:lnTo>
                <a:lnTo>
                  <a:pt x="5719" y="45708"/>
                </a:lnTo>
                <a:lnTo>
                  <a:pt x="16648" y="53831"/>
                </a:lnTo>
                <a:lnTo>
                  <a:pt x="31820" y="56758"/>
                </a:lnTo>
                <a:lnTo>
                  <a:pt x="44879" y="51842"/>
                </a:lnTo>
                <a:lnTo>
                  <a:pt x="54010" y="41645"/>
                </a:lnTo>
                <a:lnTo>
                  <a:pt x="57446" y="27936"/>
                </a:lnTo>
                <a:lnTo>
                  <a:pt x="55909" y="18779"/>
                </a:lnTo>
                <a:lnTo>
                  <a:pt x="49180" y="8599"/>
                </a:lnTo>
                <a:lnTo>
                  <a:pt x="37326" y="1920"/>
                </a:lnTo>
                <a:lnTo>
                  <a:pt x="2058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55" name="object 55"/>
          <p:cNvSpPr/>
          <p:nvPr/>
        </p:nvSpPr>
        <p:spPr>
          <a:xfrm>
            <a:off x="8795645" y="5144939"/>
            <a:ext cx="828603" cy="286758"/>
          </a:xfrm>
          <a:custGeom>
            <a:avLst/>
            <a:gdLst/>
            <a:ahLst/>
            <a:cxnLst/>
            <a:rect l="l" t="t" r="r" b="b"/>
            <a:pathLst>
              <a:path w="913765" h="316229">
                <a:moveTo>
                  <a:pt x="913307" y="0"/>
                </a:moveTo>
                <a:lnTo>
                  <a:pt x="913307" y="315912"/>
                </a:lnTo>
                <a:lnTo>
                  <a:pt x="0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56" name="object 56"/>
          <p:cNvSpPr/>
          <p:nvPr/>
        </p:nvSpPr>
        <p:spPr>
          <a:xfrm>
            <a:off x="9577979" y="5042713"/>
            <a:ext cx="92131" cy="90404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8"/>
                </a:moveTo>
                <a:lnTo>
                  <a:pt x="84616" y="86892"/>
                </a:lnTo>
                <a:lnTo>
                  <a:pt x="59894" y="99173"/>
                </a:lnTo>
                <a:lnTo>
                  <a:pt x="43085" y="97839"/>
                </a:lnTo>
                <a:lnTo>
                  <a:pt x="8240" y="76512"/>
                </a:lnTo>
                <a:lnTo>
                  <a:pt x="0" y="52392"/>
                </a:lnTo>
                <a:lnTo>
                  <a:pt x="1883" y="37210"/>
                </a:lnTo>
                <a:lnTo>
                  <a:pt x="7271" y="23943"/>
                </a:lnTo>
                <a:lnTo>
                  <a:pt x="15631" y="13027"/>
                </a:lnTo>
                <a:lnTo>
                  <a:pt x="26430" y="4900"/>
                </a:lnTo>
                <a:lnTo>
                  <a:pt x="39136" y="0"/>
                </a:lnTo>
                <a:lnTo>
                  <a:pt x="56426" y="1083"/>
                </a:lnTo>
                <a:lnTo>
                  <a:pt x="92097" y="21248"/>
                </a:lnTo>
                <a:lnTo>
                  <a:pt x="101244" y="49368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57" name="object 57"/>
          <p:cNvSpPr/>
          <p:nvPr/>
        </p:nvSpPr>
        <p:spPr>
          <a:xfrm>
            <a:off x="9598080" y="5062145"/>
            <a:ext cx="52399" cy="51824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93" y="0"/>
                </a:moveTo>
                <a:lnTo>
                  <a:pt x="9710" y="6303"/>
                </a:lnTo>
                <a:lnTo>
                  <a:pt x="2396" y="17767"/>
                </a:lnTo>
                <a:lnTo>
                  <a:pt x="0" y="33882"/>
                </a:lnTo>
                <a:lnTo>
                  <a:pt x="5717" y="45707"/>
                </a:lnTo>
                <a:lnTo>
                  <a:pt x="16643" y="53834"/>
                </a:lnTo>
                <a:lnTo>
                  <a:pt x="31809" y="56761"/>
                </a:lnTo>
                <a:lnTo>
                  <a:pt x="44868" y="51846"/>
                </a:lnTo>
                <a:lnTo>
                  <a:pt x="53999" y="41649"/>
                </a:lnTo>
                <a:lnTo>
                  <a:pt x="57435" y="27939"/>
                </a:lnTo>
                <a:lnTo>
                  <a:pt x="55902" y="18795"/>
                </a:lnTo>
                <a:lnTo>
                  <a:pt x="49178" y="8609"/>
                </a:lnTo>
                <a:lnTo>
                  <a:pt x="37327" y="1924"/>
                </a:lnTo>
                <a:lnTo>
                  <a:pt x="205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58" name="object 58"/>
          <p:cNvSpPr/>
          <p:nvPr/>
        </p:nvSpPr>
        <p:spPr>
          <a:xfrm>
            <a:off x="4386674" y="5144939"/>
            <a:ext cx="828603" cy="286758"/>
          </a:xfrm>
          <a:custGeom>
            <a:avLst/>
            <a:gdLst/>
            <a:ahLst/>
            <a:cxnLst/>
            <a:rect l="l" t="t" r="r" b="b"/>
            <a:pathLst>
              <a:path w="913764" h="316229">
                <a:moveTo>
                  <a:pt x="913320" y="0"/>
                </a:moveTo>
                <a:lnTo>
                  <a:pt x="913320" y="315912"/>
                </a:lnTo>
                <a:lnTo>
                  <a:pt x="0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59" name="object 59"/>
          <p:cNvSpPr/>
          <p:nvPr/>
        </p:nvSpPr>
        <p:spPr>
          <a:xfrm>
            <a:off x="5169006" y="5042715"/>
            <a:ext cx="92131" cy="90404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7"/>
                </a:moveTo>
                <a:lnTo>
                  <a:pt x="84615" y="86894"/>
                </a:lnTo>
                <a:lnTo>
                  <a:pt x="59894" y="99173"/>
                </a:lnTo>
                <a:lnTo>
                  <a:pt x="43085" y="97838"/>
                </a:lnTo>
                <a:lnTo>
                  <a:pt x="8239" y="76510"/>
                </a:lnTo>
                <a:lnTo>
                  <a:pt x="0" y="52389"/>
                </a:lnTo>
                <a:lnTo>
                  <a:pt x="1883" y="37209"/>
                </a:lnTo>
                <a:lnTo>
                  <a:pt x="7270" y="23943"/>
                </a:lnTo>
                <a:lnTo>
                  <a:pt x="15630" y="13028"/>
                </a:lnTo>
                <a:lnTo>
                  <a:pt x="26429" y="4901"/>
                </a:lnTo>
                <a:lnTo>
                  <a:pt x="39137" y="0"/>
                </a:lnTo>
                <a:lnTo>
                  <a:pt x="56426" y="1083"/>
                </a:lnTo>
                <a:lnTo>
                  <a:pt x="92097" y="21246"/>
                </a:lnTo>
                <a:lnTo>
                  <a:pt x="101244" y="49367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60" name="object 60"/>
          <p:cNvSpPr/>
          <p:nvPr/>
        </p:nvSpPr>
        <p:spPr>
          <a:xfrm>
            <a:off x="5189114" y="5062145"/>
            <a:ext cx="52399" cy="51824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93" y="0"/>
                </a:moveTo>
                <a:lnTo>
                  <a:pt x="9710" y="6303"/>
                </a:lnTo>
                <a:lnTo>
                  <a:pt x="2396" y="17767"/>
                </a:lnTo>
                <a:lnTo>
                  <a:pt x="0" y="33882"/>
                </a:lnTo>
                <a:lnTo>
                  <a:pt x="5717" y="45707"/>
                </a:lnTo>
                <a:lnTo>
                  <a:pt x="16643" y="53834"/>
                </a:lnTo>
                <a:lnTo>
                  <a:pt x="31809" y="56761"/>
                </a:lnTo>
                <a:lnTo>
                  <a:pt x="44868" y="51846"/>
                </a:lnTo>
                <a:lnTo>
                  <a:pt x="53999" y="41649"/>
                </a:lnTo>
                <a:lnTo>
                  <a:pt x="57435" y="27939"/>
                </a:lnTo>
                <a:lnTo>
                  <a:pt x="55902" y="18795"/>
                </a:lnTo>
                <a:lnTo>
                  <a:pt x="49178" y="8609"/>
                </a:lnTo>
                <a:lnTo>
                  <a:pt x="37327" y="1924"/>
                </a:lnTo>
                <a:lnTo>
                  <a:pt x="205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object 34"/>
          <p:cNvSpPr txBox="1"/>
          <p:nvPr/>
        </p:nvSpPr>
        <p:spPr>
          <a:xfrm>
            <a:off x="2830579" y="1103047"/>
            <a:ext cx="6612469" cy="334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30905"/>
            <a:r>
              <a:rPr lang="ky-KG" sz="2176" i="1" dirty="0">
                <a:solidFill>
                  <a:srgbClr val="202B32"/>
                </a:solidFill>
                <a:latin typeface="Calibri"/>
                <a:cs typeface="Calibri"/>
              </a:rPr>
              <a:t>  </a:t>
            </a:r>
            <a:r>
              <a:rPr sz="2150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(на</a:t>
            </a:r>
            <a:r>
              <a:rPr sz="2150" i="1" spc="9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150" i="1" spc="18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начало</a:t>
            </a:r>
            <a:r>
              <a:rPr sz="2150" i="1" spc="9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учебно</a:t>
            </a:r>
            <a:r>
              <a:rPr sz="2150" i="1" spc="-14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sz="2150" i="1" spc="18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2150" i="1" spc="9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150" i="1" spc="5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sz="2150" i="1" spc="-14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ода,</a:t>
            </a:r>
            <a:r>
              <a:rPr sz="2150" i="1" spc="9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150" i="1" spc="27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</a:t>
            </a:r>
            <a:r>
              <a:rPr sz="2150" i="1" spc="5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sz="2150" i="1" spc="18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ло</a:t>
            </a:r>
            <a:r>
              <a:rPr sz="2150" i="1" spc="9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век</a:t>
            </a:r>
            <a:r>
              <a:rPr sz="2150" i="1" spc="9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sz="1904" b="1" spc="-170" baseline="1984" dirty="0">
                <a:solidFill>
                  <a:srgbClr val="4B555B"/>
                </a:solidFill>
                <a:latin typeface="Arial Black"/>
                <a:cs typeface="Arial Black"/>
              </a:rPr>
              <a:t>	</a:t>
            </a:r>
            <a:endParaRPr sz="1270" dirty="0">
              <a:latin typeface="Arial Black"/>
              <a:cs typeface="Arial Black"/>
            </a:endParaRPr>
          </a:p>
        </p:txBody>
      </p:sp>
      <p:sp>
        <p:nvSpPr>
          <p:cNvPr id="38" name="object 38"/>
          <p:cNvSpPr txBox="1">
            <a:spLocks noGrp="1"/>
          </p:cNvSpPr>
          <p:nvPr>
            <p:ph type="title"/>
          </p:nvPr>
        </p:nvSpPr>
        <p:spPr>
          <a:xfrm>
            <a:off x="1251284" y="232681"/>
            <a:ext cx="9529010" cy="87036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1516" marR="4607" indent="131862" algn="ctr">
              <a:lnSpc>
                <a:spcPct val="100800"/>
              </a:lnSpc>
            </a:pPr>
            <a:r>
              <a:rPr sz="2800" b="1" dirty="0" err="1"/>
              <a:t>Распределение</a:t>
            </a:r>
            <a:r>
              <a:rPr sz="2800" b="1" dirty="0"/>
              <a:t> </a:t>
            </a:r>
            <a:r>
              <a:rPr sz="2800" b="1" dirty="0" err="1"/>
              <a:t>численности</a:t>
            </a:r>
            <a:r>
              <a:rPr sz="2800" b="1" dirty="0"/>
              <a:t> </a:t>
            </a:r>
            <a:r>
              <a:rPr sz="2800" b="1" dirty="0" err="1" smtClean="0"/>
              <a:t>принятых</a:t>
            </a:r>
            <a:r>
              <a:rPr lang="ky-KG" sz="2800" b="1" dirty="0" smtClean="0"/>
              <a:t> </a:t>
            </a:r>
            <a:r>
              <a:rPr sz="2800" b="1" dirty="0" smtClean="0"/>
              <a:t>в СП</a:t>
            </a:r>
            <a:r>
              <a:rPr lang="ru-RU" sz="2800" b="1" dirty="0" err="1" smtClean="0"/>
              <a:t>УЗы</a:t>
            </a:r>
            <a:r>
              <a:rPr sz="2800" b="1" dirty="0" smtClean="0"/>
              <a:t> </a:t>
            </a:r>
            <a:r>
              <a:rPr lang="ky-KG" sz="2800" b="1" dirty="0"/>
              <a:t/>
            </a:r>
            <a:br>
              <a:rPr lang="ky-KG" sz="2800" b="1" dirty="0"/>
            </a:br>
            <a:r>
              <a:rPr sz="2800" b="1" dirty="0" err="1" smtClean="0"/>
              <a:t>по</a:t>
            </a:r>
            <a:r>
              <a:rPr sz="2800" b="1" dirty="0" smtClean="0"/>
              <a:t> </a:t>
            </a:r>
            <a:r>
              <a:rPr sz="2800" b="1" dirty="0"/>
              <a:t>специальностям</a:t>
            </a:r>
          </a:p>
        </p:txBody>
      </p:sp>
      <p:sp>
        <p:nvSpPr>
          <p:cNvPr id="42" name="object 42"/>
          <p:cNvSpPr txBox="1"/>
          <p:nvPr/>
        </p:nvSpPr>
        <p:spPr>
          <a:xfrm>
            <a:off x="3150096" y="2039829"/>
            <a:ext cx="4187353" cy="1674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16">
              <a:tabLst>
                <a:tab pos="3401357" algn="l"/>
              </a:tabLst>
            </a:pPr>
            <a:r>
              <a:rPr sz="1088" b="1" dirty="0">
                <a:solidFill>
                  <a:srgbClr val="202B32"/>
                </a:solidFill>
                <a:latin typeface="Century Gothic"/>
                <a:cs typeface="Century Gothic"/>
              </a:rPr>
              <a:t>	</a:t>
            </a:r>
            <a:endParaRPr sz="1088" dirty="0">
              <a:latin typeface="Century Gothic"/>
              <a:cs typeface="Century Gothic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52504875"/>
              </p:ext>
            </p:extLst>
          </p:nvPr>
        </p:nvGraphicFramePr>
        <p:xfrm>
          <a:off x="1668145" y="1545459"/>
          <a:ext cx="8161430" cy="46295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46052" y="2603331"/>
            <a:ext cx="844150" cy="1497128"/>
          </a:xfrm>
          <a:custGeom>
            <a:avLst/>
            <a:gdLst/>
            <a:ahLst/>
            <a:cxnLst/>
            <a:rect l="l" t="t" r="r" b="b"/>
            <a:pathLst>
              <a:path w="930910" h="1651000">
                <a:moveTo>
                  <a:pt x="493898" y="0"/>
                </a:moveTo>
                <a:lnTo>
                  <a:pt x="442989" y="28945"/>
                </a:lnTo>
                <a:lnTo>
                  <a:pt x="394788" y="60215"/>
                </a:lnTo>
                <a:lnTo>
                  <a:pt x="349253" y="93852"/>
                </a:lnTo>
                <a:lnTo>
                  <a:pt x="306341" y="129899"/>
                </a:lnTo>
                <a:lnTo>
                  <a:pt x="266011" y="168398"/>
                </a:lnTo>
                <a:lnTo>
                  <a:pt x="228220" y="209393"/>
                </a:lnTo>
                <a:lnTo>
                  <a:pt x="192926" y="252927"/>
                </a:lnTo>
                <a:lnTo>
                  <a:pt x="160088" y="299042"/>
                </a:lnTo>
                <a:lnTo>
                  <a:pt x="129662" y="347780"/>
                </a:lnTo>
                <a:lnTo>
                  <a:pt x="101608" y="399186"/>
                </a:lnTo>
                <a:lnTo>
                  <a:pt x="69705" y="468595"/>
                </a:lnTo>
                <a:lnTo>
                  <a:pt x="43930" y="539218"/>
                </a:lnTo>
                <a:lnTo>
                  <a:pt x="24176" y="610734"/>
                </a:lnTo>
                <a:lnTo>
                  <a:pt x="10339" y="682820"/>
                </a:lnTo>
                <a:lnTo>
                  <a:pt x="2315" y="755154"/>
                </a:lnTo>
                <a:lnTo>
                  <a:pt x="0" y="827413"/>
                </a:lnTo>
                <a:lnTo>
                  <a:pt x="3287" y="899277"/>
                </a:lnTo>
                <a:lnTo>
                  <a:pt x="12073" y="970423"/>
                </a:lnTo>
                <a:lnTo>
                  <a:pt x="26253" y="1040528"/>
                </a:lnTo>
                <a:lnTo>
                  <a:pt x="45723" y="1109270"/>
                </a:lnTo>
                <a:lnTo>
                  <a:pt x="70377" y="1176328"/>
                </a:lnTo>
                <a:lnTo>
                  <a:pt x="100112" y="1241378"/>
                </a:lnTo>
                <a:lnTo>
                  <a:pt x="134822" y="1304100"/>
                </a:lnTo>
                <a:lnTo>
                  <a:pt x="174402" y="1364171"/>
                </a:lnTo>
                <a:lnTo>
                  <a:pt x="218749" y="1421269"/>
                </a:lnTo>
                <a:lnTo>
                  <a:pt x="267757" y="1475071"/>
                </a:lnTo>
                <a:lnTo>
                  <a:pt x="321323" y="1525256"/>
                </a:lnTo>
                <a:lnTo>
                  <a:pt x="379340" y="1571502"/>
                </a:lnTo>
                <a:lnTo>
                  <a:pt x="441705" y="1613485"/>
                </a:lnTo>
                <a:lnTo>
                  <a:pt x="508313" y="1650885"/>
                </a:lnTo>
                <a:lnTo>
                  <a:pt x="930803" y="821689"/>
                </a:lnTo>
                <a:lnTo>
                  <a:pt x="493898" y="0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3" name="object 3"/>
          <p:cNvSpPr/>
          <p:nvPr/>
        </p:nvSpPr>
        <p:spPr>
          <a:xfrm>
            <a:off x="3093919" y="2504426"/>
            <a:ext cx="1240313" cy="1692330"/>
          </a:xfrm>
          <a:custGeom>
            <a:avLst/>
            <a:gdLst/>
            <a:ahLst/>
            <a:cxnLst/>
            <a:rect l="l" t="t" r="r" b="b"/>
            <a:pathLst>
              <a:path w="1367789" h="1866264">
                <a:moveTo>
                  <a:pt x="426383" y="0"/>
                </a:moveTo>
                <a:lnTo>
                  <a:pt x="354175" y="3576"/>
                </a:lnTo>
                <a:lnTo>
                  <a:pt x="281993" y="12862"/>
                </a:lnTo>
                <a:lnTo>
                  <a:pt x="210160" y="27955"/>
                </a:lnTo>
                <a:lnTo>
                  <a:pt x="139001" y="48954"/>
                </a:lnTo>
                <a:lnTo>
                  <a:pt x="68840" y="75960"/>
                </a:lnTo>
                <a:lnTo>
                  <a:pt x="0" y="109069"/>
                </a:lnTo>
                <a:lnTo>
                  <a:pt x="436905" y="930759"/>
                </a:lnTo>
                <a:lnTo>
                  <a:pt x="14414" y="1759955"/>
                </a:lnTo>
                <a:lnTo>
                  <a:pt x="56782" y="1780384"/>
                </a:lnTo>
                <a:lnTo>
                  <a:pt x="99379" y="1798621"/>
                </a:lnTo>
                <a:lnTo>
                  <a:pt x="142176" y="1814668"/>
                </a:lnTo>
                <a:lnTo>
                  <a:pt x="185146" y="1828524"/>
                </a:lnTo>
                <a:lnTo>
                  <a:pt x="228262" y="1840189"/>
                </a:lnTo>
                <a:lnTo>
                  <a:pt x="271496" y="1849664"/>
                </a:lnTo>
                <a:lnTo>
                  <a:pt x="314820" y="1856948"/>
                </a:lnTo>
                <a:lnTo>
                  <a:pt x="358208" y="1862043"/>
                </a:lnTo>
                <a:lnTo>
                  <a:pt x="401632" y="1864948"/>
                </a:lnTo>
                <a:lnTo>
                  <a:pt x="445065" y="1865663"/>
                </a:lnTo>
                <a:lnTo>
                  <a:pt x="488478" y="1864190"/>
                </a:lnTo>
                <a:lnTo>
                  <a:pt x="531845" y="1860527"/>
                </a:lnTo>
                <a:lnTo>
                  <a:pt x="575137" y="1854676"/>
                </a:lnTo>
                <a:lnTo>
                  <a:pt x="618329" y="1846636"/>
                </a:lnTo>
                <a:lnTo>
                  <a:pt x="661391" y="1836407"/>
                </a:lnTo>
                <a:lnTo>
                  <a:pt x="704298" y="1823991"/>
                </a:lnTo>
                <a:lnTo>
                  <a:pt x="747020" y="1809387"/>
                </a:lnTo>
                <a:lnTo>
                  <a:pt x="789531" y="1792595"/>
                </a:lnTo>
                <a:lnTo>
                  <a:pt x="831804" y="1773616"/>
                </a:lnTo>
                <a:lnTo>
                  <a:pt x="873810" y="1752449"/>
                </a:lnTo>
                <a:lnTo>
                  <a:pt x="939754" y="1713892"/>
                </a:lnTo>
                <a:lnTo>
                  <a:pt x="1001375" y="1670826"/>
                </a:lnTo>
                <a:lnTo>
                  <a:pt x="1058575" y="1623574"/>
                </a:lnTo>
                <a:lnTo>
                  <a:pt x="1111255" y="1572462"/>
                </a:lnTo>
                <a:lnTo>
                  <a:pt x="1159316" y="1517812"/>
                </a:lnTo>
                <a:lnTo>
                  <a:pt x="1202659" y="1459949"/>
                </a:lnTo>
                <a:lnTo>
                  <a:pt x="1241185" y="1399197"/>
                </a:lnTo>
                <a:lnTo>
                  <a:pt x="1274794" y="1335879"/>
                </a:lnTo>
                <a:lnTo>
                  <a:pt x="1303389" y="1270320"/>
                </a:lnTo>
                <a:lnTo>
                  <a:pt x="1326869" y="1202842"/>
                </a:lnTo>
                <a:lnTo>
                  <a:pt x="1345135" y="1133771"/>
                </a:lnTo>
                <a:lnTo>
                  <a:pt x="1358089" y="1063431"/>
                </a:lnTo>
                <a:lnTo>
                  <a:pt x="1365632" y="992144"/>
                </a:lnTo>
                <a:lnTo>
                  <a:pt x="1367665" y="920235"/>
                </a:lnTo>
                <a:lnTo>
                  <a:pt x="1364088" y="848027"/>
                </a:lnTo>
                <a:lnTo>
                  <a:pt x="1354802" y="775846"/>
                </a:lnTo>
                <a:lnTo>
                  <a:pt x="1339709" y="704014"/>
                </a:lnTo>
                <a:lnTo>
                  <a:pt x="1318710" y="632855"/>
                </a:lnTo>
                <a:lnTo>
                  <a:pt x="1291705" y="562694"/>
                </a:lnTo>
                <a:lnTo>
                  <a:pt x="1258595" y="493854"/>
                </a:lnTo>
                <a:lnTo>
                  <a:pt x="1220039" y="427910"/>
                </a:lnTo>
                <a:lnTo>
                  <a:pt x="1176974" y="366289"/>
                </a:lnTo>
                <a:lnTo>
                  <a:pt x="1129724" y="309089"/>
                </a:lnTo>
                <a:lnTo>
                  <a:pt x="1078612" y="256409"/>
                </a:lnTo>
                <a:lnTo>
                  <a:pt x="1023963" y="208348"/>
                </a:lnTo>
                <a:lnTo>
                  <a:pt x="966101" y="165005"/>
                </a:lnTo>
                <a:lnTo>
                  <a:pt x="905348" y="126479"/>
                </a:lnTo>
                <a:lnTo>
                  <a:pt x="842030" y="92870"/>
                </a:lnTo>
                <a:lnTo>
                  <a:pt x="776470" y="64276"/>
                </a:lnTo>
                <a:lnTo>
                  <a:pt x="708993" y="40796"/>
                </a:lnTo>
                <a:lnTo>
                  <a:pt x="639921" y="22529"/>
                </a:lnTo>
                <a:lnTo>
                  <a:pt x="569580" y="9575"/>
                </a:lnTo>
                <a:lnTo>
                  <a:pt x="498292" y="2032"/>
                </a:lnTo>
                <a:lnTo>
                  <a:pt x="426383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" name="object 4"/>
          <p:cNvSpPr/>
          <p:nvPr/>
        </p:nvSpPr>
        <p:spPr>
          <a:xfrm>
            <a:off x="7117952" y="2613959"/>
            <a:ext cx="886185" cy="1470065"/>
          </a:xfrm>
          <a:custGeom>
            <a:avLst/>
            <a:gdLst/>
            <a:ahLst/>
            <a:cxnLst/>
            <a:rect l="l" t="t" r="r" b="b"/>
            <a:pathLst>
              <a:path w="977265" h="1621154">
                <a:moveTo>
                  <a:pt x="430385" y="0"/>
                </a:moveTo>
                <a:lnTo>
                  <a:pt x="384101" y="33134"/>
                </a:lnTo>
                <a:lnTo>
                  <a:pt x="340280" y="68444"/>
                </a:lnTo>
                <a:lnTo>
                  <a:pt x="298861" y="105993"/>
                </a:lnTo>
                <a:lnTo>
                  <a:pt x="259784" y="145843"/>
                </a:lnTo>
                <a:lnTo>
                  <a:pt x="222986" y="188055"/>
                </a:lnTo>
                <a:lnTo>
                  <a:pt x="188407" y="232693"/>
                </a:lnTo>
                <a:lnTo>
                  <a:pt x="124402" y="332119"/>
                </a:lnTo>
                <a:lnTo>
                  <a:pt x="88481" y="402460"/>
                </a:lnTo>
                <a:lnTo>
                  <a:pt x="58726" y="474503"/>
                </a:lnTo>
                <a:lnTo>
                  <a:pt x="35068" y="547898"/>
                </a:lnTo>
                <a:lnTo>
                  <a:pt x="17439" y="622297"/>
                </a:lnTo>
                <a:lnTo>
                  <a:pt x="5772" y="697350"/>
                </a:lnTo>
                <a:lnTo>
                  <a:pt x="0" y="772707"/>
                </a:lnTo>
                <a:lnTo>
                  <a:pt x="52" y="848020"/>
                </a:lnTo>
                <a:lnTo>
                  <a:pt x="5863" y="922938"/>
                </a:lnTo>
                <a:lnTo>
                  <a:pt x="17364" y="997113"/>
                </a:lnTo>
                <a:lnTo>
                  <a:pt x="34487" y="1070195"/>
                </a:lnTo>
                <a:lnTo>
                  <a:pt x="57164" y="1141835"/>
                </a:lnTo>
                <a:lnTo>
                  <a:pt x="85328" y="1211684"/>
                </a:lnTo>
                <a:lnTo>
                  <a:pt x="118910" y="1279392"/>
                </a:lnTo>
                <a:lnTo>
                  <a:pt x="157842" y="1344609"/>
                </a:lnTo>
                <a:lnTo>
                  <a:pt x="202057" y="1406987"/>
                </a:lnTo>
                <a:lnTo>
                  <a:pt x="251487" y="1466176"/>
                </a:lnTo>
                <a:lnTo>
                  <a:pt x="306063" y="1521827"/>
                </a:lnTo>
                <a:lnTo>
                  <a:pt x="365719" y="1573590"/>
                </a:lnTo>
                <a:lnTo>
                  <a:pt x="430385" y="1621116"/>
                </a:lnTo>
                <a:lnTo>
                  <a:pt x="977120" y="810552"/>
                </a:lnTo>
                <a:lnTo>
                  <a:pt x="430385" y="0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5" name="object 5"/>
          <p:cNvSpPr/>
          <p:nvPr/>
        </p:nvSpPr>
        <p:spPr>
          <a:xfrm>
            <a:off x="7508225" y="2462925"/>
            <a:ext cx="1381965" cy="1778128"/>
          </a:xfrm>
          <a:custGeom>
            <a:avLst/>
            <a:gdLst/>
            <a:ahLst/>
            <a:cxnLst/>
            <a:rect l="l" t="t" r="r" b="b"/>
            <a:pathLst>
              <a:path w="1524000" h="1960879">
                <a:moveTo>
                  <a:pt x="508883" y="0"/>
                </a:moveTo>
                <a:lnTo>
                  <a:pt x="433525" y="5772"/>
                </a:lnTo>
                <a:lnTo>
                  <a:pt x="358472" y="17439"/>
                </a:lnTo>
                <a:lnTo>
                  <a:pt x="284073" y="35068"/>
                </a:lnTo>
                <a:lnTo>
                  <a:pt x="210677" y="58726"/>
                </a:lnTo>
                <a:lnTo>
                  <a:pt x="138633" y="88481"/>
                </a:lnTo>
                <a:lnTo>
                  <a:pt x="68291" y="124402"/>
                </a:lnTo>
                <a:lnTo>
                  <a:pt x="0" y="166556"/>
                </a:lnTo>
                <a:lnTo>
                  <a:pt x="546734" y="977108"/>
                </a:lnTo>
                <a:lnTo>
                  <a:pt x="0" y="1787673"/>
                </a:lnTo>
                <a:lnTo>
                  <a:pt x="51733" y="1820503"/>
                </a:lnTo>
                <a:lnTo>
                  <a:pt x="104395" y="1849878"/>
                </a:lnTo>
                <a:lnTo>
                  <a:pt x="157882" y="1875797"/>
                </a:lnTo>
                <a:lnTo>
                  <a:pt x="212090" y="1898260"/>
                </a:lnTo>
                <a:lnTo>
                  <a:pt x="266918" y="1917267"/>
                </a:lnTo>
                <a:lnTo>
                  <a:pt x="322261" y="1932819"/>
                </a:lnTo>
                <a:lnTo>
                  <a:pt x="378017" y="1944914"/>
                </a:lnTo>
                <a:lnTo>
                  <a:pt x="434083" y="1953554"/>
                </a:lnTo>
                <a:lnTo>
                  <a:pt x="490355" y="1958738"/>
                </a:lnTo>
                <a:lnTo>
                  <a:pt x="546730" y="1960466"/>
                </a:lnTo>
                <a:lnTo>
                  <a:pt x="603105" y="1958738"/>
                </a:lnTo>
                <a:lnTo>
                  <a:pt x="659377" y="1953554"/>
                </a:lnTo>
                <a:lnTo>
                  <a:pt x="715443" y="1944914"/>
                </a:lnTo>
                <a:lnTo>
                  <a:pt x="771200" y="1932819"/>
                </a:lnTo>
                <a:lnTo>
                  <a:pt x="826544" y="1917267"/>
                </a:lnTo>
                <a:lnTo>
                  <a:pt x="881373" y="1898260"/>
                </a:lnTo>
                <a:lnTo>
                  <a:pt x="935583" y="1875797"/>
                </a:lnTo>
                <a:lnTo>
                  <a:pt x="989071" y="1849878"/>
                </a:lnTo>
                <a:lnTo>
                  <a:pt x="1041734" y="1820503"/>
                </a:lnTo>
                <a:lnTo>
                  <a:pt x="1093469" y="1787673"/>
                </a:lnTo>
                <a:lnTo>
                  <a:pt x="1158136" y="1740146"/>
                </a:lnTo>
                <a:lnTo>
                  <a:pt x="1217791" y="1688383"/>
                </a:lnTo>
                <a:lnTo>
                  <a:pt x="1272368" y="1632732"/>
                </a:lnTo>
                <a:lnTo>
                  <a:pt x="1321798" y="1573543"/>
                </a:lnTo>
                <a:lnTo>
                  <a:pt x="1366013" y="1511165"/>
                </a:lnTo>
                <a:lnTo>
                  <a:pt x="1404945" y="1445948"/>
                </a:lnTo>
                <a:lnTo>
                  <a:pt x="1438527" y="1378240"/>
                </a:lnTo>
                <a:lnTo>
                  <a:pt x="1466690" y="1308391"/>
                </a:lnTo>
                <a:lnTo>
                  <a:pt x="1489367" y="1236751"/>
                </a:lnTo>
                <a:lnTo>
                  <a:pt x="1506489" y="1163669"/>
                </a:lnTo>
                <a:lnTo>
                  <a:pt x="1517990" y="1089494"/>
                </a:lnTo>
                <a:lnTo>
                  <a:pt x="1523800" y="1014576"/>
                </a:lnTo>
                <a:lnTo>
                  <a:pt x="1523852" y="939263"/>
                </a:lnTo>
                <a:lnTo>
                  <a:pt x="1518078" y="863906"/>
                </a:lnTo>
                <a:lnTo>
                  <a:pt x="1506410" y="788853"/>
                </a:lnTo>
                <a:lnTo>
                  <a:pt x="1488781" y="714454"/>
                </a:lnTo>
                <a:lnTo>
                  <a:pt x="1465122" y="641059"/>
                </a:lnTo>
                <a:lnTo>
                  <a:pt x="1435365" y="569016"/>
                </a:lnTo>
                <a:lnTo>
                  <a:pt x="1399442" y="498675"/>
                </a:lnTo>
                <a:lnTo>
                  <a:pt x="1357287" y="430385"/>
                </a:lnTo>
                <a:lnTo>
                  <a:pt x="1309760" y="365719"/>
                </a:lnTo>
                <a:lnTo>
                  <a:pt x="1257997" y="306063"/>
                </a:lnTo>
                <a:lnTo>
                  <a:pt x="1202347" y="251487"/>
                </a:lnTo>
                <a:lnTo>
                  <a:pt x="1143158" y="202057"/>
                </a:lnTo>
                <a:lnTo>
                  <a:pt x="1080781" y="157842"/>
                </a:lnTo>
                <a:lnTo>
                  <a:pt x="1015564" y="118910"/>
                </a:lnTo>
                <a:lnTo>
                  <a:pt x="947857" y="85328"/>
                </a:lnTo>
                <a:lnTo>
                  <a:pt x="878009" y="57164"/>
                </a:lnTo>
                <a:lnTo>
                  <a:pt x="806370" y="34487"/>
                </a:lnTo>
                <a:lnTo>
                  <a:pt x="733288" y="17364"/>
                </a:lnTo>
                <a:lnTo>
                  <a:pt x="659113" y="5863"/>
                </a:lnTo>
                <a:lnTo>
                  <a:pt x="584195" y="52"/>
                </a:lnTo>
                <a:lnTo>
                  <a:pt x="508883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6" name="object 6"/>
          <p:cNvSpPr txBox="1"/>
          <p:nvPr/>
        </p:nvSpPr>
        <p:spPr>
          <a:xfrm>
            <a:off x="3122543" y="2122723"/>
            <a:ext cx="1107804" cy="2511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16"/>
            <a:r>
              <a:rPr sz="1632" b="1" spc="-113" dirty="0">
                <a:solidFill>
                  <a:schemeClr val="tx2"/>
                </a:solidFill>
                <a:latin typeface="Arial Black"/>
                <a:cs typeface="Arial Black"/>
              </a:rPr>
              <a:t>20</a:t>
            </a:r>
            <a:r>
              <a:rPr lang="ru-RU" sz="1632" b="1" spc="-113" dirty="0">
                <a:solidFill>
                  <a:schemeClr val="tx2"/>
                </a:solidFill>
                <a:latin typeface="Arial Black"/>
                <a:cs typeface="Arial Black"/>
              </a:rPr>
              <a:t>20</a:t>
            </a:r>
            <a:r>
              <a:rPr sz="1632" b="1" spc="-113" dirty="0">
                <a:solidFill>
                  <a:schemeClr val="tx2"/>
                </a:solidFill>
                <a:latin typeface="Arial Black"/>
                <a:cs typeface="Arial Black"/>
              </a:rPr>
              <a:t>-20</a:t>
            </a:r>
            <a:r>
              <a:rPr lang="ky-KG" sz="1632" b="1" spc="-113" dirty="0">
                <a:solidFill>
                  <a:schemeClr val="tx2"/>
                </a:solidFill>
                <a:latin typeface="Arial Black"/>
                <a:cs typeface="Arial Black"/>
              </a:rPr>
              <a:t>21</a:t>
            </a:r>
            <a:endParaRPr sz="1632" dirty="0">
              <a:solidFill>
                <a:schemeClr val="tx2"/>
              </a:solidFill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81263" y="167508"/>
            <a:ext cx="11213431" cy="861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16" marR="4607" indent="162956" algn="ctr"/>
            <a:r>
              <a:rPr lang="ky-KG" sz="2176" b="1" spc="103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ky-KG" sz="28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Число о</a:t>
            </a:r>
            <a:r>
              <a:rPr sz="2800" b="1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бразовательны</a:t>
            </a:r>
            <a:r>
              <a:rPr lang="ky-KG" sz="28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х</a:t>
            </a:r>
            <a:r>
              <a:rPr sz="28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sz="2800" b="1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организаци</a:t>
            </a:r>
            <a:r>
              <a:rPr lang="ky-KG" sz="28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й</a:t>
            </a:r>
            <a:r>
              <a:rPr lang="en-US" sz="28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sz="2800" b="1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высшего</a:t>
            </a:r>
            <a:r>
              <a:rPr lang="ky-KG" sz="28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28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en-US" sz="28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           </a:t>
            </a:r>
            <a:r>
              <a:rPr sz="2800" b="1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профессионального</a:t>
            </a:r>
            <a:r>
              <a:rPr lang="en-US" sz="28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sz="2800" b="1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образования</a:t>
            </a:r>
            <a:r>
              <a:rPr sz="28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(ВП</a:t>
            </a:r>
            <a:r>
              <a:rPr lang="ru-RU" sz="2800" b="1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УЗы</a:t>
            </a:r>
            <a:r>
              <a:rPr sz="28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)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507831" y="1097514"/>
            <a:ext cx="3175064" cy="334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16"/>
            <a:r>
              <a:rPr sz="2176" i="1" dirty="0">
                <a:solidFill>
                  <a:schemeClr val="tx2"/>
                </a:solidFill>
                <a:latin typeface="Calibri"/>
                <a:cs typeface="Calibri"/>
              </a:rPr>
              <a:t>(на</a:t>
            </a:r>
            <a:r>
              <a:rPr sz="2176" i="1" spc="9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176" i="1" spc="18" dirty="0">
                <a:solidFill>
                  <a:schemeClr val="tx2"/>
                </a:solidFill>
                <a:latin typeface="Calibri"/>
                <a:cs typeface="Calibri"/>
              </a:rPr>
              <a:t>начало</a:t>
            </a:r>
            <a:r>
              <a:rPr sz="2176" i="1" spc="9" dirty="0">
                <a:solidFill>
                  <a:schemeClr val="tx2"/>
                </a:solidFill>
                <a:latin typeface="Calibri"/>
                <a:cs typeface="Calibri"/>
              </a:rPr>
              <a:t> учебно</a:t>
            </a:r>
            <a:r>
              <a:rPr sz="2176" i="1" spc="-14" dirty="0">
                <a:solidFill>
                  <a:schemeClr val="tx2"/>
                </a:solidFill>
                <a:latin typeface="Calibri"/>
                <a:cs typeface="Calibri"/>
              </a:rPr>
              <a:t>г</a:t>
            </a:r>
            <a:r>
              <a:rPr sz="2176" i="1" spc="18" dirty="0">
                <a:solidFill>
                  <a:schemeClr val="tx2"/>
                </a:solidFill>
                <a:latin typeface="Calibri"/>
                <a:cs typeface="Calibri"/>
              </a:rPr>
              <a:t>о</a:t>
            </a:r>
            <a:r>
              <a:rPr sz="2176" i="1" spc="9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176" i="1" spc="5" dirty="0">
                <a:solidFill>
                  <a:schemeClr val="tx2"/>
                </a:solidFill>
                <a:latin typeface="Calibri"/>
                <a:cs typeface="Calibri"/>
              </a:rPr>
              <a:t>г</a:t>
            </a:r>
            <a:r>
              <a:rPr sz="2176" i="1" dirty="0">
                <a:solidFill>
                  <a:schemeClr val="tx2"/>
                </a:solidFill>
                <a:latin typeface="Calibri"/>
                <a:cs typeface="Calibri"/>
              </a:rPr>
              <a:t>ода)</a:t>
            </a:r>
            <a:endParaRPr sz="2176" dirty="0">
              <a:solidFill>
                <a:schemeClr val="tx2"/>
              </a:solidFill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621154" y="2122723"/>
            <a:ext cx="1158040" cy="2511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16"/>
            <a:r>
              <a:rPr sz="1632" b="1" spc="-113" dirty="0">
                <a:solidFill>
                  <a:schemeClr val="tx2"/>
                </a:solidFill>
                <a:latin typeface="Arial Black"/>
                <a:cs typeface="Arial Black"/>
              </a:rPr>
              <a:t>20</a:t>
            </a:r>
            <a:r>
              <a:rPr lang="ky-KG" sz="1632" b="1" spc="-113" dirty="0">
                <a:solidFill>
                  <a:schemeClr val="tx2"/>
                </a:solidFill>
                <a:latin typeface="Arial Black"/>
                <a:cs typeface="Arial Black"/>
              </a:rPr>
              <a:t>24</a:t>
            </a:r>
            <a:r>
              <a:rPr sz="1632" b="1" spc="-113" dirty="0">
                <a:solidFill>
                  <a:schemeClr val="tx2"/>
                </a:solidFill>
                <a:latin typeface="Arial Black"/>
                <a:cs typeface="Arial Black"/>
              </a:rPr>
              <a:t>-202</a:t>
            </a:r>
            <a:r>
              <a:rPr lang="ru-RU" sz="1632" b="1" spc="-113" dirty="0">
                <a:solidFill>
                  <a:schemeClr val="tx2"/>
                </a:solidFill>
                <a:latin typeface="Arial Black"/>
                <a:cs typeface="Arial Black"/>
              </a:rPr>
              <a:t>5</a:t>
            </a:r>
            <a:endParaRPr sz="1632" dirty="0">
              <a:solidFill>
                <a:schemeClr val="tx2"/>
              </a:solidFill>
              <a:latin typeface="Arial Black"/>
              <a:cs typeface="Arial Black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955168" y="2814402"/>
            <a:ext cx="1069295" cy="1069295"/>
          </a:xfrm>
          <a:custGeom>
            <a:avLst/>
            <a:gdLst/>
            <a:ahLst/>
            <a:cxnLst/>
            <a:rect l="l" t="t" r="r" b="b"/>
            <a:pathLst>
              <a:path w="1179195" h="1179195">
                <a:moveTo>
                  <a:pt x="589483" y="0"/>
                </a:moveTo>
                <a:lnTo>
                  <a:pt x="541136" y="1954"/>
                </a:lnTo>
                <a:lnTo>
                  <a:pt x="493865" y="7715"/>
                </a:lnTo>
                <a:lnTo>
                  <a:pt x="447822" y="17132"/>
                </a:lnTo>
                <a:lnTo>
                  <a:pt x="403160" y="30053"/>
                </a:lnTo>
                <a:lnTo>
                  <a:pt x="360028" y="46326"/>
                </a:lnTo>
                <a:lnTo>
                  <a:pt x="318580" y="65799"/>
                </a:lnTo>
                <a:lnTo>
                  <a:pt x="278967" y="88321"/>
                </a:lnTo>
                <a:lnTo>
                  <a:pt x="241341" y="113739"/>
                </a:lnTo>
                <a:lnTo>
                  <a:pt x="205853" y="141903"/>
                </a:lnTo>
                <a:lnTo>
                  <a:pt x="172654" y="172661"/>
                </a:lnTo>
                <a:lnTo>
                  <a:pt x="141898" y="205860"/>
                </a:lnTo>
                <a:lnTo>
                  <a:pt x="113735" y="241349"/>
                </a:lnTo>
                <a:lnTo>
                  <a:pt x="88317" y="278976"/>
                </a:lnTo>
                <a:lnTo>
                  <a:pt x="65796" y="318590"/>
                </a:lnTo>
                <a:lnTo>
                  <a:pt x="46324" y="360039"/>
                </a:lnTo>
                <a:lnTo>
                  <a:pt x="30052" y="403171"/>
                </a:lnTo>
                <a:lnTo>
                  <a:pt x="17131" y="447834"/>
                </a:lnTo>
                <a:lnTo>
                  <a:pt x="7715" y="493877"/>
                </a:lnTo>
                <a:lnTo>
                  <a:pt x="1954" y="541148"/>
                </a:lnTo>
                <a:lnTo>
                  <a:pt x="0" y="589495"/>
                </a:lnTo>
                <a:lnTo>
                  <a:pt x="1954" y="637844"/>
                </a:lnTo>
                <a:lnTo>
                  <a:pt x="7715" y="685117"/>
                </a:lnTo>
                <a:lnTo>
                  <a:pt x="17131" y="731161"/>
                </a:lnTo>
                <a:lnTo>
                  <a:pt x="30052" y="775825"/>
                </a:lnTo>
                <a:lnTo>
                  <a:pt x="46324" y="818957"/>
                </a:lnTo>
                <a:lnTo>
                  <a:pt x="65796" y="860406"/>
                </a:lnTo>
                <a:lnTo>
                  <a:pt x="88317" y="900020"/>
                </a:lnTo>
                <a:lnTo>
                  <a:pt x="113735" y="937647"/>
                </a:lnTo>
                <a:lnTo>
                  <a:pt x="141898" y="973136"/>
                </a:lnTo>
                <a:lnTo>
                  <a:pt x="172654" y="1006335"/>
                </a:lnTo>
                <a:lnTo>
                  <a:pt x="205853" y="1037092"/>
                </a:lnTo>
                <a:lnTo>
                  <a:pt x="241341" y="1065255"/>
                </a:lnTo>
                <a:lnTo>
                  <a:pt x="278967" y="1090673"/>
                </a:lnTo>
                <a:lnTo>
                  <a:pt x="318580" y="1113194"/>
                </a:lnTo>
                <a:lnTo>
                  <a:pt x="360028" y="1132667"/>
                </a:lnTo>
                <a:lnTo>
                  <a:pt x="403160" y="1148939"/>
                </a:lnTo>
                <a:lnTo>
                  <a:pt x="447822" y="1161859"/>
                </a:lnTo>
                <a:lnTo>
                  <a:pt x="493865" y="1171276"/>
                </a:lnTo>
                <a:lnTo>
                  <a:pt x="541136" y="1177037"/>
                </a:lnTo>
                <a:lnTo>
                  <a:pt x="589483" y="1178991"/>
                </a:lnTo>
                <a:lnTo>
                  <a:pt x="637832" y="1177037"/>
                </a:lnTo>
                <a:lnTo>
                  <a:pt x="685104" y="1171276"/>
                </a:lnTo>
                <a:lnTo>
                  <a:pt x="731148" y="1161859"/>
                </a:lnTo>
                <a:lnTo>
                  <a:pt x="775812" y="1148939"/>
                </a:lnTo>
                <a:lnTo>
                  <a:pt x="818944" y="1132667"/>
                </a:lnTo>
                <a:lnTo>
                  <a:pt x="860393" y="1113194"/>
                </a:lnTo>
                <a:lnTo>
                  <a:pt x="900007" y="1090673"/>
                </a:lnTo>
                <a:lnTo>
                  <a:pt x="937635" y="1065255"/>
                </a:lnTo>
                <a:lnTo>
                  <a:pt x="973123" y="1037092"/>
                </a:lnTo>
                <a:lnTo>
                  <a:pt x="1006322" y="1006335"/>
                </a:lnTo>
                <a:lnTo>
                  <a:pt x="1037079" y="973136"/>
                </a:lnTo>
                <a:lnTo>
                  <a:pt x="1065242" y="937647"/>
                </a:lnTo>
                <a:lnTo>
                  <a:pt x="1090660" y="900020"/>
                </a:lnTo>
                <a:lnTo>
                  <a:pt x="1113182" y="860406"/>
                </a:lnTo>
                <a:lnTo>
                  <a:pt x="1132654" y="818957"/>
                </a:lnTo>
                <a:lnTo>
                  <a:pt x="1148926" y="775825"/>
                </a:lnTo>
                <a:lnTo>
                  <a:pt x="1161847" y="731161"/>
                </a:lnTo>
                <a:lnTo>
                  <a:pt x="1171263" y="685117"/>
                </a:lnTo>
                <a:lnTo>
                  <a:pt x="1177024" y="637844"/>
                </a:lnTo>
                <a:lnTo>
                  <a:pt x="1178979" y="589495"/>
                </a:lnTo>
                <a:lnTo>
                  <a:pt x="1177024" y="541148"/>
                </a:lnTo>
                <a:lnTo>
                  <a:pt x="1171263" y="493877"/>
                </a:lnTo>
                <a:lnTo>
                  <a:pt x="1161847" y="447834"/>
                </a:lnTo>
                <a:lnTo>
                  <a:pt x="1148926" y="403171"/>
                </a:lnTo>
                <a:lnTo>
                  <a:pt x="1132654" y="360039"/>
                </a:lnTo>
                <a:lnTo>
                  <a:pt x="1113182" y="318590"/>
                </a:lnTo>
                <a:lnTo>
                  <a:pt x="1090660" y="278976"/>
                </a:lnTo>
                <a:lnTo>
                  <a:pt x="1065242" y="241349"/>
                </a:lnTo>
                <a:lnTo>
                  <a:pt x="1037079" y="205860"/>
                </a:lnTo>
                <a:lnTo>
                  <a:pt x="1006322" y="172661"/>
                </a:lnTo>
                <a:lnTo>
                  <a:pt x="973123" y="141903"/>
                </a:lnTo>
                <a:lnTo>
                  <a:pt x="937635" y="113739"/>
                </a:lnTo>
                <a:lnTo>
                  <a:pt x="900007" y="88321"/>
                </a:lnTo>
                <a:lnTo>
                  <a:pt x="860393" y="65799"/>
                </a:lnTo>
                <a:lnTo>
                  <a:pt x="818944" y="46326"/>
                </a:lnTo>
                <a:lnTo>
                  <a:pt x="775812" y="30053"/>
                </a:lnTo>
                <a:lnTo>
                  <a:pt x="731148" y="17132"/>
                </a:lnTo>
                <a:lnTo>
                  <a:pt x="685104" y="7715"/>
                </a:lnTo>
                <a:lnTo>
                  <a:pt x="637832" y="1954"/>
                </a:lnTo>
                <a:lnTo>
                  <a:pt x="58948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1" name="object 11"/>
          <p:cNvSpPr txBox="1"/>
          <p:nvPr/>
        </p:nvSpPr>
        <p:spPr>
          <a:xfrm>
            <a:off x="2986923" y="3189858"/>
            <a:ext cx="1005955" cy="3847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97"/>
              </a:lnSpc>
            </a:pPr>
            <a:r>
              <a:rPr sz="1088" b="1" spc="-95" dirty="0">
                <a:solidFill>
                  <a:schemeClr val="tx2"/>
                </a:solidFill>
                <a:latin typeface="Arial Black"/>
                <a:cs typeface="Arial Black"/>
              </a:rPr>
              <a:t>Всего</a:t>
            </a:r>
            <a:r>
              <a:rPr sz="1088" b="1" spc="-82" dirty="0">
                <a:solidFill>
                  <a:schemeClr val="tx2"/>
                </a:solidFill>
                <a:latin typeface="Arial Black"/>
                <a:cs typeface="Arial Black"/>
              </a:rPr>
              <a:t> </a:t>
            </a:r>
            <a:r>
              <a:rPr sz="1088" b="1" spc="-54" dirty="0">
                <a:solidFill>
                  <a:schemeClr val="tx2"/>
                </a:solidFill>
                <a:latin typeface="Arial Black"/>
                <a:cs typeface="Arial Black"/>
              </a:rPr>
              <a:t>ВПУЗов</a:t>
            </a:r>
            <a:endParaRPr sz="1088" dirty="0">
              <a:solidFill>
                <a:schemeClr val="tx2"/>
              </a:solidFill>
              <a:latin typeface="Arial Black"/>
              <a:cs typeface="Arial Black"/>
            </a:endParaRPr>
          </a:p>
          <a:p>
            <a:pPr algn="ctr">
              <a:lnSpc>
                <a:spcPts val="1849"/>
              </a:lnSpc>
            </a:pPr>
            <a:r>
              <a:rPr sz="1632" b="1" spc="-163" dirty="0">
                <a:solidFill>
                  <a:schemeClr val="tx2"/>
                </a:solidFill>
                <a:latin typeface="Arial Black"/>
                <a:cs typeface="Arial Black"/>
              </a:rPr>
              <a:t>5</a:t>
            </a:r>
            <a:r>
              <a:rPr lang="ky-KG" sz="1632" b="1" spc="-163" dirty="0">
                <a:solidFill>
                  <a:schemeClr val="tx2"/>
                </a:solidFill>
                <a:latin typeface="Arial Black"/>
                <a:cs typeface="Arial Black"/>
              </a:rPr>
              <a:t>7</a:t>
            </a:r>
            <a:endParaRPr sz="1632" dirty="0">
              <a:solidFill>
                <a:schemeClr val="tx2"/>
              </a:solidFill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856310" y="4324981"/>
            <a:ext cx="1177549" cy="4103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16">
              <a:lnSpc>
                <a:spcPts val="1288"/>
              </a:lnSpc>
            </a:pPr>
            <a:r>
              <a:rPr sz="1088" b="1" spc="-95" dirty="0">
                <a:solidFill>
                  <a:schemeClr val="tx2"/>
                </a:solidFill>
                <a:latin typeface="Arial Black"/>
                <a:cs typeface="Arial Black"/>
              </a:rPr>
              <a:t>Всего</a:t>
            </a:r>
            <a:r>
              <a:rPr sz="1088" b="1" spc="-82" dirty="0">
                <a:solidFill>
                  <a:schemeClr val="tx2"/>
                </a:solidFill>
                <a:latin typeface="Arial Black"/>
                <a:cs typeface="Arial Black"/>
              </a:rPr>
              <a:t> </a:t>
            </a:r>
            <a:r>
              <a:rPr sz="1088" b="1" spc="-54" dirty="0">
                <a:solidFill>
                  <a:schemeClr val="tx2"/>
                </a:solidFill>
                <a:latin typeface="Arial Black"/>
                <a:cs typeface="Arial Black"/>
              </a:rPr>
              <a:t>учащихся</a:t>
            </a:r>
            <a:endParaRPr sz="1088" dirty="0">
              <a:solidFill>
                <a:schemeClr val="tx2"/>
              </a:solidFill>
              <a:latin typeface="Arial Black"/>
              <a:cs typeface="Arial Black"/>
            </a:endParaRPr>
          </a:p>
          <a:p>
            <a:pPr marL="11516">
              <a:lnSpc>
                <a:spcPts val="1941"/>
              </a:lnSpc>
            </a:pPr>
            <a:r>
              <a:rPr lang="ru-RU" sz="1632" b="1" spc="-163" dirty="0">
                <a:solidFill>
                  <a:schemeClr val="tx2"/>
                </a:solidFill>
                <a:latin typeface="Arial Black"/>
                <a:cs typeface="Arial Black"/>
              </a:rPr>
              <a:t>214</a:t>
            </a:r>
            <a:r>
              <a:rPr sz="1632" b="1" spc="-122" dirty="0">
                <a:solidFill>
                  <a:schemeClr val="tx2"/>
                </a:solidFill>
                <a:latin typeface="Arial Black"/>
                <a:cs typeface="Arial Black"/>
              </a:rPr>
              <a:t> </a:t>
            </a:r>
            <a:r>
              <a:rPr lang="ky-KG" sz="1632" b="1" spc="-122" dirty="0">
                <a:solidFill>
                  <a:schemeClr val="tx2"/>
                </a:solidFill>
                <a:latin typeface="Arial Black"/>
                <a:cs typeface="Arial Black"/>
              </a:rPr>
              <a:t>157</a:t>
            </a:r>
            <a:endParaRPr sz="1632" dirty="0">
              <a:solidFill>
                <a:schemeClr val="tx2"/>
              </a:solidFill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504106" y="5925174"/>
            <a:ext cx="871214" cy="251159"/>
          </a:xfrm>
          <a:prstGeom prst="rect">
            <a:avLst/>
          </a:prstGeom>
          <a:solidFill>
            <a:srgbClr val="3080BE"/>
          </a:solidFill>
        </p:spPr>
        <p:txBody>
          <a:bodyPr vert="horz" wrap="square" lIns="0" tIns="0" rIns="0" bIns="0" rtlCol="0">
            <a:spAutoFit/>
          </a:bodyPr>
          <a:lstStyle/>
          <a:p>
            <a:pPr marL="73129"/>
            <a:r>
              <a:rPr lang="ky-KG" sz="1632" b="1" spc="-122" dirty="0">
                <a:solidFill>
                  <a:srgbClr val="FFFFFF"/>
                </a:solidFill>
                <a:latin typeface="Arial Black"/>
                <a:cs typeface="Arial Black"/>
              </a:rPr>
              <a:t>40</a:t>
            </a:r>
            <a:r>
              <a:rPr sz="1632" b="1" spc="-122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lang="ky-KG" sz="1632" b="1" spc="-122" dirty="0">
                <a:solidFill>
                  <a:srgbClr val="FFFFFF"/>
                </a:solidFill>
                <a:latin typeface="Arial Black"/>
                <a:cs typeface="Arial Black"/>
              </a:rPr>
              <a:t>647</a:t>
            </a:r>
            <a:endParaRPr sz="1632" dirty="0">
              <a:latin typeface="Arial Black"/>
              <a:cs typeface="Arial Black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867821" y="5925174"/>
            <a:ext cx="732441" cy="251159"/>
          </a:xfrm>
          <a:prstGeom prst="rect">
            <a:avLst/>
          </a:prstGeom>
          <a:solidFill>
            <a:srgbClr val="3080BE"/>
          </a:solidFill>
        </p:spPr>
        <p:txBody>
          <a:bodyPr vert="horz" wrap="square" lIns="0" tIns="0" rIns="0" bIns="0" rtlCol="0">
            <a:spAutoFit/>
          </a:bodyPr>
          <a:lstStyle/>
          <a:p>
            <a:pPr marL="50095"/>
            <a:r>
              <a:rPr lang="ky-KG" sz="1632" b="1" spc="-122" dirty="0">
                <a:solidFill>
                  <a:srgbClr val="FFFFFF"/>
                </a:solidFill>
                <a:latin typeface="Arial Black"/>
                <a:cs typeface="Arial Black"/>
              </a:rPr>
              <a:t>65</a:t>
            </a:r>
            <a:r>
              <a:rPr sz="1632" b="1" spc="-122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lang="ky-KG" sz="1632" b="1" spc="-122" dirty="0">
                <a:solidFill>
                  <a:srgbClr val="FFFFFF"/>
                </a:solidFill>
                <a:latin typeface="Arial Black"/>
                <a:cs typeface="Arial Black"/>
              </a:rPr>
              <a:t>834</a:t>
            </a:r>
            <a:endParaRPr sz="1632" dirty="0">
              <a:latin typeface="Arial Black"/>
              <a:cs typeface="Arial Black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492584" y="4324986"/>
            <a:ext cx="1177549" cy="4103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16">
              <a:lnSpc>
                <a:spcPts val="1288"/>
              </a:lnSpc>
            </a:pPr>
            <a:r>
              <a:rPr sz="1088" b="1" spc="-95" dirty="0">
                <a:solidFill>
                  <a:schemeClr val="tx2"/>
                </a:solidFill>
                <a:latin typeface="Arial Black"/>
                <a:cs typeface="Arial Black"/>
              </a:rPr>
              <a:t>Всего</a:t>
            </a:r>
            <a:r>
              <a:rPr sz="1088" b="1" spc="-82" dirty="0">
                <a:solidFill>
                  <a:schemeClr val="tx2"/>
                </a:solidFill>
                <a:latin typeface="Arial Black"/>
                <a:cs typeface="Arial Black"/>
              </a:rPr>
              <a:t> </a:t>
            </a:r>
            <a:r>
              <a:rPr sz="1088" b="1" spc="-54" dirty="0">
                <a:solidFill>
                  <a:schemeClr val="tx2"/>
                </a:solidFill>
                <a:latin typeface="Arial Black"/>
                <a:cs typeface="Arial Black"/>
              </a:rPr>
              <a:t>учащихся</a:t>
            </a:r>
            <a:endParaRPr sz="1088" dirty="0">
              <a:solidFill>
                <a:schemeClr val="tx2"/>
              </a:solidFill>
              <a:latin typeface="Arial Black"/>
              <a:cs typeface="Arial Black"/>
            </a:endParaRPr>
          </a:p>
          <a:p>
            <a:pPr marL="11516">
              <a:lnSpc>
                <a:spcPts val="1941"/>
              </a:lnSpc>
            </a:pPr>
            <a:r>
              <a:rPr lang="ky-KG" sz="1632" dirty="0">
                <a:solidFill>
                  <a:schemeClr val="tx2"/>
                </a:solidFill>
                <a:latin typeface="Arial Black"/>
                <a:cs typeface="Arial Black"/>
              </a:rPr>
              <a:t>231 239</a:t>
            </a:r>
            <a:endParaRPr sz="1632" dirty="0">
              <a:solidFill>
                <a:schemeClr val="tx2"/>
              </a:solidFill>
              <a:latin typeface="Arial Black"/>
              <a:cs typeface="Arial Black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441307" y="2796151"/>
            <a:ext cx="1102693" cy="1102693"/>
          </a:xfrm>
          <a:custGeom>
            <a:avLst/>
            <a:gdLst/>
            <a:ahLst/>
            <a:cxnLst/>
            <a:rect l="l" t="t" r="r" b="b"/>
            <a:pathLst>
              <a:path w="1216025" h="1216025">
                <a:moveTo>
                  <a:pt x="607898" y="0"/>
                </a:moveTo>
                <a:lnTo>
                  <a:pt x="558040" y="2015"/>
                </a:lnTo>
                <a:lnTo>
                  <a:pt x="509292" y="7956"/>
                </a:lnTo>
                <a:lnTo>
                  <a:pt x="461811" y="17666"/>
                </a:lnTo>
                <a:lnTo>
                  <a:pt x="415753" y="30990"/>
                </a:lnTo>
                <a:lnTo>
                  <a:pt x="371274" y="47771"/>
                </a:lnTo>
                <a:lnTo>
                  <a:pt x="328532" y="67851"/>
                </a:lnTo>
                <a:lnTo>
                  <a:pt x="287681" y="91076"/>
                </a:lnTo>
                <a:lnTo>
                  <a:pt x="248879" y="117287"/>
                </a:lnTo>
                <a:lnTo>
                  <a:pt x="212282" y="146330"/>
                </a:lnTo>
                <a:lnTo>
                  <a:pt x="178047" y="178047"/>
                </a:lnTo>
                <a:lnTo>
                  <a:pt x="146330" y="212282"/>
                </a:lnTo>
                <a:lnTo>
                  <a:pt x="117287" y="248879"/>
                </a:lnTo>
                <a:lnTo>
                  <a:pt x="91076" y="287681"/>
                </a:lnTo>
                <a:lnTo>
                  <a:pt x="67851" y="328532"/>
                </a:lnTo>
                <a:lnTo>
                  <a:pt x="47771" y="371274"/>
                </a:lnTo>
                <a:lnTo>
                  <a:pt x="30990" y="415753"/>
                </a:lnTo>
                <a:lnTo>
                  <a:pt x="17666" y="461811"/>
                </a:lnTo>
                <a:lnTo>
                  <a:pt x="7956" y="509292"/>
                </a:lnTo>
                <a:lnTo>
                  <a:pt x="2015" y="558040"/>
                </a:lnTo>
                <a:lnTo>
                  <a:pt x="0" y="607898"/>
                </a:lnTo>
                <a:lnTo>
                  <a:pt x="2015" y="657755"/>
                </a:lnTo>
                <a:lnTo>
                  <a:pt x="7956" y="706503"/>
                </a:lnTo>
                <a:lnTo>
                  <a:pt x="17666" y="753983"/>
                </a:lnTo>
                <a:lnTo>
                  <a:pt x="30990" y="800041"/>
                </a:lnTo>
                <a:lnTo>
                  <a:pt x="47771" y="844519"/>
                </a:lnTo>
                <a:lnTo>
                  <a:pt x="67851" y="887261"/>
                </a:lnTo>
                <a:lnTo>
                  <a:pt x="91076" y="928111"/>
                </a:lnTo>
                <a:lnTo>
                  <a:pt x="117287" y="966912"/>
                </a:lnTo>
                <a:lnTo>
                  <a:pt x="146330" y="1003508"/>
                </a:lnTo>
                <a:lnTo>
                  <a:pt x="178047" y="1037742"/>
                </a:lnTo>
                <a:lnTo>
                  <a:pt x="212282" y="1069458"/>
                </a:lnTo>
                <a:lnTo>
                  <a:pt x="248879" y="1098500"/>
                </a:lnTo>
                <a:lnTo>
                  <a:pt x="287681" y="1124711"/>
                </a:lnTo>
                <a:lnTo>
                  <a:pt x="328532" y="1147934"/>
                </a:lnTo>
                <a:lnTo>
                  <a:pt x="371274" y="1168014"/>
                </a:lnTo>
                <a:lnTo>
                  <a:pt x="415753" y="1184794"/>
                </a:lnTo>
                <a:lnTo>
                  <a:pt x="461811" y="1198117"/>
                </a:lnTo>
                <a:lnTo>
                  <a:pt x="509292" y="1207827"/>
                </a:lnTo>
                <a:lnTo>
                  <a:pt x="558040" y="1213768"/>
                </a:lnTo>
                <a:lnTo>
                  <a:pt x="607898" y="1215783"/>
                </a:lnTo>
                <a:lnTo>
                  <a:pt x="657754" y="1213768"/>
                </a:lnTo>
                <a:lnTo>
                  <a:pt x="706500" y="1207827"/>
                </a:lnTo>
                <a:lnTo>
                  <a:pt x="753979" y="1198117"/>
                </a:lnTo>
                <a:lnTo>
                  <a:pt x="800036" y="1184794"/>
                </a:lnTo>
                <a:lnTo>
                  <a:pt x="844514" y="1168014"/>
                </a:lnTo>
                <a:lnTo>
                  <a:pt x="887255" y="1147934"/>
                </a:lnTo>
                <a:lnTo>
                  <a:pt x="928105" y="1124711"/>
                </a:lnTo>
                <a:lnTo>
                  <a:pt x="966906" y="1098500"/>
                </a:lnTo>
                <a:lnTo>
                  <a:pt x="1003503" y="1069458"/>
                </a:lnTo>
                <a:lnTo>
                  <a:pt x="1037737" y="1037742"/>
                </a:lnTo>
                <a:lnTo>
                  <a:pt x="1069454" y="1003508"/>
                </a:lnTo>
                <a:lnTo>
                  <a:pt x="1098496" y="966912"/>
                </a:lnTo>
                <a:lnTo>
                  <a:pt x="1124708" y="928111"/>
                </a:lnTo>
                <a:lnTo>
                  <a:pt x="1147932" y="887261"/>
                </a:lnTo>
                <a:lnTo>
                  <a:pt x="1168012" y="844519"/>
                </a:lnTo>
                <a:lnTo>
                  <a:pt x="1184793" y="800041"/>
                </a:lnTo>
                <a:lnTo>
                  <a:pt x="1198116" y="753983"/>
                </a:lnTo>
                <a:lnTo>
                  <a:pt x="1207827" y="706503"/>
                </a:lnTo>
                <a:lnTo>
                  <a:pt x="1213768" y="657755"/>
                </a:lnTo>
                <a:lnTo>
                  <a:pt x="1215783" y="607898"/>
                </a:lnTo>
                <a:lnTo>
                  <a:pt x="1213768" y="558040"/>
                </a:lnTo>
                <a:lnTo>
                  <a:pt x="1207827" y="509292"/>
                </a:lnTo>
                <a:lnTo>
                  <a:pt x="1198116" y="461811"/>
                </a:lnTo>
                <a:lnTo>
                  <a:pt x="1184793" y="415753"/>
                </a:lnTo>
                <a:lnTo>
                  <a:pt x="1168012" y="371274"/>
                </a:lnTo>
                <a:lnTo>
                  <a:pt x="1147932" y="328532"/>
                </a:lnTo>
                <a:lnTo>
                  <a:pt x="1124708" y="287681"/>
                </a:lnTo>
                <a:lnTo>
                  <a:pt x="1098496" y="248879"/>
                </a:lnTo>
                <a:lnTo>
                  <a:pt x="1069454" y="212282"/>
                </a:lnTo>
                <a:lnTo>
                  <a:pt x="1037737" y="178047"/>
                </a:lnTo>
                <a:lnTo>
                  <a:pt x="1003503" y="146330"/>
                </a:lnTo>
                <a:lnTo>
                  <a:pt x="966906" y="117287"/>
                </a:lnTo>
                <a:lnTo>
                  <a:pt x="928105" y="91076"/>
                </a:lnTo>
                <a:lnTo>
                  <a:pt x="887255" y="67851"/>
                </a:lnTo>
                <a:lnTo>
                  <a:pt x="844514" y="47771"/>
                </a:lnTo>
                <a:lnTo>
                  <a:pt x="800036" y="30990"/>
                </a:lnTo>
                <a:lnTo>
                  <a:pt x="753979" y="17666"/>
                </a:lnTo>
                <a:lnTo>
                  <a:pt x="706500" y="7956"/>
                </a:lnTo>
                <a:lnTo>
                  <a:pt x="657754" y="2015"/>
                </a:lnTo>
                <a:lnTo>
                  <a:pt x="6078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7" name="object 17"/>
          <p:cNvSpPr txBox="1"/>
          <p:nvPr/>
        </p:nvSpPr>
        <p:spPr>
          <a:xfrm>
            <a:off x="7489750" y="3188284"/>
            <a:ext cx="1005955" cy="3847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97"/>
              </a:lnSpc>
            </a:pPr>
            <a:r>
              <a:rPr sz="1088" b="1" spc="-95" dirty="0">
                <a:solidFill>
                  <a:schemeClr val="tx2"/>
                </a:solidFill>
                <a:latin typeface="Arial Black"/>
                <a:cs typeface="Arial Black"/>
              </a:rPr>
              <a:t>Всего</a:t>
            </a:r>
            <a:r>
              <a:rPr sz="1088" b="1" spc="-82" dirty="0">
                <a:solidFill>
                  <a:schemeClr val="tx2"/>
                </a:solidFill>
                <a:latin typeface="Arial Black"/>
                <a:cs typeface="Arial Black"/>
              </a:rPr>
              <a:t> </a:t>
            </a:r>
            <a:r>
              <a:rPr sz="1088" b="1" spc="-54" dirty="0">
                <a:solidFill>
                  <a:schemeClr val="tx2"/>
                </a:solidFill>
                <a:latin typeface="Arial Black"/>
                <a:cs typeface="Arial Black"/>
              </a:rPr>
              <a:t>ВПУЗов</a:t>
            </a:r>
            <a:endParaRPr sz="1088" dirty="0">
              <a:solidFill>
                <a:schemeClr val="tx2"/>
              </a:solidFill>
              <a:latin typeface="Arial Black"/>
              <a:cs typeface="Arial Black"/>
            </a:endParaRPr>
          </a:p>
          <a:p>
            <a:pPr algn="ctr">
              <a:lnSpc>
                <a:spcPts val="1849"/>
              </a:lnSpc>
            </a:pPr>
            <a:r>
              <a:rPr lang="ky-KG" sz="1632" dirty="0">
                <a:solidFill>
                  <a:schemeClr val="tx2"/>
                </a:solidFill>
                <a:latin typeface="Arial Black"/>
                <a:cs typeface="Arial Black"/>
              </a:rPr>
              <a:t>57</a:t>
            </a:r>
            <a:endParaRPr sz="1632" dirty="0">
              <a:solidFill>
                <a:schemeClr val="tx2"/>
              </a:solidFill>
              <a:latin typeface="Arial Black"/>
              <a:cs typeface="Arial Black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317784" y="3654112"/>
            <a:ext cx="1298471" cy="4103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16">
              <a:lnSpc>
                <a:spcPts val="1288"/>
              </a:lnSpc>
            </a:pPr>
            <a:r>
              <a:rPr sz="1088" b="1" spc="-68" dirty="0">
                <a:solidFill>
                  <a:schemeClr val="tx2"/>
                </a:solidFill>
                <a:latin typeface="Arial Black"/>
                <a:cs typeface="Arial Black"/>
              </a:rPr>
              <a:t>Государственные</a:t>
            </a:r>
            <a:endParaRPr sz="1088" dirty="0">
              <a:solidFill>
                <a:schemeClr val="tx2"/>
              </a:solidFill>
              <a:latin typeface="Arial Black"/>
              <a:cs typeface="Arial Black"/>
            </a:endParaRPr>
          </a:p>
          <a:p>
            <a:pPr marL="11516">
              <a:lnSpc>
                <a:spcPts val="1941"/>
              </a:lnSpc>
            </a:pPr>
            <a:r>
              <a:rPr lang="ru-RU" sz="1632" b="1" spc="-163" dirty="0">
                <a:solidFill>
                  <a:schemeClr val="tx2"/>
                </a:solidFill>
                <a:latin typeface="Arial Black"/>
                <a:cs typeface="Arial Black"/>
              </a:rPr>
              <a:t>40</a:t>
            </a:r>
            <a:endParaRPr sz="1632" dirty="0">
              <a:solidFill>
                <a:schemeClr val="tx2"/>
              </a:solidFill>
              <a:latin typeface="Arial Black"/>
              <a:cs typeface="Arial Black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982990" y="5269182"/>
            <a:ext cx="1413635" cy="1674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16"/>
            <a:r>
              <a:rPr sz="1088" b="1" spc="-122" dirty="0">
                <a:solidFill>
                  <a:schemeClr val="tx2"/>
                </a:solidFill>
                <a:latin typeface="Arial Black"/>
                <a:cs typeface="Arial Black"/>
              </a:rPr>
              <a:t>В</a:t>
            </a:r>
            <a:r>
              <a:rPr sz="1088" b="1" spc="-82" dirty="0">
                <a:solidFill>
                  <a:schemeClr val="tx2"/>
                </a:solidFill>
                <a:latin typeface="Arial Black"/>
                <a:cs typeface="Arial Black"/>
              </a:rPr>
              <a:t> </a:t>
            </a:r>
            <a:r>
              <a:rPr sz="1088" b="1" spc="-59" dirty="0">
                <a:solidFill>
                  <a:schemeClr val="tx2"/>
                </a:solidFill>
                <a:latin typeface="Arial Black"/>
                <a:cs typeface="Arial Black"/>
              </a:rPr>
              <a:t>государственных</a:t>
            </a:r>
            <a:endParaRPr sz="1088" dirty="0">
              <a:solidFill>
                <a:schemeClr val="tx2"/>
              </a:solidFill>
              <a:latin typeface="Arial Black"/>
              <a:cs typeface="Arial Black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910721" y="2887672"/>
            <a:ext cx="893095" cy="111133"/>
          </a:xfrm>
          <a:custGeom>
            <a:avLst/>
            <a:gdLst/>
            <a:ahLst/>
            <a:cxnLst/>
            <a:rect l="l" t="t" r="r" b="b"/>
            <a:pathLst>
              <a:path w="984885" h="122554">
                <a:moveTo>
                  <a:pt x="0" y="0"/>
                </a:moveTo>
                <a:lnTo>
                  <a:pt x="795870" y="0"/>
                </a:lnTo>
                <a:lnTo>
                  <a:pt x="984872" y="122326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21" name="object 21"/>
          <p:cNvSpPr/>
          <p:nvPr/>
        </p:nvSpPr>
        <p:spPr>
          <a:xfrm>
            <a:off x="2808422" y="2986209"/>
            <a:ext cx="92131" cy="90404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3" y="49353"/>
                </a:moveTo>
                <a:lnTo>
                  <a:pt x="84618" y="86889"/>
                </a:lnTo>
                <a:lnTo>
                  <a:pt x="59902" y="99170"/>
                </a:lnTo>
                <a:lnTo>
                  <a:pt x="43092" y="97837"/>
                </a:lnTo>
                <a:lnTo>
                  <a:pt x="8245" y="76514"/>
                </a:lnTo>
                <a:lnTo>
                  <a:pt x="0" y="52393"/>
                </a:lnTo>
                <a:lnTo>
                  <a:pt x="1882" y="37212"/>
                </a:lnTo>
                <a:lnTo>
                  <a:pt x="7269" y="23945"/>
                </a:lnTo>
                <a:lnTo>
                  <a:pt x="15627" y="13029"/>
                </a:lnTo>
                <a:lnTo>
                  <a:pt x="26426" y="4902"/>
                </a:lnTo>
                <a:lnTo>
                  <a:pt x="39132" y="0"/>
                </a:lnTo>
                <a:lnTo>
                  <a:pt x="56424" y="1082"/>
                </a:lnTo>
                <a:lnTo>
                  <a:pt x="92098" y="21245"/>
                </a:lnTo>
                <a:lnTo>
                  <a:pt x="101243" y="49353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22" name="object 22"/>
          <p:cNvSpPr/>
          <p:nvPr/>
        </p:nvSpPr>
        <p:spPr>
          <a:xfrm>
            <a:off x="2828529" y="3005640"/>
            <a:ext cx="52399" cy="51824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85" y="0"/>
                </a:moveTo>
                <a:lnTo>
                  <a:pt x="9705" y="6304"/>
                </a:lnTo>
                <a:lnTo>
                  <a:pt x="2393" y="17770"/>
                </a:lnTo>
                <a:lnTo>
                  <a:pt x="0" y="33886"/>
                </a:lnTo>
                <a:lnTo>
                  <a:pt x="5721" y="45710"/>
                </a:lnTo>
                <a:lnTo>
                  <a:pt x="16648" y="53834"/>
                </a:lnTo>
                <a:lnTo>
                  <a:pt x="31815" y="56759"/>
                </a:lnTo>
                <a:lnTo>
                  <a:pt x="44870" y="51840"/>
                </a:lnTo>
                <a:lnTo>
                  <a:pt x="53997" y="41640"/>
                </a:lnTo>
                <a:lnTo>
                  <a:pt x="57432" y="27925"/>
                </a:lnTo>
                <a:lnTo>
                  <a:pt x="55900" y="18788"/>
                </a:lnTo>
                <a:lnTo>
                  <a:pt x="49175" y="8606"/>
                </a:lnTo>
                <a:lnTo>
                  <a:pt x="37322" y="1923"/>
                </a:lnTo>
                <a:lnTo>
                  <a:pt x="205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23" name="object 23"/>
          <p:cNvSpPr/>
          <p:nvPr/>
        </p:nvSpPr>
        <p:spPr>
          <a:xfrm>
            <a:off x="4055783" y="3653775"/>
            <a:ext cx="92131" cy="90404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3" y="49355"/>
                </a:moveTo>
                <a:lnTo>
                  <a:pt x="84619" y="86887"/>
                </a:lnTo>
                <a:lnTo>
                  <a:pt x="59902" y="99170"/>
                </a:lnTo>
                <a:lnTo>
                  <a:pt x="43092" y="97838"/>
                </a:lnTo>
                <a:lnTo>
                  <a:pt x="8245" y="76516"/>
                </a:lnTo>
                <a:lnTo>
                  <a:pt x="0" y="52396"/>
                </a:lnTo>
                <a:lnTo>
                  <a:pt x="1883" y="37213"/>
                </a:lnTo>
                <a:lnTo>
                  <a:pt x="7270" y="23944"/>
                </a:lnTo>
                <a:lnTo>
                  <a:pt x="15629" y="13028"/>
                </a:lnTo>
                <a:lnTo>
                  <a:pt x="26427" y="4901"/>
                </a:lnTo>
                <a:lnTo>
                  <a:pt x="39132" y="0"/>
                </a:lnTo>
                <a:lnTo>
                  <a:pt x="56423" y="1083"/>
                </a:lnTo>
                <a:lnTo>
                  <a:pt x="92098" y="21246"/>
                </a:lnTo>
                <a:lnTo>
                  <a:pt x="101243" y="49355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24" name="object 24"/>
          <p:cNvSpPr/>
          <p:nvPr/>
        </p:nvSpPr>
        <p:spPr>
          <a:xfrm>
            <a:off x="4075887" y="3673207"/>
            <a:ext cx="52399" cy="51824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85" y="0"/>
                </a:moveTo>
                <a:lnTo>
                  <a:pt x="9705" y="6304"/>
                </a:lnTo>
                <a:lnTo>
                  <a:pt x="2393" y="17770"/>
                </a:lnTo>
                <a:lnTo>
                  <a:pt x="0" y="33886"/>
                </a:lnTo>
                <a:lnTo>
                  <a:pt x="5721" y="45710"/>
                </a:lnTo>
                <a:lnTo>
                  <a:pt x="16648" y="53834"/>
                </a:lnTo>
                <a:lnTo>
                  <a:pt x="31815" y="56759"/>
                </a:lnTo>
                <a:lnTo>
                  <a:pt x="44870" y="51840"/>
                </a:lnTo>
                <a:lnTo>
                  <a:pt x="53997" y="41640"/>
                </a:lnTo>
                <a:lnTo>
                  <a:pt x="57432" y="27925"/>
                </a:lnTo>
                <a:lnTo>
                  <a:pt x="55900" y="18788"/>
                </a:lnTo>
                <a:lnTo>
                  <a:pt x="49175" y="8606"/>
                </a:lnTo>
                <a:lnTo>
                  <a:pt x="37322" y="1923"/>
                </a:lnTo>
                <a:lnTo>
                  <a:pt x="205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25" name="object 25"/>
          <p:cNvSpPr/>
          <p:nvPr/>
        </p:nvSpPr>
        <p:spPr>
          <a:xfrm>
            <a:off x="4151910" y="3728525"/>
            <a:ext cx="1501159" cy="94433"/>
          </a:xfrm>
          <a:custGeom>
            <a:avLst/>
            <a:gdLst/>
            <a:ahLst/>
            <a:cxnLst/>
            <a:rect l="l" t="t" r="r" b="b"/>
            <a:pathLst>
              <a:path w="1655445" h="104139">
                <a:moveTo>
                  <a:pt x="1655229" y="103720"/>
                </a:moveTo>
                <a:lnTo>
                  <a:pt x="167208" y="103720"/>
                </a:lnTo>
                <a:lnTo>
                  <a:pt x="0" y="0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26" name="object 26"/>
          <p:cNvSpPr/>
          <p:nvPr/>
        </p:nvSpPr>
        <p:spPr>
          <a:xfrm>
            <a:off x="6411542" y="2898863"/>
            <a:ext cx="893095" cy="111133"/>
          </a:xfrm>
          <a:custGeom>
            <a:avLst/>
            <a:gdLst/>
            <a:ahLst/>
            <a:cxnLst/>
            <a:rect l="l" t="t" r="r" b="b"/>
            <a:pathLst>
              <a:path w="984884" h="122554">
                <a:moveTo>
                  <a:pt x="0" y="0"/>
                </a:moveTo>
                <a:lnTo>
                  <a:pt x="795858" y="0"/>
                </a:lnTo>
                <a:lnTo>
                  <a:pt x="984872" y="122326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27" name="object 27"/>
          <p:cNvSpPr/>
          <p:nvPr/>
        </p:nvSpPr>
        <p:spPr>
          <a:xfrm>
            <a:off x="7309242" y="2997398"/>
            <a:ext cx="92131" cy="90404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3" y="49355"/>
                </a:moveTo>
                <a:lnTo>
                  <a:pt x="84614" y="86887"/>
                </a:lnTo>
                <a:lnTo>
                  <a:pt x="59899" y="99171"/>
                </a:lnTo>
                <a:lnTo>
                  <a:pt x="43090" y="97838"/>
                </a:lnTo>
                <a:lnTo>
                  <a:pt x="8244" y="76516"/>
                </a:lnTo>
                <a:lnTo>
                  <a:pt x="0" y="52394"/>
                </a:lnTo>
                <a:lnTo>
                  <a:pt x="1883" y="37211"/>
                </a:lnTo>
                <a:lnTo>
                  <a:pt x="7270" y="23943"/>
                </a:lnTo>
                <a:lnTo>
                  <a:pt x="15630" y="13027"/>
                </a:lnTo>
                <a:lnTo>
                  <a:pt x="26428" y="4900"/>
                </a:lnTo>
                <a:lnTo>
                  <a:pt x="39134" y="0"/>
                </a:lnTo>
                <a:lnTo>
                  <a:pt x="56421" y="1083"/>
                </a:lnTo>
                <a:lnTo>
                  <a:pt x="92095" y="21248"/>
                </a:lnTo>
                <a:lnTo>
                  <a:pt x="101243" y="49355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28" name="object 28"/>
          <p:cNvSpPr/>
          <p:nvPr/>
        </p:nvSpPr>
        <p:spPr>
          <a:xfrm>
            <a:off x="7329346" y="3016831"/>
            <a:ext cx="52399" cy="51824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85" y="0"/>
                </a:moveTo>
                <a:lnTo>
                  <a:pt x="9705" y="6304"/>
                </a:lnTo>
                <a:lnTo>
                  <a:pt x="2393" y="17770"/>
                </a:lnTo>
                <a:lnTo>
                  <a:pt x="0" y="33886"/>
                </a:lnTo>
                <a:lnTo>
                  <a:pt x="5721" y="45710"/>
                </a:lnTo>
                <a:lnTo>
                  <a:pt x="16648" y="53834"/>
                </a:lnTo>
                <a:lnTo>
                  <a:pt x="31815" y="56759"/>
                </a:lnTo>
                <a:lnTo>
                  <a:pt x="44870" y="51840"/>
                </a:lnTo>
                <a:lnTo>
                  <a:pt x="53997" y="41640"/>
                </a:lnTo>
                <a:lnTo>
                  <a:pt x="57432" y="27925"/>
                </a:lnTo>
                <a:lnTo>
                  <a:pt x="55900" y="18788"/>
                </a:lnTo>
                <a:lnTo>
                  <a:pt x="49175" y="8606"/>
                </a:lnTo>
                <a:lnTo>
                  <a:pt x="37322" y="1923"/>
                </a:lnTo>
                <a:lnTo>
                  <a:pt x="205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29" name="object 29"/>
          <p:cNvSpPr/>
          <p:nvPr/>
        </p:nvSpPr>
        <p:spPr>
          <a:xfrm>
            <a:off x="8588178" y="3652211"/>
            <a:ext cx="92131" cy="90404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56"/>
                </a:moveTo>
                <a:lnTo>
                  <a:pt x="84615" y="86884"/>
                </a:lnTo>
                <a:lnTo>
                  <a:pt x="59894" y="99162"/>
                </a:lnTo>
                <a:lnTo>
                  <a:pt x="43085" y="97828"/>
                </a:lnTo>
                <a:lnTo>
                  <a:pt x="8239" y="76499"/>
                </a:lnTo>
                <a:lnTo>
                  <a:pt x="0" y="52379"/>
                </a:lnTo>
                <a:lnTo>
                  <a:pt x="1883" y="37202"/>
                </a:lnTo>
                <a:lnTo>
                  <a:pt x="7272" y="23939"/>
                </a:lnTo>
                <a:lnTo>
                  <a:pt x="15633" y="13025"/>
                </a:lnTo>
                <a:lnTo>
                  <a:pt x="26435" y="4899"/>
                </a:lnTo>
                <a:lnTo>
                  <a:pt x="39146" y="0"/>
                </a:lnTo>
                <a:lnTo>
                  <a:pt x="56434" y="1084"/>
                </a:lnTo>
                <a:lnTo>
                  <a:pt x="92103" y="21253"/>
                </a:lnTo>
                <a:lnTo>
                  <a:pt x="101244" y="49356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30" name="object 30"/>
          <p:cNvSpPr/>
          <p:nvPr/>
        </p:nvSpPr>
        <p:spPr>
          <a:xfrm>
            <a:off x="8608281" y="3671637"/>
            <a:ext cx="52399" cy="51824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78" y="0"/>
                </a:moveTo>
                <a:lnTo>
                  <a:pt x="9700" y="6308"/>
                </a:lnTo>
                <a:lnTo>
                  <a:pt x="2392" y="17776"/>
                </a:lnTo>
                <a:lnTo>
                  <a:pt x="0" y="33895"/>
                </a:lnTo>
                <a:lnTo>
                  <a:pt x="5721" y="45719"/>
                </a:lnTo>
                <a:lnTo>
                  <a:pt x="16648" y="53842"/>
                </a:lnTo>
                <a:lnTo>
                  <a:pt x="31816" y="56768"/>
                </a:lnTo>
                <a:lnTo>
                  <a:pt x="44868" y="51852"/>
                </a:lnTo>
                <a:lnTo>
                  <a:pt x="53996" y="41652"/>
                </a:lnTo>
                <a:lnTo>
                  <a:pt x="57432" y="27933"/>
                </a:lnTo>
                <a:lnTo>
                  <a:pt x="55896" y="18779"/>
                </a:lnTo>
                <a:lnTo>
                  <a:pt x="49168" y="8599"/>
                </a:lnTo>
                <a:lnTo>
                  <a:pt x="37315" y="1920"/>
                </a:lnTo>
                <a:lnTo>
                  <a:pt x="2057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31" name="object 31"/>
          <p:cNvSpPr/>
          <p:nvPr/>
        </p:nvSpPr>
        <p:spPr>
          <a:xfrm>
            <a:off x="8684305" y="3726963"/>
            <a:ext cx="1501159" cy="94433"/>
          </a:xfrm>
          <a:custGeom>
            <a:avLst/>
            <a:gdLst/>
            <a:ahLst/>
            <a:cxnLst/>
            <a:rect l="l" t="t" r="r" b="b"/>
            <a:pathLst>
              <a:path w="1655445" h="104139">
                <a:moveTo>
                  <a:pt x="1655229" y="103708"/>
                </a:moveTo>
                <a:lnTo>
                  <a:pt x="167220" y="103708"/>
                </a:lnTo>
                <a:lnTo>
                  <a:pt x="0" y="0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32" name="object 32"/>
          <p:cNvSpPr/>
          <p:nvPr/>
        </p:nvSpPr>
        <p:spPr>
          <a:xfrm>
            <a:off x="5204598" y="4740911"/>
            <a:ext cx="454321" cy="468716"/>
          </a:xfrm>
          <a:custGeom>
            <a:avLst/>
            <a:gdLst/>
            <a:ahLst/>
            <a:cxnLst/>
            <a:rect l="l" t="t" r="r" b="b"/>
            <a:pathLst>
              <a:path w="501014" h="516889">
                <a:moveTo>
                  <a:pt x="0" y="0"/>
                </a:moveTo>
                <a:lnTo>
                  <a:pt x="500811" y="0"/>
                </a:lnTo>
                <a:lnTo>
                  <a:pt x="500811" y="516470"/>
                </a:lnTo>
                <a:lnTo>
                  <a:pt x="0" y="516470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33" name="object 33"/>
          <p:cNvSpPr/>
          <p:nvPr/>
        </p:nvSpPr>
        <p:spPr>
          <a:xfrm>
            <a:off x="9536228" y="4740911"/>
            <a:ext cx="459503" cy="468716"/>
          </a:xfrm>
          <a:custGeom>
            <a:avLst/>
            <a:gdLst/>
            <a:ahLst/>
            <a:cxnLst/>
            <a:rect l="l" t="t" r="r" b="b"/>
            <a:pathLst>
              <a:path w="506729" h="516889">
                <a:moveTo>
                  <a:pt x="0" y="0"/>
                </a:moveTo>
                <a:lnTo>
                  <a:pt x="506653" y="0"/>
                </a:lnTo>
                <a:lnTo>
                  <a:pt x="506653" y="516470"/>
                </a:lnTo>
                <a:lnTo>
                  <a:pt x="0" y="516470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34" name="object 34"/>
          <p:cNvSpPr/>
          <p:nvPr/>
        </p:nvSpPr>
        <p:spPr>
          <a:xfrm>
            <a:off x="1867821" y="4740911"/>
            <a:ext cx="3373324" cy="468716"/>
          </a:xfrm>
          <a:custGeom>
            <a:avLst/>
            <a:gdLst/>
            <a:ahLst/>
            <a:cxnLst/>
            <a:rect l="l" t="t" r="r" b="b"/>
            <a:pathLst>
              <a:path w="3679825" h="516889">
                <a:moveTo>
                  <a:pt x="0" y="0"/>
                </a:moveTo>
                <a:lnTo>
                  <a:pt x="3679723" y="0"/>
                </a:lnTo>
                <a:lnTo>
                  <a:pt x="3679723" y="516470"/>
                </a:lnTo>
                <a:lnTo>
                  <a:pt x="0" y="516470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35" name="object 35"/>
          <p:cNvSpPr txBox="1"/>
          <p:nvPr/>
        </p:nvSpPr>
        <p:spPr>
          <a:xfrm>
            <a:off x="1856310" y="5445277"/>
            <a:ext cx="1425727" cy="4955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8196"/>
            <a:r>
              <a:rPr lang="ru-RU" sz="1632" b="1" spc="-163" dirty="0">
                <a:solidFill>
                  <a:schemeClr val="tx2"/>
                </a:solidFill>
                <a:latin typeface="Arial Black"/>
                <a:cs typeface="Arial Black"/>
              </a:rPr>
              <a:t>185</a:t>
            </a:r>
            <a:r>
              <a:rPr sz="1632" b="1" spc="-122" dirty="0">
                <a:solidFill>
                  <a:schemeClr val="tx2"/>
                </a:solidFill>
                <a:latin typeface="Arial Black"/>
                <a:cs typeface="Arial Black"/>
              </a:rPr>
              <a:t> </a:t>
            </a:r>
            <a:r>
              <a:rPr lang="ky-KG" sz="1632" b="1" spc="-122" dirty="0">
                <a:solidFill>
                  <a:schemeClr val="tx2"/>
                </a:solidFill>
                <a:latin typeface="Arial Black"/>
                <a:cs typeface="Arial Black"/>
              </a:rPr>
              <a:t>202</a:t>
            </a:r>
            <a:endParaRPr sz="1632" dirty="0">
              <a:solidFill>
                <a:schemeClr val="tx2"/>
              </a:solidFill>
              <a:latin typeface="Arial Black"/>
              <a:cs typeface="Arial Black"/>
            </a:endParaRPr>
          </a:p>
          <a:p>
            <a:pPr marL="11516">
              <a:spcBef>
                <a:spcPts val="626"/>
              </a:spcBef>
            </a:pPr>
            <a:r>
              <a:rPr sz="1088" b="1" spc="-41" dirty="0">
                <a:solidFill>
                  <a:schemeClr val="tx2"/>
                </a:solidFill>
                <a:latin typeface="Arial Black"/>
                <a:cs typeface="Arial Black"/>
              </a:rPr>
              <a:t>Принято</a:t>
            </a:r>
            <a:r>
              <a:rPr sz="1088" b="1" spc="-82" dirty="0">
                <a:solidFill>
                  <a:schemeClr val="tx2"/>
                </a:solidFill>
                <a:latin typeface="Arial Black"/>
                <a:cs typeface="Arial Black"/>
              </a:rPr>
              <a:t> </a:t>
            </a:r>
            <a:r>
              <a:rPr sz="1088" b="1" spc="-36" dirty="0">
                <a:solidFill>
                  <a:schemeClr val="tx2"/>
                </a:solidFill>
                <a:latin typeface="Arial Black"/>
                <a:cs typeface="Arial Black"/>
              </a:rPr>
              <a:t>студентов</a:t>
            </a:r>
            <a:endParaRPr sz="1088" dirty="0">
              <a:solidFill>
                <a:schemeClr val="tx2"/>
              </a:solidFill>
              <a:latin typeface="Arial Black"/>
              <a:cs typeface="Arial Black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945742" y="2738639"/>
            <a:ext cx="645493" cy="3847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16">
              <a:lnSpc>
                <a:spcPts val="1197"/>
              </a:lnSpc>
            </a:pPr>
            <a:r>
              <a:rPr sz="1088" b="1" spc="-73" dirty="0">
                <a:solidFill>
                  <a:schemeClr val="tx2"/>
                </a:solidFill>
                <a:latin typeface="Arial Black"/>
                <a:cs typeface="Arial Black"/>
              </a:rPr>
              <a:t>Частные</a:t>
            </a:r>
            <a:endParaRPr sz="1088" dirty="0">
              <a:solidFill>
                <a:schemeClr val="tx2"/>
              </a:solidFill>
              <a:latin typeface="Arial Black"/>
              <a:cs typeface="Arial Black"/>
            </a:endParaRPr>
          </a:p>
          <a:p>
            <a:pPr marL="396739">
              <a:lnSpc>
                <a:spcPts val="1849"/>
              </a:lnSpc>
            </a:pPr>
            <a:r>
              <a:rPr sz="1632" b="1" spc="-163" dirty="0">
                <a:solidFill>
                  <a:schemeClr val="tx2"/>
                </a:solidFill>
                <a:latin typeface="Arial Black"/>
                <a:cs typeface="Arial Black"/>
              </a:rPr>
              <a:t>1</a:t>
            </a:r>
            <a:r>
              <a:rPr lang="ky-KG" sz="1632" b="1" spc="-163" dirty="0">
                <a:solidFill>
                  <a:schemeClr val="tx2"/>
                </a:solidFill>
                <a:latin typeface="Arial Black"/>
                <a:cs typeface="Arial Black"/>
              </a:rPr>
              <a:t>7</a:t>
            </a:r>
            <a:endParaRPr sz="1632" dirty="0">
              <a:solidFill>
                <a:schemeClr val="tx2"/>
              </a:solidFill>
              <a:latin typeface="Arial Black"/>
              <a:cs typeface="Arial Black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800064" y="5269187"/>
            <a:ext cx="762384" cy="1674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16"/>
            <a:r>
              <a:rPr sz="1088" b="1" spc="-122" dirty="0">
                <a:solidFill>
                  <a:schemeClr val="tx2"/>
                </a:solidFill>
                <a:latin typeface="Arial Black"/>
                <a:cs typeface="Arial Black"/>
              </a:rPr>
              <a:t>В</a:t>
            </a:r>
            <a:r>
              <a:rPr sz="1088" b="1" spc="-82" dirty="0">
                <a:solidFill>
                  <a:schemeClr val="tx2"/>
                </a:solidFill>
                <a:latin typeface="Arial Black"/>
                <a:cs typeface="Arial Black"/>
              </a:rPr>
              <a:t> </a:t>
            </a:r>
            <a:r>
              <a:rPr sz="1088" b="1" spc="-63" dirty="0">
                <a:solidFill>
                  <a:schemeClr val="tx2"/>
                </a:solidFill>
                <a:latin typeface="Arial Black"/>
                <a:cs typeface="Arial Black"/>
              </a:rPr>
              <a:t>частных</a:t>
            </a:r>
            <a:endParaRPr sz="1088" dirty="0">
              <a:solidFill>
                <a:schemeClr val="tx2"/>
              </a:solidFill>
              <a:latin typeface="Arial Black"/>
              <a:cs typeface="Arial Black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893826" y="5445282"/>
            <a:ext cx="759243" cy="2511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16"/>
            <a:r>
              <a:rPr sz="1632" b="1" spc="-163" dirty="0">
                <a:solidFill>
                  <a:schemeClr val="tx2"/>
                </a:solidFill>
                <a:latin typeface="Arial Black"/>
                <a:cs typeface="Arial Black"/>
              </a:rPr>
              <a:t>2</a:t>
            </a:r>
            <a:r>
              <a:rPr lang="ky-KG" sz="1632" b="1" spc="-163" dirty="0">
                <a:solidFill>
                  <a:schemeClr val="tx2"/>
                </a:solidFill>
                <a:latin typeface="Arial Black"/>
                <a:cs typeface="Arial Black"/>
              </a:rPr>
              <a:t>8</a:t>
            </a:r>
            <a:r>
              <a:rPr sz="1632" b="1" spc="-122" dirty="0">
                <a:solidFill>
                  <a:schemeClr val="tx2"/>
                </a:solidFill>
                <a:latin typeface="Arial Black"/>
                <a:cs typeface="Arial Black"/>
              </a:rPr>
              <a:t> </a:t>
            </a:r>
            <a:r>
              <a:rPr lang="ky-KG" sz="1632" b="1" spc="-122" dirty="0">
                <a:solidFill>
                  <a:schemeClr val="tx2"/>
                </a:solidFill>
                <a:latin typeface="Arial Black"/>
                <a:cs typeface="Arial Black"/>
              </a:rPr>
              <a:t>955</a:t>
            </a:r>
            <a:endParaRPr sz="1632" dirty="0">
              <a:solidFill>
                <a:schemeClr val="tx2"/>
              </a:solidFill>
              <a:latin typeface="Arial Black"/>
              <a:cs typeface="Arial Black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619270" y="5269182"/>
            <a:ext cx="1413635" cy="1674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16"/>
            <a:r>
              <a:rPr sz="1088" b="1" spc="-122" dirty="0">
                <a:solidFill>
                  <a:schemeClr val="tx2"/>
                </a:solidFill>
                <a:latin typeface="Arial Black"/>
                <a:cs typeface="Arial Black"/>
              </a:rPr>
              <a:t>В</a:t>
            </a:r>
            <a:r>
              <a:rPr sz="1088" b="1" spc="-82" dirty="0">
                <a:solidFill>
                  <a:schemeClr val="tx2"/>
                </a:solidFill>
                <a:latin typeface="Arial Black"/>
                <a:cs typeface="Arial Black"/>
              </a:rPr>
              <a:t> </a:t>
            </a:r>
            <a:r>
              <a:rPr sz="1088" b="1" spc="-59" dirty="0">
                <a:solidFill>
                  <a:schemeClr val="tx2"/>
                </a:solidFill>
                <a:latin typeface="Arial Black"/>
                <a:cs typeface="Arial Black"/>
              </a:rPr>
              <a:t>государственных</a:t>
            </a:r>
            <a:endParaRPr sz="1088" dirty="0">
              <a:solidFill>
                <a:schemeClr val="tx2"/>
              </a:solidFill>
              <a:latin typeface="Arial Black"/>
              <a:cs typeface="Arial Black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492525" y="5445277"/>
            <a:ext cx="1425727" cy="4955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8196"/>
            <a:r>
              <a:rPr lang="ky-KG" sz="1632" dirty="0">
                <a:solidFill>
                  <a:schemeClr val="tx2"/>
                </a:solidFill>
                <a:latin typeface="Arial Black"/>
                <a:cs typeface="Arial Black"/>
              </a:rPr>
              <a:t>200 708</a:t>
            </a:r>
            <a:endParaRPr sz="1632" dirty="0">
              <a:solidFill>
                <a:schemeClr val="tx2"/>
              </a:solidFill>
              <a:latin typeface="Arial Black"/>
              <a:cs typeface="Arial Black"/>
            </a:endParaRPr>
          </a:p>
          <a:p>
            <a:pPr marL="11516">
              <a:spcBef>
                <a:spcPts val="626"/>
              </a:spcBef>
            </a:pPr>
            <a:r>
              <a:rPr sz="1088" b="1" spc="-41" dirty="0">
                <a:solidFill>
                  <a:schemeClr val="tx2"/>
                </a:solidFill>
                <a:latin typeface="Arial Black"/>
                <a:cs typeface="Arial Black"/>
              </a:rPr>
              <a:t>Принято</a:t>
            </a:r>
            <a:r>
              <a:rPr sz="1088" b="1" spc="-82" dirty="0">
                <a:solidFill>
                  <a:schemeClr val="tx2"/>
                </a:solidFill>
                <a:latin typeface="Arial Black"/>
                <a:cs typeface="Arial Black"/>
              </a:rPr>
              <a:t> </a:t>
            </a:r>
            <a:r>
              <a:rPr sz="1088" b="1" spc="-36" dirty="0">
                <a:solidFill>
                  <a:schemeClr val="tx2"/>
                </a:solidFill>
                <a:latin typeface="Arial Black"/>
                <a:cs typeface="Arial Black"/>
              </a:rPr>
              <a:t>студентов</a:t>
            </a:r>
            <a:endParaRPr sz="1088" dirty="0">
              <a:solidFill>
                <a:schemeClr val="tx2"/>
              </a:solidFill>
              <a:latin typeface="Arial Black"/>
              <a:cs typeface="Arial Black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9113767" y="5269187"/>
            <a:ext cx="762384" cy="1674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16"/>
            <a:r>
              <a:rPr sz="1088" b="1" spc="-122" dirty="0">
                <a:solidFill>
                  <a:schemeClr val="tx2"/>
                </a:solidFill>
                <a:latin typeface="Arial Black"/>
                <a:cs typeface="Arial Black"/>
              </a:rPr>
              <a:t>В</a:t>
            </a:r>
            <a:r>
              <a:rPr sz="1088" b="1" spc="-82" dirty="0">
                <a:solidFill>
                  <a:schemeClr val="tx2"/>
                </a:solidFill>
                <a:latin typeface="Arial Black"/>
                <a:cs typeface="Arial Black"/>
              </a:rPr>
              <a:t> </a:t>
            </a:r>
            <a:r>
              <a:rPr sz="1088" b="1" spc="-63" dirty="0">
                <a:solidFill>
                  <a:schemeClr val="tx2"/>
                </a:solidFill>
                <a:latin typeface="Arial Black"/>
                <a:cs typeface="Arial Black"/>
              </a:rPr>
              <a:t>частных</a:t>
            </a:r>
            <a:endParaRPr sz="1088" dirty="0">
              <a:solidFill>
                <a:schemeClr val="tx2"/>
              </a:solidFill>
              <a:latin typeface="Arial Black"/>
              <a:cs typeface="Arial Black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9156869" y="5445282"/>
            <a:ext cx="719762" cy="2511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16"/>
            <a:r>
              <a:rPr lang="ky-KG" sz="1632" b="1" spc="-122" dirty="0">
                <a:solidFill>
                  <a:schemeClr val="tx2"/>
                </a:solidFill>
                <a:latin typeface="Arial Black"/>
                <a:cs typeface="Arial Black"/>
              </a:rPr>
              <a:t>30</a:t>
            </a:r>
            <a:r>
              <a:rPr sz="1632" b="1" spc="-122" dirty="0">
                <a:solidFill>
                  <a:schemeClr val="tx2"/>
                </a:solidFill>
                <a:latin typeface="Arial Black"/>
                <a:cs typeface="Arial Black"/>
              </a:rPr>
              <a:t> </a:t>
            </a:r>
            <a:r>
              <a:rPr lang="ru-RU" sz="1632" b="1" spc="-122" dirty="0">
                <a:solidFill>
                  <a:schemeClr val="tx2"/>
                </a:solidFill>
                <a:latin typeface="Arial Black"/>
                <a:cs typeface="Arial Black"/>
              </a:rPr>
              <a:t>531</a:t>
            </a:r>
            <a:endParaRPr sz="1632" dirty="0">
              <a:solidFill>
                <a:schemeClr val="tx2"/>
              </a:solidFill>
              <a:latin typeface="Arial Black"/>
              <a:cs typeface="Arial Black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8874348" y="3652538"/>
            <a:ext cx="1298471" cy="4103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16">
              <a:lnSpc>
                <a:spcPts val="1288"/>
              </a:lnSpc>
            </a:pPr>
            <a:r>
              <a:rPr sz="1088" b="1" spc="-68" dirty="0">
                <a:solidFill>
                  <a:schemeClr val="tx2"/>
                </a:solidFill>
                <a:latin typeface="Arial Black"/>
                <a:cs typeface="Arial Black"/>
              </a:rPr>
              <a:t>Государственные</a:t>
            </a:r>
            <a:endParaRPr sz="1088" dirty="0">
              <a:solidFill>
                <a:schemeClr val="tx2"/>
              </a:solidFill>
              <a:latin typeface="Arial Black"/>
              <a:cs typeface="Arial Black"/>
            </a:endParaRPr>
          </a:p>
          <a:p>
            <a:pPr marL="11516">
              <a:lnSpc>
                <a:spcPts val="1941"/>
              </a:lnSpc>
            </a:pPr>
            <a:r>
              <a:rPr lang="ky-KG" sz="1632" dirty="0">
                <a:solidFill>
                  <a:schemeClr val="tx2"/>
                </a:solidFill>
                <a:latin typeface="Arial Black"/>
                <a:cs typeface="Arial Black"/>
              </a:rPr>
              <a:t>41</a:t>
            </a:r>
            <a:endParaRPr sz="1632" dirty="0">
              <a:solidFill>
                <a:schemeClr val="tx2"/>
              </a:solidFill>
              <a:latin typeface="Arial Black"/>
              <a:cs typeface="Arial Black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447694" y="2749830"/>
            <a:ext cx="645493" cy="3847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16">
              <a:lnSpc>
                <a:spcPts val="1197"/>
              </a:lnSpc>
            </a:pPr>
            <a:r>
              <a:rPr sz="1088" b="1" spc="-73" dirty="0">
                <a:solidFill>
                  <a:schemeClr val="tx2"/>
                </a:solidFill>
                <a:latin typeface="Arial Black"/>
                <a:cs typeface="Arial Black"/>
              </a:rPr>
              <a:t>Частные</a:t>
            </a:r>
            <a:endParaRPr sz="1088" dirty="0">
              <a:solidFill>
                <a:schemeClr val="tx2"/>
              </a:solidFill>
              <a:latin typeface="Arial Black"/>
              <a:cs typeface="Arial Black"/>
            </a:endParaRPr>
          </a:p>
          <a:p>
            <a:pPr marL="396739">
              <a:lnSpc>
                <a:spcPts val="1849"/>
              </a:lnSpc>
            </a:pPr>
            <a:r>
              <a:rPr sz="1632" b="1" spc="-163" dirty="0">
                <a:solidFill>
                  <a:schemeClr val="tx2"/>
                </a:solidFill>
                <a:latin typeface="Arial Black"/>
                <a:cs typeface="Arial Black"/>
              </a:rPr>
              <a:t>1</a:t>
            </a:r>
            <a:r>
              <a:rPr lang="ky-KG" sz="1632" b="1" spc="-163" dirty="0">
                <a:solidFill>
                  <a:schemeClr val="tx2"/>
                </a:solidFill>
                <a:latin typeface="Arial Black"/>
                <a:cs typeface="Arial Black"/>
              </a:rPr>
              <a:t>6</a:t>
            </a:r>
            <a:endParaRPr sz="1632" dirty="0">
              <a:solidFill>
                <a:schemeClr val="tx2"/>
              </a:solidFill>
              <a:latin typeface="Arial Black"/>
              <a:cs typeface="Arial Black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6504106" y="4740911"/>
            <a:ext cx="3032261" cy="468716"/>
          </a:xfrm>
          <a:custGeom>
            <a:avLst/>
            <a:gdLst/>
            <a:ahLst/>
            <a:cxnLst/>
            <a:rect l="l" t="t" r="r" b="b"/>
            <a:pathLst>
              <a:path w="3343909" h="516889">
                <a:moveTo>
                  <a:pt x="0" y="0"/>
                </a:moveTo>
                <a:lnTo>
                  <a:pt x="3343744" y="0"/>
                </a:lnTo>
                <a:lnTo>
                  <a:pt x="3343744" y="516470"/>
                </a:lnTo>
                <a:lnTo>
                  <a:pt x="0" y="516470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6" name="object 46"/>
          <p:cNvSpPr/>
          <p:nvPr/>
        </p:nvSpPr>
        <p:spPr>
          <a:xfrm>
            <a:off x="6095363" y="2007681"/>
            <a:ext cx="0" cy="34549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1270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7" name="object 47"/>
          <p:cNvSpPr/>
          <p:nvPr/>
        </p:nvSpPr>
        <p:spPr>
          <a:xfrm>
            <a:off x="6095363" y="2112004"/>
            <a:ext cx="0" cy="4291001"/>
          </a:xfrm>
          <a:custGeom>
            <a:avLst/>
            <a:gdLst/>
            <a:ahLst/>
            <a:cxnLst/>
            <a:rect l="l" t="t" r="r" b="b"/>
            <a:pathLst>
              <a:path h="4732020">
                <a:moveTo>
                  <a:pt x="0" y="0"/>
                </a:moveTo>
                <a:lnTo>
                  <a:pt x="0" y="4731766"/>
                </a:lnTo>
              </a:path>
            </a:pathLst>
          </a:custGeom>
          <a:ln w="12700">
            <a:solidFill>
              <a:srgbClr val="4B555B"/>
            </a:solidFill>
            <a:prstDash val="lgDash"/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8" name="object 48"/>
          <p:cNvSpPr/>
          <p:nvPr/>
        </p:nvSpPr>
        <p:spPr>
          <a:xfrm>
            <a:off x="6095363" y="6437650"/>
            <a:ext cx="0" cy="34549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1270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9" name="object 49"/>
          <p:cNvSpPr/>
          <p:nvPr/>
        </p:nvSpPr>
        <p:spPr>
          <a:xfrm>
            <a:off x="1941469" y="5144937"/>
            <a:ext cx="1470065" cy="286758"/>
          </a:xfrm>
          <a:custGeom>
            <a:avLst/>
            <a:gdLst/>
            <a:ahLst/>
            <a:cxnLst/>
            <a:rect l="l" t="t" r="r" b="b"/>
            <a:pathLst>
              <a:path w="1621155" h="316229">
                <a:moveTo>
                  <a:pt x="0" y="0"/>
                </a:moveTo>
                <a:lnTo>
                  <a:pt x="0" y="315912"/>
                </a:lnTo>
                <a:lnTo>
                  <a:pt x="1620837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 sz="1632">
              <a:solidFill>
                <a:schemeClr val="tx2"/>
              </a:solidFill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1895607" y="5042722"/>
            <a:ext cx="92131" cy="90404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57"/>
                </a:moveTo>
                <a:lnTo>
                  <a:pt x="84616" y="86882"/>
                </a:lnTo>
                <a:lnTo>
                  <a:pt x="59894" y="99162"/>
                </a:lnTo>
                <a:lnTo>
                  <a:pt x="43085" y="97828"/>
                </a:lnTo>
                <a:lnTo>
                  <a:pt x="8240" y="76502"/>
                </a:lnTo>
                <a:lnTo>
                  <a:pt x="0" y="52381"/>
                </a:lnTo>
                <a:lnTo>
                  <a:pt x="1884" y="37203"/>
                </a:lnTo>
                <a:lnTo>
                  <a:pt x="7273" y="23938"/>
                </a:lnTo>
                <a:lnTo>
                  <a:pt x="15635" y="13024"/>
                </a:lnTo>
                <a:lnTo>
                  <a:pt x="26436" y="4898"/>
                </a:lnTo>
                <a:lnTo>
                  <a:pt x="39145" y="0"/>
                </a:lnTo>
                <a:lnTo>
                  <a:pt x="56434" y="1085"/>
                </a:lnTo>
                <a:lnTo>
                  <a:pt x="92103" y="21255"/>
                </a:lnTo>
                <a:lnTo>
                  <a:pt x="101244" y="49357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51" name="object 51"/>
          <p:cNvSpPr/>
          <p:nvPr/>
        </p:nvSpPr>
        <p:spPr>
          <a:xfrm>
            <a:off x="1915708" y="5062144"/>
            <a:ext cx="52399" cy="51824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91" y="0"/>
                </a:moveTo>
                <a:lnTo>
                  <a:pt x="9709" y="6303"/>
                </a:lnTo>
                <a:lnTo>
                  <a:pt x="2396" y="17768"/>
                </a:lnTo>
                <a:lnTo>
                  <a:pt x="0" y="33885"/>
                </a:lnTo>
                <a:lnTo>
                  <a:pt x="5717" y="45712"/>
                </a:lnTo>
                <a:lnTo>
                  <a:pt x="16643" y="53835"/>
                </a:lnTo>
                <a:lnTo>
                  <a:pt x="31809" y="56761"/>
                </a:lnTo>
                <a:lnTo>
                  <a:pt x="44868" y="51849"/>
                </a:lnTo>
                <a:lnTo>
                  <a:pt x="53999" y="41654"/>
                </a:lnTo>
                <a:lnTo>
                  <a:pt x="57435" y="27939"/>
                </a:lnTo>
                <a:lnTo>
                  <a:pt x="55902" y="18792"/>
                </a:lnTo>
                <a:lnTo>
                  <a:pt x="49177" y="8607"/>
                </a:lnTo>
                <a:lnTo>
                  <a:pt x="37325" y="1924"/>
                </a:lnTo>
                <a:lnTo>
                  <a:pt x="2059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52" name="object 52"/>
          <p:cNvSpPr/>
          <p:nvPr/>
        </p:nvSpPr>
        <p:spPr>
          <a:xfrm>
            <a:off x="6577887" y="5144937"/>
            <a:ext cx="1470065" cy="286758"/>
          </a:xfrm>
          <a:custGeom>
            <a:avLst/>
            <a:gdLst/>
            <a:ahLst/>
            <a:cxnLst/>
            <a:rect l="l" t="t" r="r" b="b"/>
            <a:pathLst>
              <a:path w="1621154" h="316229">
                <a:moveTo>
                  <a:pt x="0" y="0"/>
                </a:moveTo>
                <a:lnTo>
                  <a:pt x="0" y="315912"/>
                </a:lnTo>
                <a:lnTo>
                  <a:pt x="1620837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 sz="1632">
              <a:solidFill>
                <a:schemeClr val="tx2"/>
              </a:solidFill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6532021" y="5042723"/>
            <a:ext cx="92131" cy="90404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56"/>
                </a:moveTo>
                <a:lnTo>
                  <a:pt x="84615" y="86884"/>
                </a:lnTo>
                <a:lnTo>
                  <a:pt x="59894" y="99162"/>
                </a:lnTo>
                <a:lnTo>
                  <a:pt x="43089" y="97828"/>
                </a:lnTo>
                <a:lnTo>
                  <a:pt x="8243" y="76499"/>
                </a:lnTo>
                <a:lnTo>
                  <a:pt x="0" y="52379"/>
                </a:lnTo>
                <a:lnTo>
                  <a:pt x="1884" y="37202"/>
                </a:lnTo>
                <a:lnTo>
                  <a:pt x="7275" y="23939"/>
                </a:lnTo>
                <a:lnTo>
                  <a:pt x="15638" y="13025"/>
                </a:lnTo>
                <a:lnTo>
                  <a:pt x="26441" y="4899"/>
                </a:lnTo>
                <a:lnTo>
                  <a:pt x="39150" y="0"/>
                </a:lnTo>
                <a:lnTo>
                  <a:pt x="56437" y="1084"/>
                </a:lnTo>
                <a:lnTo>
                  <a:pt x="92105" y="21255"/>
                </a:lnTo>
                <a:lnTo>
                  <a:pt x="101244" y="49356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54" name="object 54"/>
          <p:cNvSpPr/>
          <p:nvPr/>
        </p:nvSpPr>
        <p:spPr>
          <a:xfrm>
            <a:off x="6552124" y="5062148"/>
            <a:ext cx="52399" cy="51824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84" y="0"/>
                </a:moveTo>
                <a:lnTo>
                  <a:pt x="9703" y="6307"/>
                </a:lnTo>
                <a:lnTo>
                  <a:pt x="2393" y="17773"/>
                </a:lnTo>
                <a:lnTo>
                  <a:pt x="0" y="33889"/>
                </a:lnTo>
                <a:lnTo>
                  <a:pt x="5719" y="45712"/>
                </a:lnTo>
                <a:lnTo>
                  <a:pt x="16648" y="53833"/>
                </a:lnTo>
                <a:lnTo>
                  <a:pt x="31820" y="56757"/>
                </a:lnTo>
                <a:lnTo>
                  <a:pt x="44879" y="51845"/>
                </a:lnTo>
                <a:lnTo>
                  <a:pt x="54010" y="41650"/>
                </a:lnTo>
                <a:lnTo>
                  <a:pt x="57446" y="27935"/>
                </a:lnTo>
                <a:lnTo>
                  <a:pt x="55908" y="18777"/>
                </a:lnTo>
                <a:lnTo>
                  <a:pt x="49179" y="8598"/>
                </a:lnTo>
                <a:lnTo>
                  <a:pt x="37324" y="1920"/>
                </a:lnTo>
                <a:lnTo>
                  <a:pt x="2058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55" name="object 55"/>
          <p:cNvSpPr/>
          <p:nvPr/>
        </p:nvSpPr>
        <p:spPr>
          <a:xfrm>
            <a:off x="9089313" y="5144937"/>
            <a:ext cx="828603" cy="286758"/>
          </a:xfrm>
          <a:custGeom>
            <a:avLst/>
            <a:gdLst/>
            <a:ahLst/>
            <a:cxnLst/>
            <a:rect l="l" t="t" r="r" b="b"/>
            <a:pathLst>
              <a:path w="913765" h="316229">
                <a:moveTo>
                  <a:pt x="913307" y="0"/>
                </a:moveTo>
                <a:lnTo>
                  <a:pt x="913307" y="315912"/>
                </a:lnTo>
                <a:lnTo>
                  <a:pt x="0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56" name="object 56"/>
          <p:cNvSpPr/>
          <p:nvPr/>
        </p:nvSpPr>
        <p:spPr>
          <a:xfrm>
            <a:off x="9871646" y="5042722"/>
            <a:ext cx="92131" cy="90404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57"/>
                </a:moveTo>
                <a:lnTo>
                  <a:pt x="84616" y="86882"/>
                </a:lnTo>
                <a:lnTo>
                  <a:pt x="59894" y="99162"/>
                </a:lnTo>
                <a:lnTo>
                  <a:pt x="43085" y="97828"/>
                </a:lnTo>
                <a:lnTo>
                  <a:pt x="8240" y="76502"/>
                </a:lnTo>
                <a:lnTo>
                  <a:pt x="0" y="52381"/>
                </a:lnTo>
                <a:lnTo>
                  <a:pt x="1884" y="37203"/>
                </a:lnTo>
                <a:lnTo>
                  <a:pt x="7273" y="23938"/>
                </a:lnTo>
                <a:lnTo>
                  <a:pt x="15635" y="13024"/>
                </a:lnTo>
                <a:lnTo>
                  <a:pt x="26436" y="4898"/>
                </a:lnTo>
                <a:lnTo>
                  <a:pt x="39145" y="0"/>
                </a:lnTo>
                <a:lnTo>
                  <a:pt x="56434" y="1085"/>
                </a:lnTo>
                <a:lnTo>
                  <a:pt x="92103" y="21255"/>
                </a:lnTo>
                <a:lnTo>
                  <a:pt x="101244" y="49357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57" name="object 57"/>
          <p:cNvSpPr/>
          <p:nvPr/>
        </p:nvSpPr>
        <p:spPr>
          <a:xfrm>
            <a:off x="9891747" y="5062144"/>
            <a:ext cx="52399" cy="51824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91" y="0"/>
                </a:moveTo>
                <a:lnTo>
                  <a:pt x="9709" y="6303"/>
                </a:lnTo>
                <a:lnTo>
                  <a:pt x="2396" y="17768"/>
                </a:lnTo>
                <a:lnTo>
                  <a:pt x="0" y="33885"/>
                </a:lnTo>
                <a:lnTo>
                  <a:pt x="5717" y="45712"/>
                </a:lnTo>
                <a:lnTo>
                  <a:pt x="16643" y="53835"/>
                </a:lnTo>
                <a:lnTo>
                  <a:pt x="31809" y="56761"/>
                </a:lnTo>
                <a:lnTo>
                  <a:pt x="44868" y="51849"/>
                </a:lnTo>
                <a:lnTo>
                  <a:pt x="53999" y="41654"/>
                </a:lnTo>
                <a:lnTo>
                  <a:pt x="57435" y="27939"/>
                </a:lnTo>
                <a:lnTo>
                  <a:pt x="55902" y="18792"/>
                </a:lnTo>
                <a:lnTo>
                  <a:pt x="49177" y="8607"/>
                </a:lnTo>
                <a:lnTo>
                  <a:pt x="37325" y="1924"/>
                </a:lnTo>
                <a:lnTo>
                  <a:pt x="2059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58" name="object 58"/>
          <p:cNvSpPr/>
          <p:nvPr/>
        </p:nvSpPr>
        <p:spPr>
          <a:xfrm>
            <a:off x="4754883" y="5144937"/>
            <a:ext cx="828603" cy="286758"/>
          </a:xfrm>
          <a:custGeom>
            <a:avLst/>
            <a:gdLst/>
            <a:ahLst/>
            <a:cxnLst/>
            <a:rect l="l" t="t" r="r" b="b"/>
            <a:pathLst>
              <a:path w="913764" h="316229">
                <a:moveTo>
                  <a:pt x="913320" y="0"/>
                </a:moveTo>
                <a:lnTo>
                  <a:pt x="913320" y="315912"/>
                </a:lnTo>
                <a:lnTo>
                  <a:pt x="0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59" name="object 59"/>
          <p:cNvSpPr/>
          <p:nvPr/>
        </p:nvSpPr>
        <p:spPr>
          <a:xfrm>
            <a:off x="5537222" y="5042722"/>
            <a:ext cx="92131" cy="90404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57"/>
                </a:moveTo>
                <a:lnTo>
                  <a:pt x="84616" y="86882"/>
                </a:lnTo>
                <a:lnTo>
                  <a:pt x="59894" y="99162"/>
                </a:lnTo>
                <a:lnTo>
                  <a:pt x="43085" y="97828"/>
                </a:lnTo>
                <a:lnTo>
                  <a:pt x="8240" y="76502"/>
                </a:lnTo>
                <a:lnTo>
                  <a:pt x="0" y="52381"/>
                </a:lnTo>
                <a:lnTo>
                  <a:pt x="1884" y="37203"/>
                </a:lnTo>
                <a:lnTo>
                  <a:pt x="7273" y="23938"/>
                </a:lnTo>
                <a:lnTo>
                  <a:pt x="15635" y="13024"/>
                </a:lnTo>
                <a:lnTo>
                  <a:pt x="26436" y="4898"/>
                </a:lnTo>
                <a:lnTo>
                  <a:pt x="39145" y="0"/>
                </a:lnTo>
                <a:lnTo>
                  <a:pt x="56434" y="1085"/>
                </a:lnTo>
                <a:lnTo>
                  <a:pt x="92103" y="21255"/>
                </a:lnTo>
                <a:lnTo>
                  <a:pt x="101244" y="49357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60" name="object 60"/>
          <p:cNvSpPr/>
          <p:nvPr/>
        </p:nvSpPr>
        <p:spPr>
          <a:xfrm>
            <a:off x="5557323" y="5062144"/>
            <a:ext cx="52399" cy="51824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91" y="0"/>
                </a:moveTo>
                <a:lnTo>
                  <a:pt x="9709" y="6303"/>
                </a:lnTo>
                <a:lnTo>
                  <a:pt x="2396" y="17768"/>
                </a:lnTo>
                <a:lnTo>
                  <a:pt x="0" y="33885"/>
                </a:lnTo>
                <a:lnTo>
                  <a:pt x="5717" y="45712"/>
                </a:lnTo>
                <a:lnTo>
                  <a:pt x="16643" y="53835"/>
                </a:lnTo>
                <a:lnTo>
                  <a:pt x="31809" y="56761"/>
                </a:lnTo>
                <a:lnTo>
                  <a:pt x="44868" y="51849"/>
                </a:lnTo>
                <a:lnTo>
                  <a:pt x="53999" y="41654"/>
                </a:lnTo>
                <a:lnTo>
                  <a:pt x="57435" y="27939"/>
                </a:lnTo>
                <a:lnTo>
                  <a:pt x="55902" y="18792"/>
                </a:lnTo>
                <a:lnTo>
                  <a:pt x="49177" y="8607"/>
                </a:lnTo>
                <a:lnTo>
                  <a:pt x="37325" y="1924"/>
                </a:lnTo>
                <a:lnTo>
                  <a:pt x="2059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234277" y="166205"/>
            <a:ext cx="8783782" cy="913455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2325153" marR="4607" indent="-2314213" algn="l">
              <a:lnSpc>
                <a:spcPct val="105600"/>
              </a:lnSpc>
            </a:pPr>
            <a:r>
              <a:rPr sz="2800" b="1" dirty="0" err="1" smtClean="0"/>
              <a:t>Распределение</a:t>
            </a:r>
            <a:r>
              <a:rPr sz="2800" b="1" dirty="0" smtClean="0"/>
              <a:t> </a:t>
            </a:r>
            <a:r>
              <a:rPr sz="2800" b="1" dirty="0" err="1"/>
              <a:t>численности</a:t>
            </a:r>
            <a:r>
              <a:rPr sz="2800" b="1" dirty="0"/>
              <a:t> </a:t>
            </a:r>
            <a:r>
              <a:rPr sz="2800" b="1" dirty="0" err="1"/>
              <a:t>принятых</a:t>
            </a:r>
            <a:r>
              <a:rPr lang="ky-KG" sz="2800" b="1" dirty="0"/>
              <a:t> </a:t>
            </a:r>
            <a:r>
              <a:rPr sz="2800" b="1" dirty="0" smtClean="0"/>
              <a:t>в </a:t>
            </a:r>
            <a:r>
              <a:rPr sz="2800" b="1" dirty="0"/>
              <a:t>ВП</a:t>
            </a:r>
            <a:r>
              <a:rPr lang="ru-RU" sz="2800" b="1" dirty="0" err="1" smtClean="0"/>
              <a:t>УЗы</a:t>
            </a:r>
            <a:r>
              <a:rPr lang="ru-RU" sz="2800" b="1" dirty="0"/>
              <a:t> 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sz="2800" b="1" dirty="0" smtClean="0"/>
              <a:t>п</a:t>
            </a:r>
            <a:r>
              <a:rPr lang="ru-RU" sz="2800" b="1" dirty="0" smtClean="0"/>
              <a:t>о </a:t>
            </a:r>
            <a:r>
              <a:rPr sz="2800" b="1" dirty="0" err="1" smtClean="0"/>
              <a:t>специальностям</a:t>
            </a:r>
            <a:endParaRPr sz="2800" b="1" dirty="0"/>
          </a:p>
        </p:txBody>
      </p:sp>
      <p:sp>
        <p:nvSpPr>
          <p:cNvPr id="48" name="object 48"/>
          <p:cNvSpPr/>
          <p:nvPr/>
        </p:nvSpPr>
        <p:spPr>
          <a:xfrm>
            <a:off x="6626168" y="6697981"/>
            <a:ext cx="0" cy="33397"/>
          </a:xfrm>
          <a:custGeom>
            <a:avLst/>
            <a:gdLst/>
            <a:ahLst/>
            <a:cxnLst/>
            <a:rect l="l" t="t" r="r" b="b"/>
            <a:pathLst>
              <a:path h="36829">
                <a:moveTo>
                  <a:pt x="0" y="0"/>
                </a:moveTo>
                <a:lnTo>
                  <a:pt x="0" y="36677"/>
                </a:lnTo>
              </a:path>
            </a:pathLst>
          </a:custGeom>
          <a:ln w="1223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51" name="object 51"/>
          <p:cNvSpPr txBox="1"/>
          <p:nvPr/>
        </p:nvSpPr>
        <p:spPr>
          <a:xfrm>
            <a:off x="4229643" y="1078665"/>
            <a:ext cx="5773340" cy="3308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16"/>
            <a:r>
              <a:rPr sz="2150" i="1" dirty="0">
                <a:solidFill>
                  <a:schemeClr val="tx2"/>
                </a:solidFill>
                <a:latin typeface="Calibri"/>
                <a:cs typeface="Calibri"/>
              </a:rPr>
              <a:t>(на</a:t>
            </a:r>
            <a:r>
              <a:rPr sz="2150" i="1" spc="9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150" i="1" spc="18" dirty="0">
                <a:solidFill>
                  <a:schemeClr val="tx2"/>
                </a:solidFill>
                <a:latin typeface="Calibri"/>
                <a:cs typeface="Calibri"/>
              </a:rPr>
              <a:t>начало</a:t>
            </a:r>
            <a:r>
              <a:rPr sz="2150" i="1" spc="9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150" i="1" spc="9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учебно</a:t>
            </a:r>
            <a:r>
              <a:rPr sz="2150" i="1" spc="-14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sz="2150" i="1" spc="18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2150" i="1" spc="9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150" i="1" spc="5" dirty="0">
                <a:solidFill>
                  <a:schemeClr val="tx2"/>
                </a:solidFill>
                <a:latin typeface="Calibri"/>
                <a:cs typeface="Calibri"/>
              </a:rPr>
              <a:t>г</a:t>
            </a:r>
            <a:r>
              <a:rPr sz="2150" i="1" spc="-14" dirty="0">
                <a:solidFill>
                  <a:schemeClr val="tx2"/>
                </a:solidFill>
                <a:latin typeface="Calibri"/>
                <a:cs typeface="Calibri"/>
              </a:rPr>
              <a:t>ода,</a:t>
            </a:r>
            <a:r>
              <a:rPr sz="2150" i="1" spc="9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150" i="1" spc="27" dirty="0">
                <a:solidFill>
                  <a:schemeClr val="tx2"/>
                </a:solidFill>
                <a:latin typeface="Calibri"/>
                <a:cs typeface="Calibri"/>
              </a:rPr>
              <a:t>ч</a:t>
            </a:r>
            <a:r>
              <a:rPr sz="2150" i="1" spc="5" dirty="0">
                <a:solidFill>
                  <a:schemeClr val="tx2"/>
                </a:solidFill>
                <a:latin typeface="Calibri"/>
                <a:cs typeface="Calibri"/>
              </a:rPr>
              <a:t>е</a:t>
            </a:r>
            <a:r>
              <a:rPr sz="2150" i="1" spc="18" dirty="0">
                <a:solidFill>
                  <a:schemeClr val="tx2"/>
                </a:solidFill>
                <a:latin typeface="Calibri"/>
                <a:cs typeface="Calibri"/>
              </a:rPr>
              <a:t>ло</a:t>
            </a:r>
            <a:r>
              <a:rPr sz="2150" i="1" spc="9" dirty="0">
                <a:solidFill>
                  <a:schemeClr val="tx2"/>
                </a:solidFill>
                <a:latin typeface="Calibri"/>
                <a:cs typeface="Calibri"/>
              </a:rPr>
              <a:t>век)</a:t>
            </a:r>
            <a:endParaRPr sz="2150" dirty="0">
              <a:solidFill>
                <a:schemeClr val="tx2"/>
              </a:solidFill>
              <a:latin typeface="Calibri"/>
              <a:cs typeface="Calibri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2463310"/>
              </p:ext>
            </p:extLst>
          </p:nvPr>
        </p:nvGraphicFramePr>
        <p:xfrm>
          <a:off x="2234277" y="1419741"/>
          <a:ext cx="7669904" cy="477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8199906" y="2171885"/>
            <a:ext cx="278696" cy="89828"/>
          </a:xfrm>
          <a:custGeom>
            <a:avLst/>
            <a:gdLst/>
            <a:ahLst/>
            <a:cxnLst/>
            <a:rect l="l" t="t" r="r" b="b"/>
            <a:pathLst>
              <a:path w="307340" h="99060">
                <a:moveTo>
                  <a:pt x="5317" y="46664"/>
                </a:moveTo>
                <a:lnTo>
                  <a:pt x="43563" y="59486"/>
                </a:lnTo>
                <a:lnTo>
                  <a:pt x="62734" y="70144"/>
                </a:lnTo>
                <a:lnTo>
                  <a:pt x="73220" y="75745"/>
                </a:lnTo>
                <a:lnTo>
                  <a:pt x="111317" y="90925"/>
                </a:lnTo>
                <a:lnTo>
                  <a:pt x="166356" y="98553"/>
                </a:lnTo>
                <a:lnTo>
                  <a:pt x="186664" y="98925"/>
                </a:lnTo>
                <a:lnTo>
                  <a:pt x="205640" y="98607"/>
                </a:lnTo>
                <a:lnTo>
                  <a:pt x="253891" y="94069"/>
                </a:lnTo>
                <a:lnTo>
                  <a:pt x="295414" y="81746"/>
                </a:lnTo>
                <a:lnTo>
                  <a:pt x="307041" y="69757"/>
                </a:lnTo>
                <a:lnTo>
                  <a:pt x="305188" y="63524"/>
                </a:lnTo>
                <a:lnTo>
                  <a:pt x="263482" y="39983"/>
                </a:lnTo>
                <a:lnTo>
                  <a:pt x="221851" y="33321"/>
                </a:lnTo>
                <a:lnTo>
                  <a:pt x="210888" y="35009"/>
                </a:lnTo>
                <a:lnTo>
                  <a:pt x="200250" y="39040"/>
                </a:lnTo>
                <a:lnTo>
                  <a:pt x="190395" y="39033"/>
                </a:lnTo>
                <a:lnTo>
                  <a:pt x="181064" y="36211"/>
                </a:lnTo>
                <a:lnTo>
                  <a:pt x="171995" y="31796"/>
                </a:lnTo>
                <a:lnTo>
                  <a:pt x="162928" y="27009"/>
                </a:lnTo>
                <a:lnTo>
                  <a:pt x="153602" y="23071"/>
                </a:lnTo>
                <a:lnTo>
                  <a:pt x="143757" y="21205"/>
                </a:lnTo>
                <a:lnTo>
                  <a:pt x="133130" y="22632"/>
                </a:lnTo>
                <a:lnTo>
                  <a:pt x="120436" y="25765"/>
                </a:lnTo>
                <a:lnTo>
                  <a:pt x="107072" y="27456"/>
                </a:lnTo>
                <a:lnTo>
                  <a:pt x="68610" y="21886"/>
                </a:lnTo>
                <a:lnTo>
                  <a:pt x="44284" y="1432"/>
                </a:lnTo>
                <a:lnTo>
                  <a:pt x="37318" y="0"/>
                </a:lnTo>
                <a:lnTo>
                  <a:pt x="3009" y="29672"/>
                </a:lnTo>
                <a:lnTo>
                  <a:pt x="0" y="42771"/>
                </a:lnTo>
                <a:lnTo>
                  <a:pt x="3035" y="46164"/>
                </a:lnTo>
                <a:lnTo>
                  <a:pt x="5317" y="46664"/>
                </a:lnTo>
                <a:close/>
              </a:path>
            </a:pathLst>
          </a:custGeom>
          <a:ln w="778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3" name="object 13"/>
          <p:cNvSpPr/>
          <p:nvPr/>
        </p:nvSpPr>
        <p:spPr>
          <a:xfrm>
            <a:off x="7681083" y="2084953"/>
            <a:ext cx="455472" cy="172170"/>
          </a:xfrm>
          <a:custGeom>
            <a:avLst/>
            <a:gdLst/>
            <a:ahLst/>
            <a:cxnLst/>
            <a:rect l="l" t="t" r="r" b="b"/>
            <a:pathLst>
              <a:path w="502284" h="189864">
                <a:moveTo>
                  <a:pt x="16391" y="144411"/>
                </a:moveTo>
                <a:lnTo>
                  <a:pt x="49473" y="167770"/>
                </a:lnTo>
                <a:lnTo>
                  <a:pt x="65697" y="184479"/>
                </a:lnTo>
                <a:lnTo>
                  <a:pt x="73064" y="188566"/>
                </a:lnTo>
                <a:lnTo>
                  <a:pt x="83231" y="189837"/>
                </a:lnTo>
                <a:lnTo>
                  <a:pt x="95388" y="188870"/>
                </a:lnTo>
                <a:lnTo>
                  <a:pt x="108724" y="186245"/>
                </a:lnTo>
                <a:lnTo>
                  <a:pt x="122428" y="182543"/>
                </a:lnTo>
                <a:lnTo>
                  <a:pt x="135689" y="178342"/>
                </a:lnTo>
                <a:lnTo>
                  <a:pt x="147697" y="174222"/>
                </a:lnTo>
                <a:lnTo>
                  <a:pt x="157639" y="170764"/>
                </a:lnTo>
                <a:lnTo>
                  <a:pt x="166200" y="169992"/>
                </a:lnTo>
                <a:lnTo>
                  <a:pt x="173179" y="172938"/>
                </a:lnTo>
                <a:lnTo>
                  <a:pt x="179415" y="177905"/>
                </a:lnTo>
                <a:lnTo>
                  <a:pt x="185743" y="183198"/>
                </a:lnTo>
                <a:lnTo>
                  <a:pt x="192999" y="187120"/>
                </a:lnTo>
                <a:lnTo>
                  <a:pt x="202020" y="187977"/>
                </a:lnTo>
                <a:lnTo>
                  <a:pt x="213643" y="184072"/>
                </a:lnTo>
                <a:lnTo>
                  <a:pt x="226019" y="177384"/>
                </a:lnTo>
                <a:lnTo>
                  <a:pt x="238157" y="172743"/>
                </a:lnTo>
                <a:lnTo>
                  <a:pt x="250130" y="169823"/>
                </a:lnTo>
                <a:lnTo>
                  <a:pt x="262007" y="168298"/>
                </a:lnTo>
                <a:lnTo>
                  <a:pt x="273862" y="167844"/>
                </a:lnTo>
                <a:lnTo>
                  <a:pt x="285763" y="168135"/>
                </a:lnTo>
                <a:lnTo>
                  <a:pt x="297784" y="168845"/>
                </a:lnTo>
                <a:lnTo>
                  <a:pt x="309995" y="169648"/>
                </a:lnTo>
                <a:lnTo>
                  <a:pt x="322467" y="170221"/>
                </a:lnTo>
                <a:lnTo>
                  <a:pt x="334425" y="168699"/>
                </a:lnTo>
                <a:lnTo>
                  <a:pt x="341106" y="164429"/>
                </a:lnTo>
                <a:lnTo>
                  <a:pt x="343508" y="157943"/>
                </a:lnTo>
                <a:lnTo>
                  <a:pt x="342630" y="149775"/>
                </a:lnTo>
                <a:lnTo>
                  <a:pt x="339469" y="140458"/>
                </a:lnTo>
                <a:lnTo>
                  <a:pt x="335025" y="130525"/>
                </a:lnTo>
                <a:lnTo>
                  <a:pt x="330295" y="120509"/>
                </a:lnTo>
                <a:lnTo>
                  <a:pt x="326278" y="110944"/>
                </a:lnTo>
                <a:lnTo>
                  <a:pt x="323972" y="102362"/>
                </a:lnTo>
                <a:lnTo>
                  <a:pt x="327251" y="93263"/>
                </a:lnTo>
                <a:lnTo>
                  <a:pt x="334276" y="88775"/>
                </a:lnTo>
                <a:lnTo>
                  <a:pt x="343055" y="88185"/>
                </a:lnTo>
                <a:lnTo>
                  <a:pt x="351596" y="90785"/>
                </a:lnTo>
                <a:lnTo>
                  <a:pt x="357908" y="95863"/>
                </a:lnTo>
                <a:lnTo>
                  <a:pt x="360000" y="102709"/>
                </a:lnTo>
                <a:lnTo>
                  <a:pt x="356430" y="110221"/>
                </a:lnTo>
                <a:lnTo>
                  <a:pt x="355626" y="118351"/>
                </a:lnTo>
                <a:lnTo>
                  <a:pt x="376778" y="150579"/>
                </a:lnTo>
                <a:lnTo>
                  <a:pt x="413623" y="165392"/>
                </a:lnTo>
                <a:lnTo>
                  <a:pt x="429023" y="166824"/>
                </a:lnTo>
                <a:lnTo>
                  <a:pt x="443945" y="165203"/>
                </a:lnTo>
                <a:lnTo>
                  <a:pt x="471015" y="137628"/>
                </a:lnTo>
                <a:lnTo>
                  <a:pt x="471146" y="131903"/>
                </a:lnTo>
                <a:lnTo>
                  <a:pt x="471749" y="126381"/>
                </a:lnTo>
                <a:lnTo>
                  <a:pt x="473469" y="121261"/>
                </a:lnTo>
                <a:lnTo>
                  <a:pt x="476954" y="116741"/>
                </a:lnTo>
                <a:lnTo>
                  <a:pt x="482848" y="113018"/>
                </a:lnTo>
                <a:lnTo>
                  <a:pt x="493154" y="107563"/>
                </a:lnTo>
                <a:lnTo>
                  <a:pt x="499644" y="101773"/>
                </a:lnTo>
                <a:lnTo>
                  <a:pt x="502239" y="95503"/>
                </a:lnTo>
                <a:lnTo>
                  <a:pt x="500858" y="88612"/>
                </a:lnTo>
                <a:lnTo>
                  <a:pt x="495422" y="80956"/>
                </a:lnTo>
                <a:lnTo>
                  <a:pt x="460009" y="56392"/>
                </a:lnTo>
                <a:lnTo>
                  <a:pt x="422927" y="45828"/>
                </a:lnTo>
                <a:lnTo>
                  <a:pt x="386285" y="42575"/>
                </a:lnTo>
                <a:lnTo>
                  <a:pt x="374572" y="41873"/>
                </a:lnTo>
                <a:lnTo>
                  <a:pt x="332520" y="33886"/>
                </a:lnTo>
                <a:lnTo>
                  <a:pt x="317957" y="28186"/>
                </a:lnTo>
                <a:lnTo>
                  <a:pt x="303352" y="24171"/>
                </a:lnTo>
                <a:lnTo>
                  <a:pt x="289211" y="22074"/>
                </a:lnTo>
                <a:lnTo>
                  <a:pt x="276038" y="22124"/>
                </a:lnTo>
                <a:lnTo>
                  <a:pt x="264340" y="24553"/>
                </a:lnTo>
                <a:lnTo>
                  <a:pt x="254621" y="29592"/>
                </a:lnTo>
                <a:lnTo>
                  <a:pt x="247388" y="37472"/>
                </a:lnTo>
                <a:lnTo>
                  <a:pt x="243147" y="48425"/>
                </a:lnTo>
                <a:lnTo>
                  <a:pt x="241631" y="56304"/>
                </a:lnTo>
                <a:lnTo>
                  <a:pt x="238299" y="60977"/>
                </a:lnTo>
                <a:lnTo>
                  <a:pt x="233353" y="62815"/>
                </a:lnTo>
                <a:lnTo>
                  <a:pt x="226993" y="62185"/>
                </a:lnTo>
                <a:lnTo>
                  <a:pt x="219422" y="59456"/>
                </a:lnTo>
                <a:lnTo>
                  <a:pt x="181057" y="34941"/>
                </a:lnTo>
                <a:lnTo>
                  <a:pt x="170453" y="27257"/>
                </a:lnTo>
                <a:lnTo>
                  <a:pt x="159848" y="19690"/>
                </a:lnTo>
                <a:lnTo>
                  <a:pt x="149444" y="12607"/>
                </a:lnTo>
                <a:lnTo>
                  <a:pt x="139441" y="6378"/>
                </a:lnTo>
                <a:lnTo>
                  <a:pt x="130041" y="1373"/>
                </a:lnTo>
                <a:lnTo>
                  <a:pt x="122167" y="0"/>
                </a:lnTo>
                <a:lnTo>
                  <a:pt x="113333" y="615"/>
                </a:lnTo>
                <a:lnTo>
                  <a:pt x="72371" y="19335"/>
                </a:lnTo>
                <a:lnTo>
                  <a:pt x="41294" y="45347"/>
                </a:lnTo>
                <a:lnTo>
                  <a:pt x="15865" y="76159"/>
                </a:lnTo>
                <a:lnTo>
                  <a:pt x="0" y="116212"/>
                </a:lnTo>
                <a:lnTo>
                  <a:pt x="577" y="124829"/>
                </a:lnTo>
                <a:lnTo>
                  <a:pt x="3370" y="132522"/>
                </a:lnTo>
                <a:lnTo>
                  <a:pt x="8575" y="139110"/>
                </a:lnTo>
                <a:lnTo>
                  <a:pt x="16391" y="144411"/>
                </a:lnTo>
                <a:close/>
              </a:path>
            </a:pathLst>
          </a:custGeom>
          <a:ln w="778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111212" y="-85003"/>
            <a:ext cx="11850128" cy="1467105"/>
          </a:xfrm>
          <a:prstGeom prst="rect">
            <a:avLst/>
          </a:prstGeom>
        </p:spPr>
        <p:txBody>
          <a:bodyPr vert="horz" wrap="square" lIns="0" tIns="172756" rIns="0" bIns="0" rtlCol="0" anchor="ctr">
            <a:spAutoFit/>
          </a:bodyPr>
          <a:lstStyle/>
          <a:p>
            <a:pPr marL="542421" algn="ctr">
              <a:lnSpc>
                <a:spcPct val="100000"/>
              </a:lnSpc>
            </a:pPr>
            <a:r>
              <a:rPr sz="2800" b="1" dirty="0" err="1"/>
              <a:t>Численность</a:t>
            </a:r>
            <a:r>
              <a:rPr lang="ky-KG" sz="2800" b="1" dirty="0"/>
              <a:t> </a:t>
            </a:r>
            <a:r>
              <a:rPr sz="2800" b="1" dirty="0" err="1"/>
              <a:t>студентов</a:t>
            </a:r>
            <a:r>
              <a:rPr lang="ky-KG" sz="2800" b="1" dirty="0"/>
              <a:t> из стран СНГ, обучавшихся в образовательных организациях высшего профессионального образования </a:t>
            </a:r>
            <a:r>
              <a:rPr sz="2800" b="1" dirty="0" smtClean="0"/>
              <a:t>К</a:t>
            </a:r>
            <a:r>
              <a:rPr lang="ky-KG" sz="2800" b="1" dirty="0"/>
              <a:t>ыргызской </a:t>
            </a:r>
            <a:r>
              <a:rPr sz="2800" b="1" dirty="0"/>
              <a:t>Р</a:t>
            </a:r>
            <a:r>
              <a:rPr lang="ky-KG" sz="2800" b="1" dirty="0"/>
              <a:t>еспублики</a:t>
            </a:r>
            <a:endParaRPr sz="2800" b="1" dirty="0"/>
          </a:p>
        </p:txBody>
      </p:sp>
      <p:sp>
        <p:nvSpPr>
          <p:cNvPr id="28" name="object 28"/>
          <p:cNvSpPr txBox="1"/>
          <p:nvPr/>
        </p:nvSpPr>
        <p:spPr>
          <a:xfrm>
            <a:off x="1780974" y="5828757"/>
            <a:ext cx="1022078" cy="1883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16"/>
            <a:r>
              <a:rPr lang="ky-KG" sz="1224" b="1" spc="-68" dirty="0">
                <a:solidFill>
                  <a:srgbClr val="4B555B"/>
                </a:solidFill>
                <a:latin typeface="Arial Black"/>
                <a:cs typeface="Arial Black"/>
              </a:rPr>
              <a:t>         </a:t>
            </a:r>
            <a:endParaRPr sz="1224" b="1" spc="-68" dirty="0">
              <a:solidFill>
                <a:srgbClr val="4B555B"/>
              </a:solidFill>
              <a:latin typeface="Arial Black"/>
              <a:cs typeface="Arial Black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895561" y="1509150"/>
            <a:ext cx="3051364" cy="4806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16"/>
            <a:r>
              <a:rPr sz="1270" b="1" spc="-113" dirty="0">
                <a:solidFill>
                  <a:schemeClr val="tx2"/>
                </a:solidFill>
                <a:latin typeface="Arial Black"/>
                <a:cs typeface="Arial Black"/>
              </a:rPr>
              <a:t>20</a:t>
            </a:r>
            <a:r>
              <a:rPr lang="ru-RU" sz="1270" b="1" spc="-113" dirty="0">
                <a:solidFill>
                  <a:schemeClr val="tx2"/>
                </a:solidFill>
                <a:latin typeface="Arial Black"/>
                <a:cs typeface="Arial Black"/>
              </a:rPr>
              <a:t>20</a:t>
            </a:r>
            <a:r>
              <a:rPr sz="1270" b="1" spc="-113" dirty="0">
                <a:solidFill>
                  <a:schemeClr val="tx2"/>
                </a:solidFill>
                <a:latin typeface="Arial Black"/>
                <a:cs typeface="Arial Black"/>
              </a:rPr>
              <a:t>-20</a:t>
            </a:r>
            <a:r>
              <a:rPr lang="ky-KG" sz="1270" b="1" spc="-113" dirty="0">
                <a:solidFill>
                  <a:schemeClr val="tx2"/>
                </a:solidFill>
                <a:latin typeface="Arial Black"/>
                <a:cs typeface="Arial Black"/>
              </a:rPr>
              <a:t>21</a:t>
            </a:r>
            <a:endParaRPr sz="1270" dirty="0">
              <a:solidFill>
                <a:schemeClr val="tx2"/>
              </a:solidFill>
              <a:latin typeface="Arial Black"/>
              <a:cs typeface="Arial Black"/>
            </a:endParaRPr>
          </a:p>
          <a:p>
            <a:pPr marL="14971">
              <a:spcBef>
                <a:spcPts val="748"/>
              </a:spcBef>
            </a:pPr>
            <a:r>
              <a:rPr sz="1270" b="1" spc="-27" dirty="0" err="1">
                <a:solidFill>
                  <a:schemeClr val="tx2"/>
                </a:solidFill>
                <a:latin typeface="Arial Black" panose="020B0A04020102020204" pitchFamily="34" charset="0"/>
                <a:cs typeface="Century Gothic"/>
              </a:rPr>
              <a:t>Всего</a:t>
            </a:r>
            <a:r>
              <a:rPr sz="1270" b="1" spc="-27" dirty="0">
                <a:solidFill>
                  <a:schemeClr val="tx2"/>
                </a:solidFill>
                <a:latin typeface="Arial Black" panose="020B0A04020102020204" pitchFamily="34" charset="0"/>
                <a:cs typeface="Century Gothic"/>
              </a:rPr>
              <a:t> </a:t>
            </a:r>
            <a:r>
              <a:rPr lang="ru-RU" sz="1270" b="1" spc="-27" dirty="0">
                <a:solidFill>
                  <a:schemeClr val="tx2"/>
                </a:solidFill>
                <a:latin typeface="Arial Black" panose="020B0A04020102020204" pitchFamily="34" charset="0"/>
                <a:cs typeface="Century Gothic"/>
              </a:rPr>
              <a:t>43</a:t>
            </a:r>
            <a:r>
              <a:rPr lang="ky-KG" sz="1270" b="1" spc="-27" dirty="0">
                <a:solidFill>
                  <a:schemeClr val="tx2"/>
                </a:solidFill>
                <a:latin typeface="Arial Black" panose="020B0A04020102020204" pitchFamily="34" charset="0"/>
                <a:cs typeface="Century Gothic"/>
              </a:rPr>
              <a:t> </a:t>
            </a:r>
            <a:r>
              <a:rPr lang="ky-KG" sz="1270" b="1" spc="-27" dirty="0">
                <a:solidFill>
                  <a:schemeClr val="tx2"/>
                </a:solidFill>
                <a:latin typeface="Arial Black" panose="020B0A04020102020204" pitchFamily="34" charset="0"/>
                <a:cs typeface="Century Gothic"/>
              </a:rPr>
              <a:t>889</a:t>
            </a:r>
            <a:r>
              <a:rPr lang="en-US" sz="1270" b="1" spc="-95" dirty="0">
                <a:solidFill>
                  <a:schemeClr val="tx2"/>
                </a:solidFill>
                <a:latin typeface="Arial Black" panose="020B0A04020102020204" pitchFamily="34" charset="0"/>
                <a:cs typeface="Arial Black"/>
              </a:rPr>
              <a:t> </a:t>
            </a:r>
            <a:r>
              <a:rPr lang="ky-KG" sz="1270" spc="-95" dirty="0">
                <a:solidFill>
                  <a:schemeClr val="tx2"/>
                </a:solidFill>
                <a:latin typeface="Arial Black"/>
                <a:cs typeface="Arial Black"/>
              </a:rPr>
              <a:t>человек</a:t>
            </a:r>
            <a:endParaRPr sz="1270" dirty="0">
              <a:solidFill>
                <a:schemeClr val="tx2"/>
              </a:solidFill>
              <a:latin typeface="Arial Black"/>
              <a:cs typeface="Arial Black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1895560" y="1985734"/>
            <a:ext cx="3465161" cy="261422"/>
          </a:xfrm>
          <a:custGeom>
            <a:avLst/>
            <a:gdLst/>
            <a:ahLst/>
            <a:cxnLst/>
            <a:rect l="l" t="t" r="r" b="b"/>
            <a:pathLst>
              <a:path w="3148965" h="288289">
                <a:moveTo>
                  <a:pt x="0" y="0"/>
                </a:moveTo>
                <a:lnTo>
                  <a:pt x="3148698" y="0"/>
                </a:lnTo>
                <a:lnTo>
                  <a:pt x="3148698" y="287997"/>
                </a:lnTo>
                <a:lnTo>
                  <a:pt x="0" y="287997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6" name="object 46"/>
          <p:cNvSpPr/>
          <p:nvPr/>
        </p:nvSpPr>
        <p:spPr>
          <a:xfrm>
            <a:off x="6153794" y="1553769"/>
            <a:ext cx="0" cy="4956071"/>
          </a:xfrm>
          <a:custGeom>
            <a:avLst/>
            <a:gdLst/>
            <a:ahLst/>
            <a:cxnLst/>
            <a:rect l="l" t="t" r="r" b="b"/>
            <a:pathLst>
              <a:path h="5465445">
                <a:moveTo>
                  <a:pt x="0" y="0"/>
                </a:moveTo>
                <a:lnTo>
                  <a:pt x="0" y="5465254"/>
                </a:lnTo>
              </a:path>
            </a:pathLst>
          </a:custGeom>
          <a:ln w="12230">
            <a:solidFill>
              <a:srgbClr val="4B555B"/>
            </a:solidFill>
            <a:prstDash val="lgDash"/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7" name="object 47"/>
          <p:cNvSpPr/>
          <p:nvPr/>
        </p:nvSpPr>
        <p:spPr>
          <a:xfrm>
            <a:off x="6395841" y="6641375"/>
            <a:ext cx="0" cy="33397"/>
          </a:xfrm>
          <a:custGeom>
            <a:avLst/>
            <a:gdLst/>
            <a:ahLst/>
            <a:cxnLst/>
            <a:rect l="l" t="t" r="r" b="b"/>
            <a:pathLst>
              <a:path h="36829">
                <a:moveTo>
                  <a:pt x="0" y="0"/>
                </a:moveTo>
                <a:lnTo>
                  <a:pt x="0" y="36677"/>
                </a:lnTo>
              </a:path>
            </a:pathLst>
          </a:custGeom>
          <a:ln w="1223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8" name="object 48"/>
          <p:cNvSpPr txBox="1"/>
          <p:nvPr/>
        </p:nvSpPr>
        <p:spPr>
          <a:xfrm>
            <a:off x="6395841" y="1509150"/>
            <a:ext cx="2132308" cy="4806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16"/>
            <a:r>
              <a:rPr sz="1270" b="1" spc="-113" dirty="0">
                <a:solidFill>
                  <a:schemeClr val="tx2"/>
                </a:solidFill>
                <a:latin typeface="Arial Black"/>
                <a:cs typeface="Arial Black"/>
              </a:rPr>
              <a:t>20</a:t>
            </a:r>
            <a:r>
              <a:rPr lang="ky-KG" sz="1270" b="1" spc="-113" dirty="0">
                <a:solidFill>
                  <a:schemeClr val="tx2"/>
                </a:solidFill>
                <a:latin typeface="Arial Black"/>
                <a:cs typeface="Arial Black"/>
              </a:rPr>
              <a:t>24</a:t>
            </a:r>
            <a:r>
              <a:rPr sz="1270" b="1" spc="-113" dirty="0">
                <a:solidFill>
                  <a:schemeClr val="tx2"/>
                </a:solidFill>
                <a:latin typeface="Arial Black"/>
                <a:cs typeface="Arial Black"/>
              </a:rPr>
              <a:t>-202</a:t>
            </a:r>
            <a:r>
              <a:rPr lang="ru-RU" sz="1270" b="1" spc="-113" dirty="0">
                <a:solidFill>
                  <a:schemeClr val="tx2"/>
                </a:solidFill>
                <a:latin typeface="Arial Black"/>
                <a:cs typeface="Arial Black"/>
              </a:rPr>
              <a:t>5</a:t>
            </a:r>
            <a:endParaRPr sz="1270" dirty="0">
              <a:solidFill>
                <a:schemeClr val="tx2"/>
              </a:solidFill>
              <a:latin typeface="Arial Black"/>
              <a:cs typeface="Arial Black"/>
            </a:endParaRPr>
          </a:p>
          <a:p>
            <a:pPr marL="11516">
              <a:spcBef>
                <a:spcPts val="748"/>
              </a:spcBef>
            </a:pPr>
            <a:r>
              <a:rPr sz="1270" b="1" spc="-32" dirty="0" err="1">
                <a:solidFill>
                  <a:schemeClr val="tx2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Всего</a:t>
            </a:r>
            <a:r>
              <a:rPr sz="1270" b="1" spc="-27" dirty="0">
                <a:solidFill>
                  <a:schemeClr val="tx2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ru-RU" sz="1270" b="1" spc="-27" dirty="0">
                <a:solidFill>
                  <a:schemeClr val="tx2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25</a:t>
            </a:r>
            <a:r>
              <a:rPr sz="1270" b="1" spc="-95" dirty="0">
                <a:solidFill>
                  <a:schemeClr val="tx2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ky-KG" sz="1270" b="1" spc="-95" dirty="0">
                <a:solidFill>
                  <a:schemeClr val="tx2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073</a:t>
            </a:r>
            <a:r>
              <a:rPr lang="ky-KG" sz="1270" b="1" spc="-127" dirty="0">
                <a:solidFill>
                  <a:schemeClr val="tx2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человека</a:t>
            </a:r>
            <a:endParaRPr sz="1270" b="1" dirty="0">
              <a:solidFill>
                <a:schemeClr val="tx2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6395841" y="1978732"/>
            <a:ext cx="2503846" cy="278392"/>
          </a:xfrm>
          <a:custGeom>
            <a:avLst/>
            <a:gdLst/>
            <a:ahLst/>
            <a:cxnLst/>
            <a:rect l="l" t="t" r="r" b="b"/>
            <a:pathLst>
              <a:path w="3710304" h="112394">
                <a:moveTo>
                  <a:pt x="0" y="0"/>
                </a:moveTo>
                <a:lnTo>
                  <a:pt x="3710076" y="0"/>
                </a:lnTo>
                <a:lnTo>
                  <a:pt x="3710076" y="111937"/>
                </a:lnTo>
                <a:lnTo>
                  <a:pt x="0" y="111937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80" name="object 80"/>
          <p:cNvSpPr txBox="1"/>
          <p:nvPr/>
        </p:nvSpPr>
        <p:spPr>
          <a:xfrm>
            <a:off x="9127999" y="5409121"/>
            <a:ext cx="297122" cy="1674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16"/>
            <a:endParaRPr sz="1088" dirty="0">
              <a:latin typeface="Century Gothic"/>
              <a:cs typeface="Century Gothic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4728690" y="5411101"/>
            <a:ext cx="218235" cy="1674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16"/>
            <a:endParaRPr sz="1088" dirty="0">
              <a:latin typeface="Century Gothic"/>
              <a:cs typeface="Century Gothic"/>
            </a:endParaRPr>
          </a:p>
        </p:txBody>
      </p:sp>
      <p:graphicFrame>
        <p:nvGraphicFramePr>
          <p:cNvPr id="93" name="Диаграмма 9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3045422"/>
              </p:ext>
            </p:extLst>
          </p:nvPr>
        </p:nvGraphicFramePr>
        <p:xfrm>
          <a:off x="1034142" y="2397999"/>
          <a:ext cx="4839011" cy="38360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4" name="Диаграмма 9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87860628"/>
              </p:ext>
            </p:extLst>
          </p:nvPr>
        </p:nvGraphicFramePr>
        <p:xfrm>
          <a:off x="6169276" y="2336583"/>
          <a:ext cx="4548029" cy="39544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object 79"/>
          <p:cNvSpPr txBox="1">
            <a:spLocks noGrp="1"/>
          </p:cNvSpPr>
          <p:nvPr>
            <p:ph type="title"/>
          </p:nvPr>
        </p:nvSpPr>
        <p:spPr>
          <a:xfrm>
            <a:off x="271849" y="-130037"/>
            <a:ext cx="11813055" cy="1458023"/>
          </a:xfrm>
          <a:prstGeom prst="rect">
            <a:avLst/>
          </a:prstGeom>
        </p:spPr>
        <p:txBody>
          <a:bodyPr vert="horz" wrap="square" lIns="0" tIns="163762" rIns="0" bIns="0" rtlCol="0" anchor="ctr">
            <a:spAutoFit/>
          </a:bodyPr>
          <a:lstStyle/>
          <a:p>
            <a:pPr marL="83494" algn="ctr">
              <a:lnSpc>
                <a:spcPct val="100000"/>
              </a:lnSpc>
            </a:pPr>
            <a:r>
              <a:rPr lang="ky-KG" sz="2176" spc="122" dirty="0">
                <a:latin typeface="Arial" panose="020B0604020202020204" pitchFamily="34" charset="0"/>
                <a:cs typeface="Arial" panose="020B0604020202020204" pitchFamily="34" charset="0"/>
              </a:rPr>
              <a:t>          </a:t>
            </a:r>
            <a:r>
              <a:rPr lang="ky-KG" sz="2800" b="1" dirty="0"/>
              <a:t>Численность иностранных</a:t>
            </a:r>
            <a:r>
              <a:rPr sz="2800" b="1" dirty="0"/>
              <a:t> </a:t>
            </a:r>
            <a:r>
              <a:rPr lang="ky-KG" sz="2800" b="1" dirty="0"/>
              <a:t>студентов</a:t>
            </a:r>
            <a:r>
              <a:rPr lang="ru-RU" sz="2800" b="1" dirty="0"/>
              <a:t>, обучавшихся  в образовательных организациях высшего профессионального образования Кыргызской </a:t>
            </a:r>
            <a:r>
              <a:rPr sz="2800" b="1" dirty="0"/>
              <a:t>Р</a:t>
            </a:r>
            <a:r>
              <a:rPr lang="ky-KG" sz="2800" b="1" dirty="0"/>
              <a:t>еспублики</a:t>
            </a:r>
            <a:endParaRPr sz="2800" b="1" dirty="0"/>
          </a:p>
        </p:txBody>
      </p:sp>
      <p:sp>
        <p:nvSpPr>
          <p:cNvPr id="107" name="object 107"/>
          <p:cNvSpPr txBox="1"/>
          <p:nvPr/>
        </p:nvSpPr>
        <p:spPr>
          <a:xfrm>
            <a:off x="1988021" y="1547210"/>
            <a:ext cx="2011103" cy="4806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16"/>
            <a:r>
              <a:rPr sz="1270" b="1" spc="-113" dirty="0">
                <a:solidFill>
                  <a:schemeClr val="tx2"/>
                </a:solidFill>
                <a:latin typeface="Arial Black" panose="020B0A04020102020204" pitchFamily="34" charset="0"/>
                <a:cs typeface="Arial Black"/>
              </a:rPr>
              <a:t>20</a:t>
            </a:r>
            <a:r>
              <a:rPr lang="ru-RU" sz="1270" b="1" spc="-113" dirty="0">
                <a:solidFill>
                  <a:schemeClr val="tx2"/>
                </a:solidFill>
                <a:latin typeface="Arial Black" panose="020B0A04020102020204" pitchFamily="34" charset="0"/>
                <a:cs typeface="Arial Black"/>
              </a:rPr>
              <a:t>20</a:t>
            </a:r>
            <a:r>
              <a:rPr sz="1270" b="1" spc="-113" dirty="0">
                <a:solidFill>
                  <a:schemeClr val="tx2"/>
                </a:solidFill>
                <a:latin typeface="Arial Black" panose="020B0A04020102020204" pitchFamily="34" charset="0"/>
                <a:cs typeface="Arial Black"/>
              </a:rPr>
              <a:t>-20</a:t>
            </a:r>
            <a:r>
              <a:rPr lang="ky-KG" sz="1270" b="1" spc="-113" dirty="0">
                <a:solidFill>
                  <a:schemeClr val="tx2"/>
                </a:solidFill>
                <a:latin typeface="Arial Black" panose="020B0A04020102020204" pitchFamily="34" charset="0"/>
                <a:cs typeface="Arial Black"/>
              </a:rPr>
              <a:t>21</a:t>
            </a:r>
            <a:endParaRPr sz="1270" dirty="0">
              <a:solidFill>
                <a:schemeClr val="tx2"/>
              </a:solidFill>
              <a:latin typeface="Arial Black" panose="020B0A04020102020204" pitchFamily="34" charset="0"/>
              <a:cs typeface="Arial Black"/>
            </a:endParaRPr>
          </a:p>
          <a:p>
            <a:pPr marL="14971">
              <a:spcBef>
                <a:spcPts val="748"/>
              </a:spcBef>
            </a:pPr>
            <a:r>
              <a:rPr sz="1270" b="1" spc="-32" dirty="0" err="1">
                <a:solidFill>
                  <a:schemeClr val="tx2"/>
                </a:solidFill>
                <a:latin typeface="Arial Black" panose="020B0A04020102020204" pitchFamily="34" charset="0"/>
                <a:cs typeface="Century Gothic"/>
              </a:rPr>
              <a:t>Всего</a:t>
            </a:r>
            <a:r>
              <a:rPr sz="1270" b="1" spc="-27" dirty="0">
                <a:solidFill>
                  <a:schemeClr val="tx2"/>
                </a:solidFill>
                <a:latin typeface="Arial Black" panose="020B0A04020102020204" pitchFamily="34" charset="0"/>
                <a:cs typeface="Century Gothic"/>
              </a:rPr>
              <a:t> </a:t>
            </a:r>
            <a:r>
              <a:rPr lang="ky-KG" sz="1270" b="1" spc="-27" dirty="0">
                <a:solidFill>
                  <a:schemeClr val="tx2"/>
                </a:solidFill>
                <a:latin typeface="Arial Black" panose="020B0A04020102020204" pitchFamily="34" charset="0"/>
                <a:cs typeface="Century Gothic"/>
              </a:rPr>
              <a:t>19</a:t>
            </a:r>
            <a:r>
              <a:rPr sz="1270" b="1" spc="-95" dirty="0">
                <a:solidFill>
                  <a:schemeClr val="tx2"/>
                </a:solidFill>
                <a:latin typeface="Arial Black" panose="020B0A04020102020204" pitchFamily="34" charset="0"/>
                <a:cs typeface="Arial Black"/>
              </a:rPr>
              <a:t> </a:t>
            </a:r>
            <a:r>
              <a:rPr lang="ky-KG" sz="1270" b="1" spc="-95" dirty="0" smtClean="0">
                <a:solidFill>
                  <a:schemeClr val="tx2"/>
                </a:solidFill>
                <a:latin typeface="Arial Black" panose="020B0A04020102020204" pitchFamily="34" charset="0"/>
                <a:cs typeface="Arial Black"/>
              </a:rPr>
              <a:t>529 </a:t>
            </a:r>
            <a:r>
              <a:rPr lang="ky-KG" sz="1270" spc="-95" dirty="0" smtClean="0">
                <a:solidFill>
                  <a:schemeClr val="tx2"/>
                </a:solidFill>
                <a:latin typeface="Arial Black" panose="020B0A04020102020204" pitchFamily="34" charset="0"/>
                <a:cs typeface="Arial Black"/>
              </a:rPr>
              <a:t>человек</a:t>
            </a:r>
            <a:endParaRPr sz="1270" dirty="0">
              <a:solidFill>
                <a:schemeClr val="tx2"/>
              </a:solidFill>
              <a:latin typeface="Arial Black" panose="020B0A04020102020204" pitchFamily="34" charset="0"/>
              <a:cs typeface="Arial Black"/>
            </a:endParaRPr>
          </a:p>
        </p:txBody>
      </p:sp>
      <p:sp>
        <p:nvSpPr>
          <p:cNvPr id="108" name="object 108"/>
          <p:cNvSpPr/>
          <p:nvPr/>
        </p:nvSpPr>
        <p:spPr>
          <a:xfrm>
            <a:off x="1960226" y="2075046"/>
            <a:ext cx="1940957" cy="261422"/>
          </a:xfrm>
          <a:custGeom>
            <a:avLst/>
            <a:gdLst/>
            <a:ahLst/>
            <a:cxnLst/>
            <a:rect l="l" t="t" r="r" b="b"/>
            <a:pathLst>
              <a:path w="2997200" h="288289">
                <a:moveTo>
                  <a:pt x="0" y="0"/>
                </a:moveTo>
                <a:lnTo>
                  <a:pt x="2996793" y="0"/>
                </a:lnTo>
                <a:lnTo>
                  <a:pt x="2996793" y="287997"/>
                </a:lnTo>
                <a:lnTo>
                  <a:pt x="0" y="287997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09" name="object 109"/>
          <p:cNvSpPr/>
          <p:nvPr/>
        </p:nvSpPr>
        <p:spPr>
          <a:xfrm>
            <a:off x="6395841" y="1553764"/>
            <a:ext cx="0" cy="33397"/>
          </a:xfrm>
          <a:custGeom>
            <a:avLst/>
            <a:gdLst/>
            <a:ahLst/>
            <a:cxnLst/>
            <a:rect l="l" t="t" r="r" b="b"/>
            <a:pathLst>
              <a:path h="36830">
                <a:moveTo>
                  <a:pt x="0" y="0"/>
                </a:moveTo>
                <a:lnTo>
                  <a:pt x="0" y="36677"/>
                </a:lnTo>
              </a:path>
            </a:pathLst>
          </a:custGeom>
          <a:ln w="1223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10" name="object 110"/>
          <p:cNvSpPr/>
          <p:nvPr/>
        </p:nvSpPr>
        <p:spPr>
          <a:xfrm>
            <a:off x="5744199" y="1587161"/>
            <a:ext cx="0" cy="4956071"/>
          </a:xfrm>
          <a:custGeom>
            <a:avLst/>
            <a:gdLst/>
            <a:ahLst/>
            <a:cxnLst/>
            <a:rect l="l" t="t" r="r" b="b"/>
            <a:pathLst>
              <a:path h="5465445">
                <a:moveTo>
                  <a:pt x="0" y="0"/>
                </a:moveTo>
                <a:lnTo>
                  <a:pt x="0" y="5465254"/>
                </a:lnTo>
              </a:path>
            </a:pathLst>
          </a:custGeom>
          <a:ln w="12230">
            <a:solidFill>
              <a:srgbClr val="4B555B"/>
            </a:solidFill>
            <a:prstDash val="lgDash"/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11" name="object 111"/>
          <p:cNvSpPr/>
          <p:nvPr/>
        </p:nvSpPr>
        <p:spPr>
          <a:xfrm>
            <a:off x="6395841" y="6641369"/>
            <a:ext cx="0" cy="33397"/>
          </a:xfrm>
          <a:custGeom>
            <a:avLst/>
            <a:gdLst/>
            <a:ahLst/>
            <a:cxnLst/>
            <a:rect l="l" t="t" r="r" b="b"/>
            <a:pathLst>
              <a:path h="36829">
                <a:moveTo>
                  <a:pt x="0" y="0"/>
                </a:moveTo>
                <a:lnTo>
                  <a:pt x="0" y="36677"/>
                </a:lnTo>
              </a:path>
            </a:pathLst>
          </a:custGeom>
          <a:ln w="1223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12" name="object 112"/>
          <p:cNvSpPr txBox="1"/>
          <p:nvPr/>
        </p:nvSpPr>
        <p:spPr>
          <a:xfrm>
            <a:off x="6336692" y="1547210"/>
            <a:ext cx="2909408" cy="4806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16"/>
            <a:r>
              <a:rPr sz="1270" b="1" spc="-113" dirty="0">
                <a:solidFill>
                  <a:schemeClr val="tx2"/>
                </a:solidFill>
                <a:latin typeface="Arial Black"/>
                <a:cs typeface="Arial Black"/>
              </a:rPr>
              <a:t>20</a:t>
            </a:r>
            <a:r>
              <a:rPr lang="ky-KG" sz="1270" b="1" spc="-113" dirty="0">
                <a:solidFill>
                  <a:schemeClr val="tx2"/>
                </a:solidFill>
                <a:latin typeface="Arial Black"/>
                <a:cs typeface="Arial Black"/>
              </a:rPr>
              <a:t>24</a:t>
            </a:r>
            <a:r>
              <a:rPr sz="1270" b="1" spc="-113" dirty="0">
                <a:solidFill>
                  <a:schemeClr val="tx2"/>
                </a:solidFill>
                <a:latin typeface="Arial Black"/>
                <a:cs typeface="Arial Black"/>
              </a:rPr>
              <a:t>-202</a:t>
            </a:r>
            <a:r>
              <a:rPr lang="ru-RU" sz="1270" b="1" spc="-113" dirty="0">
                <a:solidFill>
                  <a:schemeClr val="tx2"/>
                </a:solidFill>
                <a:latin typeface="Arial Black"/>
                <a:cs typeface="Arial Black"/>
              </a:rPr>
              <a:t>5</a:t>
            </a:r>
            <a:endParaRPr sz="1270" dirty="0">
              <a:solidFill>
                <a:schemeClr val="tx2"/>
              </a:solidFill>
              <a:latin typeface="Arial Black"/>
              <a:cs typeface="Arial Black"/>
            </a:endParaRPr>
          </a:p>
          <a:p>
            <a:pPr marL="11516">
              <a:spcBef>
                <a:spcPts val="748"/>
              </a:spcBef>
            </a:pPr>
            <a:r>
              <a:rPr sz="1270" b="1" spc="-32" dirty="0" err="1">
                <a:solidFill>
                  <a:schemeClr val="tx2"/>
                </a:solidFill>
                <a:latin typeface="Arial Black" panose="020B0A04020102020204" pitchFamily="34" charset="0"/>
                <a:cs typeface="Century Gothic"/>
              </a:rPr>
              <a:t>Всего</a:t>
            </a:r>
            <a:r>
              <a:rPr sz="1270" b="1" spc="-27" dirty="0">
                <a:solidFill>
                  <a:schemeClr val="tx2"/>
                </a:solidFill>
                <a:latin typeface="Arial Black" panose="020B0A04020102020204" pitchFamily="34" charset="0"/>
                <a:cs typeface="Century Gothic"/>
              </a:rPr>
              <a:t> </a:t>
            </a:r>
            <a:r>
              <a:rPr lang="ky-KG" sz="1270" b="1" spc="-27" dirty="0">
                <a:solidFill>
                  <a:schemeClr val="tx2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24</a:t>
            </a:r>
            <a:r>
              <a:rPr sz="1270" b="1" spc="-95" dirty="0">
                <a:solidFill>
                  <a:schemeClr val="tx2"/>
                </a:solidFill>
                <a:latin typeface="Arial Black" panose="020B0A04020102020204" pitchFamily="34" charset="0"/>
                <a:cs typeface="Arial Black"/>
              </a:rPr>
              <a:t> </a:t>
            </a:r>
            <a:r>
              <a:rPr lang="ky-KG" sz="1270" b="1" spc="-95" dirty="0" smtClean="0">
                <a:solidFill>
                  <a:schemeClr val="tx2"/>
                </a:solidFill>
                <a:latin typeface="Arial Black" panose="020B0A04020102020204" pitchFamily="34" charset="0"/>
                <a:cs typeface="Arial Black"/>
              </a:rPr>
              <a:t>480 </a:t>
            </a:r>
            <a:r>
              <a:rPr lang="ky-KG" sz="1270" spc="-127" dirty="0" smtClean="0">
                <a:solidFill>
                  <a:schemeClr val="tx2"/>
                </a:solidFill>
                <a:latin typeface="Arial Black" panose="020B0A04020102020204" pitchFamily="34" charset="0"/>
                <a:cs typeface="Arial Black"/>
              </a:rPr>
              <a:t>человек</a:t>
            </a:r>
            <a:endParaRPr sz="1270" dirty="0">
              <a:solidFill>
                <a:schemeClr val="tx2"/>
              </a:solidFill>
              <a:latin typeface="Arial Black" panose="020B0A04020102020204" pitchFamily="34" charset="0"/>
              <a:cs typeface="Arial Black"/>
            </a:endParaRPr>
          </a:p>
        </p:txBody>
      </p:sp>
      <p:sp>
        <p:nvSpPr>
          <p:cNvPr id="115" name="object 115"/>
          <p:cNvSpPr/>
          <p:nvPr/>
        </p:nvSpPr>
        <p:spPr>
          <a:xfrm>
            <a:off x="6336692" y="2060866"/>
            <a:ext cx="3143781" cy="275602"/>
          </a:xfrm>
          <a:custGeom>
            <a:avLst/>
            <a:gdLst/>
            <a:ahLst/>
            <a:cxnLst/>
            <a:rect l="l" t="t" r="r" b="b"/>
            <a:pathLst>
              <a:path w="3707765" h="112394">
                <a:moveTo>
                  <a:pt x="0" y="0"/>
                </a:moveTo>
                <a:lnTo>
                  <a:pt x="3707409" y="0"/>
                </a:lnTo>
                <a:lnTo>
                  <a:pt x="3707409" y="111937"/>
                </a:lnTo>
                <a:lnTo>
                  <a:pt x="0" y="111937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graphicFrame>
        <p:nvGraphicFramePr>
          <p:cNvPr id="155" name="Диаграмма 15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73983505"/>
              </p:ext>
            </p:extLst>
          </p:nvPr>
        </p:nvGraphicFramePr>
        <p:xfrm>
          <a:off x="1054937" y="2355300"/>
          <a:ext cx="4571497" cy="38658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6" name="Диаграмма 15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4481531"/>
              </p:ext>
            </p:extLst>
          </p:nvPr>
        </p:nvGraphicFramePr>
        <p:xfrm>
          <a:off x="5856639" y="2316108"/>
          <a:ext cx="5143055" cy="40166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1009" y="1215189"/>
            <a:ext cx="8639131" cy="1070811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ru-RU" sz="3800" b="1" dirty="0"/>
              <a:t>СПАСИБО ЗА ВНИМАНИЕ!</a:t>
            </a:r>
            <a:br>
              <a:rPr lang="ru-RU" sz="3800" b="1" dirty="0"/>
            </a:br>
            <a:endParaRPr lang="ru-RU" sz="3800" b="1" dirty="0"/>
          </a:p>
        </p:txBody>
      </p:sp>
      <p:pic>
        <p:nvPicPr>
          <p:cNvPr id="5" name="Picture 2" descr="Похожее изображе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162" y="2286000"/>
            <a:ext cx="6966283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2806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3096</TotalTime>
  <Words>534</Words>
  <Application>Microsoft Office PowerPoint</Application>
  <PresentationFormat>Широкоэкранный</PresentationFormat>
  <Paragraphs>169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26" baseType="lpstr">
      <vt:lpstr>Arial</vt:lpstr>
      <vt:lpstr>Arial 2</vt:lpstr>
      <vt:lpstr>Arial Black</vt:lpstr>
      <vt:lpstr>Calibri</vt:lpstr>
      <vt:lpstr>Century Gothic</vt:lpstr>
      <vt:lpstr>DIN Pro Bold</vt:lpstr>
      <vt:lpstr>DIN Pro Regular</vt:lpstr>
      <vt:lpstr>Palatino Linotype</vt:lpstr>
      <vt:lpstr>Times New Roman</vt:lpstr>
      <vt:lpstr>Обложка</vt:lpstr>
      <vt:lpstr>1_Обложка</vt:lpstr>
      <vt:lpstr>Презентация PowerPoint</vt:lpstr>
      <vt:lpstr>Презентация PowerPoint</vt:lpstr>
      <vt:lpstr>Дошкольные образовательные организации (на конец года)</vt:lpstr>
      <vt:lpstr>Дошкольные образовательные организации  по формам собственности</vt:lpstr>
      <vt:lpstr>Охват детей дошкольными образовательными организациями (в % к соответствующей возрастной группе 1-6 лет)</vt:lpstr>
      <vt:lpstr>Презентация PowerPoint</vt:lpstr>
      <vt:lpstr>Презентация PowerPoint</vt:lpstr>
      <vt:lpstr>Начальное профессиональное образование  (на конец года)</vt:lpstr>
      <vt:lpstr>Презентация PowerPoint</vt:lpstr>
      <vt:lpstr>Распределение численности принятых в СПУЗы  по специальностям</vt:lpstr>
      <vt:lpstr>Презентация PowerPoint</vt:lpstr>
      <vt:lpstr>Распределение численности принятых в ВПУЗы  по специальностям</vt:lpstr>
      <vt:lpstr>Численность студентов из стран СНГ, обучавшихся в образовательных организациях высшего профессионального образования Кыргызской Республики</vt:lpstr>
      <vt:lpstr>          Численность иностранных студентов, обучавшихся  в образовательных организациях высшего профессионального образования Кыргызской Республики</vt:lpstr>
      <vt:lpstr>     СПАСИБО ЗА ВНИМАНИЕ!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Proto</dc:creator>
  <cp:lastModifiedBy>rahmanova</cp:lastModifiedBy>
  <cp:revision>94</cp:revision>
  <cp:lastPrinted>2025-02-26T10:27:40Z</cp:lastPrinted>
  <dcterms:created xsi:type="dcterms:W3CDTF">2024-10-02T10:12:32Z</dcterms:created>
  <dcterms:modified xsi:type="dcterms:W3CDTF">2025-03-10T05:45:17Z</dcterms:modified>
</cp:coreProperties>
</file>