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34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5" r:id="rId3"/>
    <p:sldId id="264" r:id="rId4"/>
    <p:sldId id="278" r:id="rId5"/>
    <p:sldId id="276" r:id="rId6"/>
    <p:sldId id="269" r:id="rId7"/>
    <p:sldId id="271" r:id="rId8"/>
    <p:sldId id="273" r:id="rId9"/>
    <p:sldId id="279" r:id="rId10"/>
    <p:sldId id="270" r:id="rId11"/>
    <p:sldId id="280" r:id="rId12"/>
    <p:sldId id="281" r:id="rId13"/>
    <p:sldId id="282" r:id="rId14"/>
    <p:sldId id="283" r:id="rId15"/>
    <p:sldId id="268" r:id="rId16"/>
    <p:sldId id="261" r:id="rId17"/>
    <p:sldId id="262" r:id="rId18"/>
    <p:sldId id="258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9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96" y="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71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&#1063;&#1080;&#1089;&#1083;&#1086;%20&#1083;&#1080;&#1094;,%20&#1086;&#1073;&#1088;&#1072;&#1090;&#1080;&#1074;&#1096;&#1080;&#1093;&#1089;&#1103;%20&#1074;%20&#1086;&#1088;&#1075;&#1072;&#1085;&#1099;%20&#1079;&#1076;&#1088;&#1072;&#1074;&#1086;&#1086;&#1093;&#1088;&#1072;&#1085;&#1077;&#1085;&#1080;&#1103;%20&#1087;&#1086;%20&#1092;&#1072;&#1082;&#1090;&#1091;%20&#1085;&#1072;&#1089;&#1080;&#1083;&#1080;&#1103;%20&#1074;%20&#1089;&#1077;&#1084;&#1100;&#1077;.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&#1063;&#1080;&#1089;&#1083;&#1086;%20&#1083;&#1080;&#1094;,%20&#1086;&#1073;&#1088;&#1072;&#1090;&#1080;&#1074;&#1096;&#1080;&#1093;&#1089;&#1103;%20&#1074;%20&#1086;&#1088;&#1075;&#1072;&#1085;&#1099;%20&#1079;&#1076;&#1088;&#1072;&#1074;&#1086;&#1086;&#1093;&#1088;&#1072;&#1085;&#1077;&#1085;&#1080;&#1103;%20&#1087;&#1086;%20&#1092;&#1072;&#1082;&#1090;&#1091;%20&#1085;&#1072;&#1089;&#1080;&#1083;&#1080;&#1103;%20&#1074;%20&#1089;&#1077;&#1084;&#1100;&#1077;.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025371828521428E-2"/>
          <c:y val="5.0925925925925923E-2"/>
          <c:w val="0.87081496062992125"/>
          <c:h val="0.661861642294713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Лист1!$A$11</c:f>
              <c:strCache>
                <c:ptCount val="1"/>
                <c:pt idx="0">
                  <c:v>      суды аксакалов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Лист1!$B$9:$F$9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Лист1!$B$11:$F$11</c:f>
              <c:numCache>
                <c:formatCode>#,##0</c:formatCode>
                <c:ptCount val="5"/>
                <c:pt idx="0">
                  <c:v>3212</c:v>
                </c:pt>
                <c:pt idx="1">
                  <c:v>3306</c:v>
                </c:pt>
                <c:pt idx="2">
                  <c:v>4309</c:v>
                </c:pt>
                <c:pt idx="3">
                  <c:v>5017</c:v>
                </c:pt>
                <c:pt idx="4">
                  <c:v>6694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554-4EE1-9CA8-C1F415C6B9E0}"/>
            </c:ext>
          </c:extLst>
        </c:ser>
        <c:ser>
          <c:idx val="1"/>
          <c:order val="1"/>
          <c:tx>
            <c:strRef>
              <c:f>Лист1!$A$12</c:f>
              <c:strCache>
                <c:ptCount val="1"/>
                <c:pt idx="0">
                  <c:v>      кризисные центры (ассоциации)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Лист1!$B$9:$F$9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Лист1!$B$12:$F$12</c:f>
              <c:numCache>
                <c:formatCode>#,##0</c:formatCode>
                <c:ptCount val="5"/>
                <c:pt idx="0">
                  <c:v>11399</c:v>
                </c:pt>
                <c:pt idx="1">
                  <c:v>15396</c:v>
                </c:pt>
                <c:pt idx="2">
                  <c:v>9245</c:v>
                </c:pt>
                <c:pt idx="3">
                  <c:v>8880</c:v>
                </c:pt>
                <c:pt idx="4">
                  <c:v>8335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554-4EE1-9CA8-C1F415C6B9E0}"/>
            </c:ext>
          </c:extLst>
        </c:ser>
        <c:ser>
          <c:idx val="2"/>
          <c:order val="2"/>
          <c:tx>
            <c:strRef>
              <c:f>Лист1!$A$13</c:f>
              <c:strCache>
                <c:ptCount val="1"/>
                <c:pt idx="0">
                  <c:v>      благотворительные, общественные фонды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Лист1!$B$9:$F$9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Лист1!$B$13:$F$13</c:f>
              <c:numCache>
                <c:formatCode>General</c:formatCode>
                <c:ptCount val="5"/>
                <c:pt idx="0">
                  <c:v>368</c:v>
                </c:pt>
                <c:pt idx="1">
                  <c:v>798</c:v>
                </c:pt>
                <c:pt idx="2">
                  <c:v>913</c:v>
                </c:pt>
                <c:pt idx="3" formatCode="#,##0">
                  <c:v>1078</c:v>
                </c:pt>
                <c:pt idx="4" formatCode="#,##0">
                  <c:v>1087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554-4EE1-9CA8-C1F415C6B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overlap val="-13"/>
        <c:axId val="-907232464"/>
        <c:axId val="-907221040"/>
      </c:barChart>
      <c:catAx>
        <c:axId val="-90723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907221040"/>
        <c:crosses val="autoZero"/>
        <c:auto val="1"/>
        <c:lblAlgn val="ctr"/>
        <c:lblOffset val="100"/>
        <c:noMultiLvlLbl val="0"/>
      </c:catAx>
      <c:valAx>
        <c:axId val="-90722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90723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7615923009623716E-3"/>
          <c:y val="0.77777559055118106"/>
          <c:w val="0.97580993000874894"/>
          <c:h val="0.194446631671041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61111111111112"/>
          <c:y val="0.14120370370370369"/>
          <c:w val="0.45"/>
          <c:h val="0.6914874845605102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60B-4772-A490-E6E2D075DDFB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60B-4772-A490-E6E2D075DDFB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60B-4772-A490-E6E2D075DDFB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60B-4772-A490-E6E2D075DDFB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60B-4772-A490-E6E2D075DDFB}"/>
              </c:ext>
            </c:extLst>
          </c:dPt>
          <c:dLbls>
            <c:dLbl>
              <c:idx val="0"/>
              <c:layout>
                <c:manualLayout>
                  <c:x val="-5.4512248468941383E-3"/>
                  <c:y val="4.5869274785107508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/>
                      <a:t>Дене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бойлук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зомбулук</a:t>
                    </a:r>
                    <a:r>
                      <a:rPr lang="ru-RU" baseline="0" dirty="0" smtClean="0"/>
                      <a:t> 40,1%</a:t>
                    </a:r>
                    <a:endParaRPr lang="ru-RU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60B-4772-A490-E6E2D075DD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5969160104986876E-2"/>
                  <c:y val="-0.1946011956838728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Психологиялык</a:t>
                    </a:r>
                    <a:r>
                      <a:rPr lang="ru-RU" dirty="0" smtClean="0"/>
                      <a:t> </a:t>
                    </a:r>
                  </a:p>
                  <a:p>
                    <a:r>
                      <a:rPr lang="ru-RU" baseline="0" dirty="0" err="1" smtClean="0"/>
                      <a:t>Зомбулук</a:t>
                    </a:r>
                    <a:r>
                      <a:rPr lang="ru-RU" baseline="0" dirty="0" smtClean="0"/>
                      <a:t> 31, 7%</a:t>
                    </a:r>
                    <a:endParaRPr lang="ru-RU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60B-4772-A490-E6E2D075DD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704068241469714E-2"/>
                  <c:y val="-2.3008894721493145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/>
                      <a:t>Экономикалык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зомбулук</a:t>
                    </a:r>
                    <a:r>
                      <a:rPr lang="ru-RU" baseline="0" dirty="0" smtClean="0"/>
                      <a:t> 21,6 %</a:t>
                    </a:r>
                    <a:endParaRPr lang="ru-RU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60B-4772-A490-E6E2D075DD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1275809273840765E-2"/>
                  <c:y val="-0.1232527539008343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Этибарсыз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мамиле</a:t>
                    </a:r>
                    <a:r>
                      <a:rPr lang="ru-RU" baseline="0" dirty="0" smtClean="0"/>
                      <a:t> 5,8 </a:t>
                    </a:r>
                    <a:endParaRPr lang="ru-RU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60B-4772-A490-E6E2D075DD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0609470691163604"/>
                  <c:y val="2.3389377631015021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/>
                      <a:t>Сексуалдык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зомбулук</a:t>
                    </a:r>
                    <a:r>
                      <a:rPr lang="ru-RU" baseline="0" dirty="0" smtClean="0"/>
                      <a:t> 0, 8%</a:t>
                    </a:r>
                    <a:endParaRPr lang="ru-RU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60B-4772-A490-E6E2D075DD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Лист2!$A$45:$A$49</c:f>
              <c:strCache>
                <c:ptCount val="5"/>
                <c:pt idx="0">
                  <c:v>физическое насилие</c:v>
                </c:pt>
                <c:pt idx="1">
                  <c:v>психологическое насилие</c:v>
                </c:pt>
                <c:pt idx="2">
                  <c:v>экономическое насилие</c:v>
                </c:pt>
                <c:pt idx="3">
                  <c:v>пренебрежительное отношение</c:v>
                </c:pt>
                <c:pt idx="4">
                  <c:v>сексуальное насилие</c:v>
                </c:pt>
              </c:strCache>
            </c:strRef>
          </c:cat>
          <c:val>
            <c:numRef>
              <c:f>Лист2!$B$45:$B$49</c:f>
              <c:numCache>
                <c:formatCode>0.0</c:formatCode>
                <c:ptCount val="5"/>
                <c:pt idx="0">
                  <c:v>40.097994530537825</c:v>
                </c:pt>
                <c:pt idx="1">
                  <c:v>31.677301731996355</c:v>
                </c:pt>
                <c:pt idx="2">
                  <c:v>21.649954421148585</c:v>
                </c:pt>
                <c:pt idx="3">
                  <c:v>5.8226982680036459</c:v>
                </c:pt>
                <c:pt idx="4">
                  <c:v>0.75205104831358249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60B-4772-A490-E6E2D075D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5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55E-2"/>
          <c:y val="5.6012777777777779E-2"/>
          <c:w val="0.93888888888888888"/>
          <c:h val="0.634516666666666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Лист1!$A$113</c:f>
              <c:strCache>
                <c:ptCount val="1"/>
                <c:pt idx="0">
                  <c:v>женщины</c:v>
                </c:pt>
              </c:strCache>
            </c:strRef>
          </c:tx>
          <c:spPr>
            <a:pattFill prst="ltDnDiag">
              <a:fgClr>
                <a:schemeClr val="tx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Лист1!$B$112:$F$112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Лист1!$B$113:$F$113</c:f>
              <c:numCache>
                <c:formatCode>General</c:formatCode>
                <c:ptCount val="5"/>
                <c:pt idx="0">
                  <c:v>504</c:v>
                </c:pt>
                <c:pt idx="1">
                  <c:v>600</c:v>
                </c:pt>
                <c:pt idx="2">
                  <c:v>731</c:v>
                </c:pt>
                <c:pt idx="3">
                  <c:v>1896</c:v>
                </c:pt>
                <c:pt idx="4">
                  <c:v>1404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1C-4998-B15D-E8399FA43AE7}"/>
            </c:ext>
          </c:extLst>
        </c:ser>
        <c:ser>
          <c:idx val="1"/>
          <c:order val="1"/>
          <c:tx>
            <c:strRef>
              <c:f>Лист1!$A$114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Лист1!$B$112:$F$112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Лист1!$B$114:$F$114</c:f>
              <c:numCache>
                <c:formatCode>General</c:formatCode>
                <c:ptCount val="5"/>
                <c:pt idx="0">
                  <c:v>217</c:v>
                </c:pt>
                <c:pt idx="1">
                  <c:v>357</c:v>
                </c:pt>
                <c:pt idx="2">
                  <c:v>410</c:v>
                </c:pt>
                <c:pt idx="3">
                  <c:v>1115</c:v>
                </c:pt>
                <c:pt idx="4">
                  <c:v>728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F1C-4998-B15D-E8399FA43AE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8"/>
        <c:overlap val="-17"/>
        <c:axId val="-907229744"/>
        <c:axId val="-907229200"/>
      </c:barChart>
      <c:catAx>
        <c:axId val="-9072297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spc="120" normalizeH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907229200"/>
        <c:crosses val="autoZero"/>
        <c:auto val="1"/>
        <c:lblAlgn val="ctr"/>
        <c:lblOffset val="100"/>
        <c:noMultiLvlLbl val="0"/>
      </c:catAx>
      <c:valAx>
        <c:axId val="-9072292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90722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423155479118782E-5"/>
          <c:y val="0.83768997475289686"/>
          <c:w val="0.96379679679679675"/>
          <c:h val="0.161489999999999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04220342775197"/>
          <c:y val="0.15416666666666667"/>
          <c:w val="0.57336887575086304"/>
          <c:h val="0.75277777777777777"/>
        </c:manualLayout>
      </c:layout>
      <c:pieChart>
        <c:varyColors val="1"/>
        <c:ser>
          <c:idx val="0"/>
          <c:order val="0"/>
          <c:tx>
            <c:strRef>
              <c:f>Лист4!$E$7</c:f>
              <c:strCache>
                <c:ptCount val="1"/>
                <c:pt idx="0">
                  <c:v>женщины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634-44D5-B2F1-F6BD6802D4C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634-44D5-B2F1-F6BD6802D4C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634-44D5-B2F1-F6BD6802D4C6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634-44D5-B2F1-F6BD6802D4C6}"/>
              </c:ext>
            </c:extLst>
          </c:dPt>
          <c:dLbls>
            <c:dLbl>
              <c:idx val="0"/>
              <c:layout>
                <c:manualLayout>
                  <c:x val="-4.94827818577738E-3"/>
                  <c:y val="0.2309559016461783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иштейт</a:t>
                    </a:r>
                    <a:r>
                      <a:rPr lang="ru-RU" dirty="0"/>
                      <a:t>
24%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634-44D5-B2F1-F6BD6802D4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9575146940663809E-2"/>
                  <c:y val="-0.14172312913659627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иштебейт</a:t>
                    </a:r>
                    <a:r>
                      <a:rPr lang="ru-RU" dirty="0"/>
                      <a:t>
70%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634-44D5-B2F1-F6BD6802D4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окугандар, студенттер</a:t>
                    </a:r>
                    <a:r>
                      <a:rPr lang="ru-RU"/>
                      <a:t>
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902333293700655"/>
                  <c:y val="4.101506127269154E-3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/>
                      <a:t>пенсионерлер</a:t>
                    </a:r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634-44D5-B2F1-F6BD6802D4C6}"/>
                </c:ext>
                <c:ext xmlns:c15="http://schemas.microsoft.com/office/drawing/2012/chart" uri="{CE6537A1-D6FC-4f65-9D91-7224C49458BB}">
                  <c15:layout>
                    <c:manualLayout>
                      <c:w val="0.25405474451381949"/>
                      <c:h val="0.1882218162758669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Лист4!$D$8:$D$11</c:f>
              <c:strCache>
                <c:ptCount val="4"/>
                <c:pt idx="0">
                  <c:v>работают</c:v>
                </c:pt>
                <c:pt idx="1">
                  <c:v>не работают</c:v>
                </c:pt>
                <c:pt idx="2">
                  <c:v>учащиеся, студенты</c:v>
                </c:pt>
                <c:pt idx="3">
                  <c:v>пенсионеры</c:v>
                </c:pt>
              </c:strCache>
            </c:strRef>
          </c:cat>
          <c:val>
            <c:numRef>
              <c:f>Лист4!$E$8:$E$11</c:f>
              <c:numCache>
                <c:formatCode>General</c:formatCode>
                <c:ptCount val="4"/>
                <c:pt idx="0">
                  <c:v>1637</c:v>
                </c:pt>
                <c:pt idx="1">
                  <c:v>4770</c:v>
                </c:pt>
                <c:pt idx="2">
                  <c:v>67</c:v>
                </c:pt>
                <c:pt idx="3">
                  <c:v>321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634-44D5-B2F1-F6BD6802D4C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'[Число лиц, обратившихся в органы здравоохранения по факту насилия в семье..xls]Лист4'!$D$22:$D$27</c:f>
              <c:strCache>
                <c:ptCount val="6"/>
                <c:pt idx="0">
                  <c:v>до 18</c:v>
                </c:pt>
                <c:pt idx="1">
                  <c:v>18-20</c:v>
                </c:pt>
                <c:pt idx="2">
                  <c:v>21-30</c:v>
                </c:pt>
                <c:pt idx="3">
                  <c:v>31-40</c:v>
                </c:pt>
                <c:pt idx="4">
                  <c:v>41-50</c:v>
                </c:pt>
                <c:pt idx="5">
                  <c:v>51+</c:v>
                </c:pt>
              </c:strCache>
            </c:strRef>
          </c:cat>
          <c:val>
            <c:numRef>
              <c:f>'[Число лиц, обратившихся в органы здравоохранения по факту насилия в семье..xls]Лист4'!$F$22:$F$27</c:f>
              <c:numCache>
                <c:formatCode>0%</c:formatCode>
                <c:ptCount val="6"/>
                <c:pt idx="0">
                  <c:v>6.471539932342992E-3</c:v>
                </c:pt>
                <c:pt idx="1">
                  <c:v>6.809824974260921E-2</c:v>
                </c:pt>
                <c:pt idx="2">
                  <c:v>0.29916164141785556</c:v>
                </c:pt>
                <c:pt idx="3">
                  <c:v>0.34961023679952935</c:v>
                </c:pt>
                <c:pt idx="4">
                  <c:v>0.20694219738196792</c:v>
                </c:pt>
                <c:pt idx="5">
                  <c:v>6.9716134725694962E-2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E62-47DE-9CBA-4513F689EC8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07227568"/>
        <c:axId val="-907227024"/>
      </c:barChart>
      <c:catAx>
        <c:axId val="-907227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b="1" dirty="0" err="1" smtClean="0"/>
                  <a:t>Жаш-курагы</a:t>
                </a:r>
                <a:endParaRPr lang="ru-RU" b="1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907227024"/>
        <c:crosses val="autoZero"/>
        <c:auto val="1"/>
        <c:lblAlgn val="ctr"/>
        <c:lblOffset val="100"/>
        <c:noMultiLvlLbl val="0"/>
      </c:catAx>
      <c:valAx>
        <c:axId val="-9072270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907227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rgbClr val="002060"/>
          </a:solidFill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337251692931621E-2"/>
          <c:y val="7.4600233604386015E-2"/>
          <c:w val="0.93888888888888888"/>
          <c:h val="0.7303554243219597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'[Число лиц, обратившихся в органы здравоохранения по факту насилия в семье..xls]Лист4'!$D$33:$D$37</c:f>
              <c:strCache>
                <c:ptCount val="5"/>
                <c:pt idx="0">
                  <c:v>до 20</c:v>
                </c:pt>
                <c:pt idx="1">
                  <c:v>21-30</c:v>
                </c:pt>
                <c:pt idx="2">
                  <c:v>31-40</c:v>
                </c:pt>
                <c:pt idx="3">
                  <c:v>41-50</c:v>
                </c:pt>
                <c:pt idx="4">
                  <c:v>51+</c:v>
                </c:pt>
              </c:strCache>
            </c:strRef>
          </c:cat>
          <c:val>
            <c:numRef>
              <c:f>'[Число лиц, обратившихся в органы здравоохранения по факту насилия в семье..xls]Лист4'!$F$33:$F$37</c:f>
              <c:numCache>
                <c:formatCode>0%</c:formatCode>
                <c:ptCount val="5"/>
                <c:pt idx="0">
                  <c:v>1.2381646030589949E-2</c:v>
                </c:pt>
                <c:pt idx="1">
                  <c:v>0.28419519300801166</c:v>
                </c:pt>
                <c:pt idx="2">
                  <c:v>0.38645302257829572</c:v>
                </c:pt>
                <c:pt idx="3">
                  <c:v>0.24442825928623452</c:v>
                </c:pt>
                <c:pt idx="4">
                  <c:v>7.254187909686817E-2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A1-42AF-8E1D-98A0030847C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3481616"/>
        <c:axId val="-913484880"/>
      </c:barChart>
      <c:catAx>
        <c:axId val="-9134816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dirty="0" err="1" smtClean="0"/>
                  <a:t>Жаш</a:t>
                </a:r>
                <a:r>
                  <a:rPr lang="ru-RU" sz="1400" baseline="0" dirty="0" smtClean="0"/>
                  <a:t> </a:t>
                </a:r>
                <a:r>
                  <a:rPr lang="ru-RU" sz="1400" baseline="0" dirty="0" err="1" smtClean="0"/>
                  <a:t>курагы</a:t>
                </a:r>
                <a:endParaRPr lang="ru-RU" sz="14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913484880"/>
        <c:crosses val="autoZero"/>
        <c:auto val="1"/>
        <c:lblAlgn val="ctr"/>
        <c:lblOffset val="100"/>
        <c:noMultiLvlLbl val="0"/>
      </c:catAx>
      <c:valAx>
        <c:axId val="-9134848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913481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8C88C0-C322-4596-BB1B-F3F930361EA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FCB646-9CCE-4160-8A64-C01FC6289405}">
      <dgm:prSet phldrT="[Текст]"/>
      <dgm:spPr>
        <a:solidFill>
          <a:srgbClr val="00B0F0"/>
        </a:solidFill>
      </dgm:spPr>
      <dgm:t>
        <a:bodyPr/>
        <a:lstStyle/>
        <a:p>
          <a:r>
            <a:rPr lang="ru-RU" b="1" dirty="0" err="1" smtClean="0">
              <a:latin typeface="Times New Roman" panose="02020603050405020304" pitchFamily="18" charset="0"/>
              <a:ea typeface="Times New Roman" panose="02020603050405020304" pitchFamily="18" charset="0"/>
            </a:rPr>
            <a:t>Кайрылуу</a:t>
          </a:r>
          <a:r>
            <a: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ea typeface="Times New Roman" panose="02020603050405020304" pitchFamily="18" charset="0"/>
            </a:rPr>
            <a:t>себептери</a:t>
          </a:r>
          <a:r>
            <a: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rPr>
            <a:t>:</a:t>
          </a:r>
          <a:endParaRPr lang="ru-RU" dirty="0"/>
        </a:p>
      </dgm:t>
    </dgm:pt>
    <dgm:pt modelId="{3FAD9A72-5FC6-4C68-A320-BD923ECF1A04}" type="parTrans" cxnId="{409C3B7B-972F-44AA-B099-A82825D54A57}">
      <dgm:prSet/>
      <dgm:spPr/>
      <dgm:t>
        <a:bodyPr/>
        <a:lstStyle/>
        <a:p>
          <a:endParaRPr lang="ru-RU"/>
        </a:p>
      </dgm:t>
    </dgm:pt>
    <dgm:pt modelId="{6AE513AB-8870-458C-99D3-6F589585BCD8}" type="sibTrans" cxnId="{409C3B7B-972F-44AA-B099-A82825D54A57}">
      <dgm:prSet/>
      <dgm:spPr/>
      <dgm:t>
        <a:bodyPr/>
        <a:lstStyle/>
        <a:p>
          <a:endParaRPr lang="ru-RU"/>
        </a:p>
      </dgm:t>
    </dgm:pt>
    <dgm:pt modelId="{9ECBB0F2-548E-4D76-BEEC-7585F9D1133F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</a:rPr>
            <a:t> </a:t>
          </a:r>
          <a:r>
            <a:rPr lang="ru-RU" dirty="0" err="1" smtClean="0"/>
            <a:t>үй-бүлɵлүк</a:t>
          </a:r>
          <a:r>
            <a:rPr lang="ru-RU" dirty="0" smtClean="0"/>
            <a:t> </a:t>
          </a:r>
          <a:r>
            <a:rPr lang="ru-RU" dirty="0" err="1" smtClean="0"/>
            <a:t>зомбулук</a:t>
          </a:r>
          <a:endParaRPr lang="ru-RU" dirty="0"/>
        </a:p>
      </dgm:t>
    </dgm:pt>
    <dgm:pt modelId="{C3081A24-ADE4-4AC2-87EA-637794213BDC}" type="parTrans" cxnId="{1C5FF058-55B5-4274-A93A-9EAF8BB3820A}">
      <dgm:prSet/>
      <dgm:spPr/>
      <dgm:t>
        <a:bodyPr/>
        <a:lstStyle/>
        <a:p>
          <a:endParaRPr lang="ru-RU"/>
        </a:p>
      </dgm:t>
    </dgm:pt>
    <dgm:pt modelId="{D554D398-2DFC-4D40-B2C2-EA830F886EC2}" type="sibTrans" cxnId="{1C5FF058-55B5-4274-A93A-9EAF8BB3820A}">
      <dgm:prSet/>
      <dgm:spPr/>
      <dgm:t>
        <a:bodyPr/>
        <a:lstStyle/>
        <a:p>
          <a:endParaRPr lang="ru-RU"/>
        </a:p>
      </dgm:t>
    </dgm:pt>
    <dgm:pt modelId="{EC9A20A0-EAD8-4B0E-BB65-03386ED4D111}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 smtClean="0"/>
            <a:t> </a:t>
          </a:r>
          <a:r>
            <a:rPr lang="ru-RU" dirty="0" err="1" smtClean="0"/>
            <a:t>үй-бүлɵлүк</a:t>
          </a:r>
          <a:r>
            <a:rPr lang="ru-RU" dirty="0" smtClean="0"/>
            <a:t> </a:t>
          </a:r>
          <a:r>
            <a:rPr lang="ru-RU" dirty="0" err="1" smtClean="0"/>
            <a:t>зомбулуктан</a:t>
          </a:r>
          <a:r>
            <a:rPr lang="ru-RU" dirty="0" smtClean="0"/>
            <a:t> </a:t>
          </a:r>
          <a:r>
            <a:rPr lang="ru-RU" dirty="0" err="1" smtClean="0"/>
            <a:t>зомбулуктун</a:t>
          </a:r>
          <a:r>
            <a:rPr lang="ru-RU" dirty="0" smtClean="0"/>
            <a:t> </a:t>
          </a:r>
          <a:r>
            <a:rPr lang="ru-RU" dirty="0" err="1" smtClean="0"/>
            <a:t>түрлɵрү</a:t>
          </a:r>
          <a:r>
            <a:rPr lang="ru-RU" dirty="0" smtClean="0"/>
            <a:t> </a:t>
          </a:r>
          <a:r>
            <a:rPr lang="ru-RU" dirty="0" err="1" smtClean="0"/>
            <a:t>боюнча</a:t>
          </a:r>
          <a:r>
            <a:rPr lang="ru-RU" dirty="0" smtClean="0"/>
            <a:t> </a:t>
          </a:r>
          <a:r>
            <a:rPr lang="ru-RU" dirty="0" err="1" smtClean="0"/>
            <a:t>жабырлануучулар</a:t>
          </a:r>
          <a:r>
            <a:rPr lang="ru-RU" dirty="0" smtClean="0"/>
            <a:t>:</a:t>
          </a:r>
          <a:endParaRPr lang="ru-RU" dirty="0"/>
        </a:p>
      </dgm:t>
    </dgm:pt>
    <dgm:pt modelId="{B62830AA-ACF7-42B5-B319-4FAF3EE39811}" type="parTrans" cxnId="{E8806F08-0B66-4C65-AF50-0D83A49479AF}">
      <dgm:prSet/>
      <dgm:spPr/>
      <dgm:t>
        <a:bodyPr/>
        <a:lstStyle/>
        <a:p>
          <a:endParaRPr lang="ru-RU"/>
        </a:p>
      </dgm:t>
    </dgm:pt>
    <dgm:pt modelId="{04C0FEBD-B5B2-4014-98C7-4BC1A2C980BD}" type="sibTrans" cxnId="{E8806F08-0B66-4C65-AF50-0D83A49479AF}">
      <dgm:prSet/>
      <dgm:spPr/>
      <dgm:t>
        <a:bodyPr/>
        <a:lstStyle/>
        <a:p>
          <a:endParaRPr lang="ru-RU"/>
        </a:p>
      </dgm:t>
    </dgm:pt>
    <dgm:pt modelId="{3A3CA745-8F8A-41D6-B8F6-431D719875D7}">
      <dgm:prSet phldrT="[Текст]"/>
      <dgm:spPr/>
      <dgm:t>
        <a:bodyPr/>
        <a:lstStyle/>
        <a:p>
          <a:r>
            <a:rPr lang="ru-RU" dirty="0" err="1" smtClean="0"/>
            <a:t>дене</a:t>
          </a:r>
          <a:r>
            <a:rPr lang="ru-RU" dirty="0" smtClean="0"/>
            <a:t> </a:t>
          </a:r>
          <a:r>
            <a:rPr lang="ru-RU" dirty="0" err="1" smtClean="0"/>
            <a:t>бойлук</a:t>
          </a:r>
          <a:r>
            <a:rPr lang="ru-RU" dirty="0" smtClean="0"/>
            <a:t> </a:t>
          </a:r>
          <a:r>
            <a:rPr lang="ru-RU" dirty="0" err="1" smtClean="0"/>
            <a:t>зомбулук</a:t>
          </a:r>
          <a:endParaRPr lang="ru-RU" dirty="0"/>
        </a:p>
      </dgm:t>
    </dgm:pt>
    <dgm:pt modelId="{544AF35A-5198-4338-AED4-1A36B2130E7B}" type="parTrans" cxnId="{47894553-BAFE-4095-98B9-1BDFD37DA462}">
      <dgm:prSet/>
      <dgm:spPr/>
      <dgm:t>
        <a:bodyPr/>
        <a:lstStyle/>
        <a:p>
          <a:endParaRPr lang="ru-RU"/>
        </a:p>
      </dgm:t>
    </dgm:pt>
    <dgm:pt modelId="{6C8AB22D-4E71-4EEF-BFA1-61B32A3008E9}" type="sibTrans" cxnId="{47894553-BAFE-4095-98B9-1BDFD37DA462}">
      <dgm:prSet/>
      <dgm:spPr/>
      <dgm:t>
        <a:bodyPr/>
        <a:lstStyle/>
        <a:p>
          <a:endParaRPr lang="ru-RU"/>
        </a:p>
      </dgm:t>
    </dgm:pt>
    <dgm:pt modelId="{1863E751-F043-465A-BFA5-88A55AEE2B47}">
      <dgm:prSet/>
      <dgm:spPr/>
      <dgm:t>
        <a:bodyPr/>
        <a:lstStyle/>
        <a:p>
          <a:r>
            <a:rPr lang="ru-RU" dirty="0" err="1" smtClean="0">
              <a:solidFill>
                <a:srgbClr val="FF0000"/>
              </a:solidFill>
            </a:rPr>
            <a:t>экономикалык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зомбулук</a:t>
          </a:r>
          <a:endParaRPr lang="ru-RU" dirty="0" smtClean="0">
            <a:solidFill>
              <a:srgbClr val="FF0000"/>
            </a:solidFill>
          </a:endParaRPr>
        </a:p>
      </dgm:t>
    </dgm:pt>
    <dgm:pt modelId="{EB7897D5-C4E2-4E3A-A894-AC2540F51653}" type="parTrans" cxnId="{BE58519A-7ED4-40C6-BE43-8A53D0D9CC4F}">
      <dgm:prSet/>
      <dgm:spPr/>
      <dgm:t>
        <a:bodyPr/>
        <a:lstStyle/>
        <a:p>
          <a:endParaRPr lang="ru-RU"/>
        </a:p>
      </dgm:t>
    </dgm:pt>
    <dgm:pt modelId="{AAFEACCA-91CA-4E5A-BA0C-80667ED05941}" type="sibTrans" cxnId="{BE58519A-7ED4-40C6-BE43-8A53D0D9CC4F}">
      <dgm:prSet/>
      <dgm:spPr/>
      <dgm:t>
        <a:bodyPr/>
        <a:lstStyle/>
        <a:p>
          <a:endParaRPr lang="ru-RU"/>
        </a:p>
      </dgm:t>
    </dgm:pt>
    <dgm:pt modelId="{19D2A685-D28F-4E8D-9D12-0C3351A27150}">
      <dgm:prSet/>
      <dgm:spPr/>
      <dgm:t>
        <a:bodyPr/>
        <a:lstStyle/>
        <a:p>
          <a:r>
            <a:rPr lang="ru-RU" dirty="0" err="1" smtClean="0">
              <a:solidFill>
                <a:srgbClr val="FF0000"/>
              </a:solidFill>
            </a:rPr>
            <a:t>этибарсыз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мамиле</a:t>
          </a:r>
          <a:r>
            <a:rPr lang="ru-RU" dirty="0" smtClean="0">
              <a:solidFill>
                <a:srgbClr val="FF0000"/>
              </a:solidFill>
            </a:rPr>
            <a:t> </a:t>
          </a:r>
          <a:endParaRPr lang="ru-RU" dirty="0">
            <a:solidFill>
              <a:srgbClr val="FF0000"/>
            </a:solidFill>
          </a:endParaRPr>
        </a:p>
      </dgm:t>
    </dgm:pt>
    <dgm:pt modelId="{A47EC6C5-B704-4AB4-9B1D-5F5159EB5F43}" type="parTrans" cxnId="{E2BCAD1F-BB31-49FD-A424-65D3EE5964E7}">
      <dgm:prSet/>
      <dgm:spPr/>
      <dgm:t>
        <a:bodyPr/>
        <a:lstStyle/>
        <a:p>
          <a:endParaRPr lang="ru-RU"/>
        </a:p>
      </dgm:t>
    </dgm:pt>
    <dgm:pt modelId="{923AC76B-EE0E-4E35-BF20-605E1F677779}" type="sibTrans" cxnId="{E2BCAD1F-BB31-49FD-A424-65D3EE5964E7}">
      <dgm:prSet/>
      <dgm:spPr/>
      <dgm:t>
        <a:bodyPr/>
        <a:lstStyle/>
        <a:p>
          <a:endParaRPr lang="ru-RU"/>
        </a:p>
      </dgm:t>
    </dgm:pt>
    <dgm:pt modelId="{72EBA03E-9709-42B1-8ED1-AE3282F974C6}">
      <dgm:prSet/>
      <dgm:spPr/>
      <dgm:t>
        <a:bodyPr/>
        <a:lstStyle/>
        <a:p>
          <a:r>
            <a:rPr lang="ru-RU" dirty="0" err="1" smtClean="0"/>
            <a:t>сексуалдык</a:t>
          </a:r>
          <a:r>
            <a:rPr lang="ru-RU" dirty="0" smtClean="0"/>
            <a:t> </a:t>
          </a:r>
          <a:r>
            <a:rPr lang="ru-RU" dirty="0" err="1" smtClean="0"/>
            <a:t>зомбулук</a:t>
          </a:r>
          <a:endParaRPr lang="ru-RU" dirty="0"/>
        </a:p>
      </dgm:t>
    </dgm:pt>
    <dgm:pt modelId="{36413F86-8556-4DD3-860D-F5332F7492EF}" type="parTrans" cxnId="{47C8871E-78AD-4166-9CCE-EDB87836DB84}">
      <dgm:prSet/>
      <dgm:spPr/>
      <dgm:t>
        <a:bodyPr/>
        <a:lstStyle/>
        <a:p>
          <a:endParaRPr lang="ru-RU"/>
        </a:p>
      </dgm:t>
    </dgm:pt>
    <dgm:pt modelId="{A2037E9E-A95A-429F-ABDA-09FFF0EA904F}" type="sibTrans" cxnId="{47C8871E-78AD-4166-9CCE-EDB87836DB84}">
      <dgm:prSet/>
      <dgm:spPr/>
      <dgm:t>
        <a:bodyPr/>
        <a:lstStyle/>
        <a:p>
          <a:endParaRPr lang="ru-RU"/>
        </a:p>
      </dgm:t>
    </dgm:pt>
    <dgm:pt modelId="{45544CBF-6CC2-42E8-8B55-A95773D79F9B}">
      <dgm:prSet/>
      <dgm:spPr/>
      <dgm:t>
        <a:bodyPr/>
        <a:lstStyle/>
        <a:p>
          <a:r>
            <a:rPr lang="ru-RU" dirty="0" err="1" smtClean="0"/>
            <a:t>сексуалдык</a:t>
          </a:r>
          <a:r>
            <a:rPr lang="ru-RU" dirty="0" smtClean="0"/>
            <a:t> </a:t>
          </a:r>
          <a:r>
            <a:rPr lang="ru-RU" dirty="0" err="1" smtClean="0"/>
            <a:t>зомбулук</a:t>
          </a:r>
          <a:endParaRPr lang="ru-RU" dirty="0"/>
        </a:p>
      </dgm:t>
    </dgm:pt>
    <dgm:pt modelId="{B3B15F46-7928-45EB-9D13-601295EBDC38}" type="parTrans" cxnId="{FF547423-34C8-4B9C-B7C0-329A0D250328}">
      <dgm:prSet/>
      <dgm:spPr/>
      <dgm:t>
        <a:bodyPr/>
        <a:lstStyle/>
        <a:p>
          <a:endParaRPr lang="ru-RU"/>
        </a:p>
      </dgm:t>
    </dgm:pt>
    <dgm:pt modelId="{07E53897-DD85-4E0C-9849-65F508FED6AA}" type="sibTrans" cxnId="{FF547423-34C8-4B9C-B7C0-329A0D250328}">
      <dgm:prSet/>
      <dgm:spPr/>
      <dgm:t>
        <a:bodyPr/>
        <a:lstStyle/>
        <a:p>
          <a:endParaRPr lang="ru-RU"/>
        </a:p>
      </dgm:t>
    </dgm:pt>
    <dgm:pt modelId="{1057BC18-A11C-412A-9420-46E69261AD77}">
      <dgm:prSet/>
      <dgm:spPr/>
      <dgm:t>
        <a:bodyPr/>
        <a:lstStyle/>
        <a:p>
          <a:r>
            <a:rPr lang="ru-RU" dirty="0" err="1" smtClean="0">
              <a:solidFill>
                <a:srgbClr val="FF0000"/>
              </a:solidFill>
            </a:rPr>
            <a:t>адам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сатуу</a:t>
          </a:r>
          <a:r>
            <a:rPr lang="ru-RU" dirty="0" smtClean="0">
              <a:solidFill>
                <a:srgbClr val="FF0000"/>
              </a:solidFill>
            </a:rPr>
            <a:t>  </a:t>
          </a:r>
          <a:r>
            <a:rPr lang="ru-RU" dirty="0" smtClean="0"/>
            <a:t>(</a:t>
          </a:r>
          <a:r>
            <a:rPr lang="ru-RU" dirty="0" err="1" smtClean="0"/>
            <a:t>эмгек</a:t>
          </a:r>
          <a:r>
            <a:rPr lang="ru-RU" dirty="0" smtClean="0"/>
            <a:t> </a:t>
          </a:r>
          <a:r>
            <a:rPr lang="ru-RU" dirty="0" err="1" smtClean="0"/>
            <a:t>эксплуатациясы</a:t>
          </a:r>
          <a:r>
            <a:rPr lang="ru-RU" dirty="0" smtClean="0"/>
            <a:t>, </a:t>
          </a:r>
          <a:r>
            <a:rPr lang="ru-RU" dirty="0" err="1" smtClean="0"/>
            <a:t>сексуалдык</a:t>
          </a:r>
          <a:r>
            <a:rPr lang="ru-RU" dirty="0" smtClean="0"/>
            <a:t> эксплуатация)</a:t>
          </a:r>
          <a:endParaRPr lang="ru-RU" dirty="0"/>
        </a:p>
      </dgm:t>
    </dgm:pt>
    <dgm:pt modelId="{6C29A1CD-C869-43BF-B074-4252B678EE63}" type="parTrans" cxnId="{1847C2D3-2A34-4D91-B0B1-DC4CD51155B5}">
      <dgm:prSet/>
      <dgm:spPr/>
      <dgm:t>
        <a:bodyPr/>
        <a:lstStyle/>
        <a:p>
          <a:endParaRPr lang="ru-RU"/>
        </a:p>
      </dgm:t>
    </dgm:pt>
    <dgm:pt modelId="{3C02A136-0FF4-4729-A4E5-A6D35C0A8426}" type="sibTrans" cxnId="{1847C2D3-2A34-4D91-B0B1-DC4CD51155B5}">
      <dgm:prSet/>
      <dgm:spPr/>
      <dgm:t>
        <a:bodyPr/>
        <a:lstStyle/>
        <a:p>
          <a:endParaRPr lang="ru-RU"/>
        </a:p>
      </dgm:t>
    </dgm:pt>
    <dgm:pt modelId="{44A5B7FB-F06C-4850-9935-2F7270224535}">
      <dgm:prSet/>
      <dgm:spPr/>
      <dgm:t>
        <a:bodyPr/>
        <a:lstStyle/>
        <a:p>
          <a:r>
            <a:rPr lang="ru-RU" dirty="0" err="1" smtClean="0"/>
            <a:t>басмырлоочу</a:t>
          </a:r>
          <a:r>
            <a:rPr lang="ru-RU" dirty="0" smtClean="0"/>
            <a:t> </a:t>
          </a:r>
          <a:r>
            <a:rPr lang="ru-RU" dirty="0" err="1" smtClean="0"/>
            <a:t>никелик</a:t>
          </a:r>
          <a:r>
            <a:rPr lang="ru-RU" dirty="0" smtClean="0"/>
            <a:t> </a:t>
          </a:r>
          <a:r>
            <a:rPr lang="ru-RU" dirty="0" err="1" smtClean="0"/>
            <a:t>тажрыйбалар</a:t>
          </a:r>
          <a:r>
            <a:rPr lang="ru-RU" dirty="0" smtClean="0"/>
            <a:t> </a:t>
          </a:r>
          <a:r>
            <a:rPr lang="ru-RU" dirty="0" smtClean="0">
              <a:solidFill>
                <a:srgbClr val="FF0000"/>
              </a:solidFill>
            </a:rPr>
            <a:t>(</a:t>
          </a:r>
          <a:r>
            <a:rPr lang="ru-RU" dirty="0" err="1" smtClean="0">
              <a:solidFill>
                <a:srgbClr val="FF0000"/>
              </a:solidFill>
            </a:rPr>
            <a:t>никеге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турууга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мажбурлоо</a:t>
          </a:r>
          <a:r>
            <a:rPr lang="ru-RU" dirty="0" smtClean="0">
              <a:solidFill>
                <a:srgbClr val="FF0000"/>
              </a:solidFill>
            </a:rPr>
            <a:t>, </a:t>
          </a:r>
          <a:r>
            <a:rPr lang="ru-RU" dirty="0" err="1" smtClean="0">
              <a:solidFill>
                <a:srgbClr val="FF0000"/>
              </a:solidFill>
            </a:rPr>
            <a:t>никеге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туруу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үчүн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уурдоо</a:t>
          </a:r>
          <a:r>
            <a:rPr lang="ru-RU" dirty="0" smtClean="0">
              <a:solidFill>
                <a:srgbClr val="FF0000"/>
              </a:solidFill>
            </a:rPr>
            <a:t>, </a:t>
          </a:r>
          <a:r>
            <a:rPr lang="ru-RU" dirty="0" err="1" smtClean="0">
              <a:solidFill>
                <a:srgbClr val="FF0000"/>
              </a:solidFill>
            </a:rPr>
            <a:t>ɵспүрүм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курагындагы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никелер</a:t>
          </a:r>
          <a:r>
            <a:rPr lang="ru-RU" dirty="0" smtClean="0">
              <a:solidFill>
                <a:srgbClr val="FF0000"/>
              </a:solidFill>
            </a:rPr>
            <a:t>, </a:t>
          </a:r>
          <a:r>
            <a:rPr lang="ru-RU" dirty="0" err="1" smtClean="0">
              <a:solidFill>
                <a:srgbClr val="FF0000"/>
              </a:solidFill>
            </a:rPr>
            <a:t>кɵп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аял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err="1" smtClean="0">
              <a:solidFill>
                <a:srgbClr val="FF0000"/>
              </a:solidFill>
            </a:rPr>
            <a:t>алуу</a:t>
          </a:r>
          <a:r>
            <a:rPr lang="ru-RU" dirty="0" smtClean="0">
              <a:solidFill>
                <a:srgbClr val="FF0000"/>
              </a:solidFill>
            </a:rPr>
            <a:t>)</a:t>
          </a:r>
          <a:endParaRPr lang="ru-RU" dirty="0">
            <a:solidFill>
              <a:srgbClr val="FF0000"/>
            </a:solidFill>
          </a:endParaRPr>
        </a:p>
      </dgm:t>
    </dgm:pt>
    <dgm:pt modelId="{A34B8AC7-81D1-4013-8DF8-DB25DBF8CD6D}" type="parTrans" cxnId="{96012809-FBFD-48A8-A149-3A9BEE47ED58}">
      <dgm:prSet/>
      <dgm:spPr/>
      <dgm:t>
        <a:bodyPr/>
        <a:lstStyle/>
        <a:p>
          <a:endParaRPr lang="ru-RU"/>
        </a:p>
      </dgm:t>
    </dgm:pt>
    <dgm:pt modelId="{8E4F9D4B-0579-4311-8962-714300B7E9AE}" type="sibTrans" cxnId="{96012809-FBFD-48A8-A149-3A9BEE47ED58}">
      <dgm:prSet/>
      <dgm:spPr/>
      <dgm:t>
        <a:bodyPr/>
        <a:lstStyle/>
        <a:p>
          <a:endParaRPr lang="ru-RU"/>
        </a:p>
      </dgm:t>
    </dgm:pt>
    <dgm:pt modelId="{CD95EE53-17DB-438F-A41A-EE63131CF8C1}">
      <dgm:prSet/>
      <dgm:spPr/>
      <dgm:t>
        <a:bodyPr/>
        <a:lstStyle/>
        <a:p>
          <a:r>
            <a:rPr lang="ru-RU" dirty="0" err="1" smtClean="0"/>
            <a:t>ажырашуу</a:t>
          </a:r>
          <a:r>
            <a:rPr lang="ru-RU" dirty="0" smtClean="0"/>
            <a:t>, </a:t>
          </a:r>
          <a:r>
            <a:rPr lang="ru-RU" dirty="0" err="1" smtClean="0"/>
            <a:t>үй-мүлктɵрүн</a:t>
          </a:r>
          <a:r>
            <a:rPr lang="ru-RU" dirty="0" smtClean="0"/>
            <a:t> </a:t>
          </a:r>
          <a:r>
            <a:rPr lang="ru-RU" dirty="0" err="1" smtClean="0"/>
            <a:t>бɵлүштүрүү</a:t>
          </a:r>
          <a:endParaRPr lang="ru-RU" dirty="0"/>
        </a:p>
      </dgm:t>
    </dgm:pt>
    <dgm:pt modelId="{98039701-5414-4686-AF17-521DD7512688}" type="parTrans" cxnId="{7F5FE276-2203-4ECC-9DF7-1624EFA83BE7}">
      <dgm:prSet/>
      <dgm:spPr/>
      <dgm:t>
        <a:bodyPr/>
        <a:lstStyle/>
        <a:p>
          <a:endParaRPr lang="ru-RU"/>
        </a:p>
      </dgm:t>
    </dgm:pt>
    <dgm:pt modelId="{2F0DD193-BD4A-47EE-A704-30ABFD206DC1}" type="sibTrans" cxnId="{7F5FE276-2203-4ECC-9DF7-1624EFA83BE7}">
      <dgm:prSet/>
      <dgm:spPr/>
      <dgm:t>
        <a:bodyPr/>
        <a:lstStyle/>
        <a:p>
          <a:endParaRPr lang="ru-RU"/>
        </a:p>
      </dgm:t>
    </dgm:pt>
    <dgm:pt modelId="{2B4F58FD-AB68-4160-9337-E5DF16815804}" type="pres">
      <dgm:prSet presAssocID="{178C88C0-C322-4596-BB1B-F3F930361EA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1D30FA-81A5-406E-825C-328D7D6CD00C}" type="pres">
      <dgm:prSet presAssocID="{1DFCB646-9CCE-4160-8A64-C01FC6289405}" presName="linNode" presStyleCnt="0"/>
      <dgm:spPr/>
    </dgm:pt>
    <dgm:pt modelId="{FA42E1F6-59AE-4072-86C9-2314D599F1FE}" type="pres">
      <dgm:prSet presAssocID="{1DFCB646-9CCE-4160-8A64-C01FC6289405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8388D0-1CFE-4599-AA1F-433B4FC54033}" type="pres">
      <dgm:prSet presAssocID="{1DFCB646-9CCE-4160-8A64-C01FC6289405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AFCA94-5CDE-4B5A-969E-746D1AFF22DE}" type="pres">
      <dgm:prSet presAssocID="{6AE513AB-8870-458C-99D3-6F589585BCD8}" presName="sp" presStyleCnt="0"/>
      <dgm:spPr/>
    </dgm:pt>
    <dgm:pt modelId="{651358E3-F78B-4230-B5FF-A2769BCCB79E}" type="pres">
      <dgm:prSet presAssocID="{EC9A20A0-EAD8-4B0E-BB65-03386ED4D111}" presName="linNode" presStyleCnt="0"/>
      <dgm:spPr/>
    </dgm:pt>
    <dgm:pt modelId="{9D1C8559-1C71-4F95-A457-3D38095B050D}" type="pres">
      <dgm:prSet presAssocID="{EC9A20A0-EAD8-4B0E-BB65-03386ED4D111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F72DBF-659A-4FF5-8481-D4BCC1729A7F}" type="pres">
      <dgm:prSet presAssocID="{EC9A20A0-EAD8-4B0E-BB65-03386ED4D111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47C2D3-2A34-4D91-B0B1-DC4CD51155B5}" srcId="{1DFCB646-9CCE-4160-8A64-C01FC6289405}" destId="{1057BC18-A11C-412A-9420-46E69261AD77}" srcOrd="2" destOrd="0" parTransId="{6C29A1CD-C869-43BF-B074-4252B678EE63}" sibTransId="{3C02A136-0FF4-4729-A4E5-A6D35C0A8426}"/>
    <dgm:cxn modelId="{B32FBC75-C9DE-48DD-9A2F-8BA3EE4590E1}" type="presOf" srcId="{45544CBF-6CC2-42E8-8B55-A95773D79F9B}" destId="{B28388D0-1CFE-4599-AA1F-433B4FC54033}" srcOrd="0" destOrd="1" presId="urn:microsoft.com/office/officeart/2005/8/layout/vList5"/>
    <dgm:cxn modelId="{E2BCAD1F-BB31-49FD-A424-65D3EE5964E7}" srcId="{EC9A20A0-EAD8-4B0E-BB65-03386ED4D111}" destId="{19D2A685-D28F-4E8D-9D12-0C3351A27150}" srcOrd="2" destOrd="0" parTransId="{A47EC6C5-B704-4AB4-9B1D-5F5159EB5F43}" sibTransId="{923AC76B-EE0E-4E35-BF20-605E1F677779}"/>
    <dgm:cxn modelId="{704B3035-839B-4545-BDAF-C5A6E51FD4EC}" type="presOf" srcId="{9ECBB0F2-548E-4D76-BEEC-7585F9D1133F}" destId="{B28388D0-1CFE-4599-AA1F-433B4FC54033}" srcOrd="0" destOrd="0" presId="urn:microsoft.com/office/officeart/2005/8/layout/vList5"/>
    <dgm:cxn modelId="{47894553-BAFE-4095-98B9-1BDFD37DA462}" srcId="{EC9A20A0-EAD8-4B0E-BB65-03386ED4D111}" destId="{3A3CA745-8F8A-41D6-B8F6-431D719875D7}" srcOrd="0" destOrd="0" parTransId="{544AF35A-5198-4338-AED4-1A36B2130E7B}" sibTransId="{6C8AB22D-4E71-4EEF-BFA1-61B32A3008E9}"/>
    <dgm:cxn modelId="{5CEEE4FC-6659-4C96-A4D7-C0ABA1EB6E93}" type="presOf" srcId="{1863E751-F043-465A-BFA5-88A55AEE2B47}" destId="{44F72DBF-659A-4FF5-8481-D4BCC1729A7F}" srcOrd="0" destOrd="1" presId="urn:microsoft.com/office/officeart/2005/8/layout/vList5"/>
    <dgm:cxn modelId="{E8AB48FD-6E01-46DD-9279-484847916E4C}" type="presOf" srcId="{1DFCB646-9CCE-4160-8A64-C01FC6289405}" destId="{FA42E1F6-59AE-4072-86C9-2314D599F1FE}" srcOrd="0" destOrd="0" presId="urn:microsoft.com/office/officeart/2005/8/layout/vList5"/>
    <dgm:cxn modelId="{6E1AA631-3440-476C-8CC6-CA4DFDD800C0}" type="presOf" srcId="{CD95EE53-17DB-438F-A41A-EE63131CF8C1}" destId="{B28388D0-1CFE-4599-AA1F-433B4FC54033}" srcOrd="0" destOrd="4" presId="urn:microsoft.com/office/officeart/2005/8/layout/vList5"/>
    <dgm:cxn modelId="{A1ADFD57-A4A9-4C69-81BE-7778CF91D7D0}" type="presOf" srcId="{EC9A20A0-EAD8-4B0E-BB65-03386ED4D111}" destId="{9D1C8559-1C71-4F95-A457-3D38095B050D}" srcOrd="0" destOrd="0" presId="urn:microsoft.com/office/officeart/2005/8/layout/vList5"/>
    <dgm:cxn modelId="{7F5FE276-2203-4ECC-9DF7-1624EFA83BE7}" srcId="{1DFCB646-9CCE-4160-8A64-C01FC6289405}" destId="{CD95EE53-17DB-438F-A41A-EE63131CF8C1}" srcOrd="4" destOrd="0" parTransId="{98039701-5414-4686-AF17-521DD7512688}" sibTransId="{2F0DD193-BD4A-47EE-A704-30ABFD206DC1}"/>
    <dgm:cxn modelId="{28F81044-1799-4BFE-9828-0E8FF110116A}" type="presOf" srcId="{72EBA03E-9709-42B1-8ED1-AE3282F974C6}" destId="{44F72DBF-659A-4FF5-8481-D4BCC1729A7F}" srcOrd="0" destOrd="3" presId="urn:microsoft.com/office/officeart/2005/8/layout/vList5"/>
    <dgm:cxn modelId="{1C5FF058-55B5-4274-A93A-9EAF8BB3820A}" srcId="{1DFCB646-9CCE-4160-8A64-C01FC6289405}" destId="{9ECBB0F2-548E-4D76-BEEC-7585F9D1133F}" srcOrd="0" destOrd="0" parTransId="{C3081A24-ADE4-4AC2-87EA-637794213BDC}" sibTransId="{D554D398-2DFC-4D40-B2C2-EA830F886EC2}"/>
    <dgm:cxn modelId="{96012809-FBFD-48A8-A149-3A9BEE47ED58}" srcId="{1DFCB646-9CCE-4160-8A64-C01FC6289405}" destId="{44A5B7FB-F06C-4850-9935-2F7270224535}" srcOrd="3" destOrd="0" parTransId="{A34B8AC7-81D1-4013-8DF8-DB25DBF8CD6D}" sibTransId="{8E4F9D4B-0579-4311-8962-714300B7E9AE}"/>
    <dgm:cxn modelId="{C9CBE41F-5008-488F-9F0E-78942DA463F9}" type="presOf" srcId="{19D2A685-D28F-4E8D-9D12-0C3351A27150}" destId="{44F72DBF-659A-4FF5-8481-D4BCC1729A7F}" srcOrd="0" destOrd="2" presId="urn:microsoft.com/office/officeart/2005/8/layout/vList5"/>
    <dgm:cxn modelId="{BE58519A-7ED4-40C6-BE43-8A53D0D9CC4F}" srcId="{EC9A20A0-EAD8-4B0E-BB65-03386ED4D111}" destId="{1863E751-F043-465A-BFA5-88A55AEE2B47}" srcOrd="1" destOrd="0" parTransId="{EB7897D5-C4E2-4E3A-A894-AC2540F51653}" sibTransId="{AAFEACCA-91CA-4E5A-BA0C-80667ED05941}"/>
    <dgm:cxn modelId="{409C3B7B-972F-44AA-B099-A82825D54A57}" srcId="{178C88C0-C322-4596-BB1B-F3F930361EAB}" destId="{1DFCB646-9CCE-4160-8A64-C01FC6289405}" srcOrd="0" destOrd="0" parTransId="{3FAD9A72-5FC6-4C68-A320-BD923ECF1A04}" sibTransId="{6AE513AB-8870-458C-99D3-6F589585BCD8}"/>
    <dgm:cxn modelId="{1E532BF1-8D32-4834-A1C5-75FFA36ED0AF}" type="presOf" srcId="{44A5B7FB-F06C-4850-9935-2F7270224535}" destId="{B28388D0-1CFE-4599-AA1F-433B4FC54033}" srcOrd="0" destOrd="3" presId="urn:microsoft.com/office/officeart/2005/8/layout/vList5"/>
    <dgm:cxn modelId="{99D9399E-4952-4403-9F44-C29D04549C68}" type="presOf" srcId="{178C88C0-C322-4596-BB1B-F3F930361EAB}" destId="{2B4F58FD-AB68-4160-9337-E5DF16815804}" srcOrd="0" destOrd="0" presId="urn:microsoft.com/office/officeart/2005/8/layout/vList5"/>
    <dgm:cxn modelId="{CD5F93A7-3D21-4A5F-882A-B16B0E6CA019}" type="presOf" srcId="{1057BC18-A11C-412A-9420-46E69261AD77}" destId="{B28388D0-1CFE-4599-AA1F-433B4FC54033}" srcOrd="0" destOrd="2" presId="urn:microsoft.com/office/officeart/2005/8/layout/vList5"/>
    <dgm:cxn modelId="{E8806F08-0B66-4C65-AF50-0D83A49479AF}" srcId="{178C88C0-C322-4596-BB1B-F3F930361EAB}" destId="{EC9A20A0-EAD8-4B0E-BB65-03386ED4D111}" srcOrd="1" destOrd="0" parTransId="{B62830AA-ACF7-42B5-B319-4FAF3EE39811}" sibTransId="{04C0FEBD-B5B2-4014-98C7-4BC1A2C980BD}"/>
    <dgm:cxn modelId="{FF547423-34C8-4B9C-B7C0-329A0D250328}" srcId="{1DFCB646-9CCE-4160-8A64-C01FC6289405}" destId="{45544CBF-6CC2-42E8-8B55-A95773D79F9B}" srcOrd="1" destOrd="0" parTransId="{B3B15F46-7928-45EB-9D13-601295EBDC38}" sibTransId="{07E53897-DD85-4E0C-9849-65F508FED6AA}"/>
    <dgm:cxn modelId="{47C8871E-78AD-4166-9CCE-EDB87836DB84}" srcId="{EC9A20A0-EAD8-4B0E-BB65-03386ED4D111}" destId="{72EBA03E-9709-42B1-8ED1-AE3282F974C6}" srcOrd="3" destOrd="0" parTransId="{36413F86-8556-4DD3-860D-F5332F7492EF}" sibTransId="{A2037E9E-A95A-429F-ABDA-09FFF0EA904F}"/>
    <dgm:cxn modelId="{C0C18BAE-0A22-4472-A602-D3C9864C288A}" type="presOf" srcId="{3A3CA745-8F8A-41D6-B8F6-431D719875D7}" destId="{44F72DBF-659A-4FF5-8481-D4BCC1729A7F}" srcOrd="0" destOrd="0" presId="urn:microsoft.com/office/officeart/2005/8/layout/vList5"/>
    <dgm:cxn modelId="{5A937FD5-C684-4CA7-AC94-443D5CCB008B}" type="presParOf" srcId="{2B4F58FD-AB68-4160-9337-E5DF16815804}" destId="{F61D30FA-81A5-406E-825C-328D7D6CD00C}" srcOrd="0" destOrd="0" presId="urn:microsoft.com/office/officeart/2005/8/layout/vList5"/>
    <dgm:cxn modelId="{DD2B3527-CE42-4DCB-9FAC-6CD529F1CEB0}" type="presParOf" srcId="{F61D30FA-81A5-406E-825C-328D7D6CD00C}" destId="{FA42E1F6-59AE-4072-86C9-2314D599F1FE}" srcOrd="0" destOrd="0" presId="urn:microsoft.com/office/officeart/2005/8/layout/vList5"/>
    <dgm:cxn modelId="{511E4427-CEA3-48AF-8263-CF6C08BBEA43}" type="presParOf" srcId="{F61D30FA-81A5-406E-825C-328D7D6CD00C}" destId="{B28388D0-1CFE-4599-AA1F-433B4FC54033}" srcOrd="1" destOrd="0" presId="urn:microsoft.com/office/officeart/2005/8/layout/vList5"/>
    <dgm:cxn modelId="{B6EB911B-FFA3-4E51-8C75-7DCFED829DC4}" type="presParOf" srcId="{2B4F58FD-AB68-4160-9337-E5DF16815804}" destId="{AFAFCA94-5CDE-4B5A-969E-746D1AFF22DE}" srcOrd="1" destOrd="0" presId="urn:microsoft.com/office/officeart/2005/8/layout/vList5"/>
    <dgm:cxn modelId="{1E85B0C1-9993-4128-9DB8-61242C4AA1CA}" type="presParOf" srcId="{2B4F58FD-AB68-4160-9337-E5DF16815804}" destId="{651358E3-F78B-4230-B5FF-A2769BCCB79E}" srcOrd="2" destOrd="0" presId="urn:microsoft.com/office/officeart/2005/8/layout/vList5"/>
    <dgm:cxn modelId="{34811279-937B-4AEF-8836-F90988D6F44C}" type="presParOf" srcId="{651358E3-F78B-4230-B5FF-A2769BCCB79E}" destId="{9D1C8559-1C71-4F95-A457-3D38095B050D}" srcOrd="0" destOrd="0" presId="urn:microsoft.com/office/officeart/2005/8/layout/vList5"/>
    <dgm:cxn modelId="{BF6F5C87-D050-4C6F-92B3-FD1F93A4C6A6}" type="presParOf" srcId="{651358E3-F78B-4230-B5FF-A2769BCCB79E}" destId="{44F72DBF-659A-4FF5-8481-D4BCC1729A7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8F3797-D539-40BD-96BC-51E12BD0729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FCE900-B5C7-4B0C-885F-1604C252C2FA}">
      <dgm:prSet phldrT="[Текст]" custT="1"/>
      <dgm:spPr/>
      <dgm:t>
        <a:bodyPr/>
        <a:lstStyle/>
        <a:p>
          <a:r>
            <a:rPr lang="ru-RU" sz="1800" b="1" dirty="0" smtClean="0"/>
            <a:t> </a:t>
          </a:r>
          <a:r>
            <a:rPr lang="ru-RU" sz="1800" b="1" dirty="0" err="1" smtClean="0"/>
            <a:t>Үй-бүлɵлүк</a:t>
          </a:r>
          <a:r>
            <a:rPr lang="ru-RU" sz="1800" b="1" dirty="0" smtClean="0"/>
            <a:t> </a:t>
          </a:r>
          <a:r>
            <a:rPr lang="ru-RU" sz="1800" b="1" dirty="0" err="1" smtClean="0"/>
            <a:t>зомбулук</a:t>
          </a:r>
          <a:r>
            <a:rPr lang="ru-RU" sz="1800" b="1" dirty="0" smtClean="0"/>
            <a:t> </a:t>
          </a:r>
          <a:r>
            <a:rPr lang="ru-RU" sz="1800" b="1" dirty="0" err="1" smtClean="0"/>
            <a:t>боюнча</a:t>
          </a:r>
          <a:r>
            <a:rPr lang="ru-RU" sz="1800" b="1" dirty="0" smtClean="0"/>
            <a:t> </a:t>
          </a:r>
          <a:r>
            <a:rPr lang="ru-RU" sz="1800" b="1" dirty="0" err="1" smtClean="0"/>
            <a:t>статистикалык</a:t>
          </a:r>
          <a:r>
            <a:rPr lang="ru-RU" sz="1800" b="1" dirty="0" smtClean="0"/>
            <a:t> </a:t>
          </a:r>
          <a:r>
            <a:rPr lang="ru-RU" sz="1800" b="1" dirty="0" err="1" smtClean="0"/>
            <a:t>отчеттуулук</a:t>
          </a:r>
          <a:endParaRPr lang="ru-RU" sz="1800" b="1" dirty="0"/>
        </a:p>
      </dgm:t>
    </dgm:pt>
    <dgm:pt modelId="{1F808466-079F-4AEF-87BF-E6C3EE769F9F}" type="parTrans" cxnId="{A397FFD5-525C-4457-BF9E-DD92D081A118}">
      <dgm:prSet/>
      <dgm:spPr/>
      <dgm:t>
        <a:bodyPr/>
        <a:lstStyle/>
        <a:p>
          <a:endParaRPr lang="ru-RU" sz="1800"/>
        </a:p>
      </dgm:t>
    </dgm:pt>
    <dgm:pt modelId="{7DB0DFB2-5E56-4F7E-B7BF-FAEA7F2DE278}" type="sibTrans" cxnId="{A397FFD5-525C-4457-BF9E-DD92D081A118}">
      <dgm:prSet/>
      <dgm:spPr/>
      <dgm:t>
        <a:bodyPr/>
        <a:lstStyle/>
        <a:p>
          <a:endParaRPr lang="ru-RU" sz="1800"/>
        </a:p>
      </dgm:t>
    </dgm:pt>
    <dgm:pt modelId="{9D9579D1-749E-44B3-8200-3B030E57B953}">
      <dgm:prSet phldrT="[Текст]" custT="1"/>
      <dgm:spPr/>
      <dgm:t>
        <a:bodyPr/>
        <a:lstStyle/>
        <a:p>
          <a:r>
            <a:rPr lang="ru-RU" sz="1800" b="1" dirty="0" smtClean="0"/>
            <a:t>ФАП  </a:t>
          </a:r>
          <a:endParaRPr lang="ru-RU" sz="1800" dirty="0"/>
        </a:p>
      </dgm:t>
    </dgm:pt>
    <dgm:pt modelId="{35049A6A-C9BA-43EC-9100-7C1A779D36F5}" type="parTrans" cxnId="{3E09FFE5-DD9A-4053-8FEE-0907036045A5}">
      <dgm:prSet/>
      <dgm:spPr/>
      <dgm:t>
        <a:bodyPr/>
        <a:lstStyle/>
        <a:p>
          <a:endParaRPr lang="ru-RU" sz="1800"/>
        </a:p>
      </dgm:t>
    </dgm:pt>
    <dgm:pt modelId="{3D298BC3-E00D-4C64-ABA5-F5DE6DF174FA}" type="sibTrans" cxnId="{3E09FFE5-DD9A-4053-8FEE-0907036045A5}">
      <dgm:prSet/>
      <dgm:spPr/>
      <dgm:t>
        <a:bodyPr/>
        <a:lstStyle/>
        <a:p>
          <a:endParaRPr lang="ru-RU" sz="1800"/>
        </a:p>
      </dgm:t>
    </dgm:pt>
    <dgm:pt modelId="{351B141C-B501-438E-8FD5-8F3AF521ED5F}">
      <dgm:prSet custT="1"/>
      <dgm:spPr/>
      <dgm:t>
        <a:bodyPr/>
        <a:lstStyle/>
        <a:p>
          <a:r>
            <a:rPr lang="ru-RU" sz="1800" b="1" dirty="0" smtClean="0">
              <a:latin typeface="Calibri"/>
              <a:cs typeface="Calibri"/>
            </a:rPr>
            <a:t>ҮБДТ</a:t>
          </a:r>
          <a:r>
            <a:rPr lang="ru-RU" sz="1800" b="1" dirty="0" smtClean="0"/>
            <a:t>, </a:t>
          </a:r>
          <a:r>
            <a:rPr lang="ru-RU" sz="1800" b="1" dirty="0" smtClean="0">
              <a:latin typeface="Calibri"/>
              <a:cs typeface="Calibri"/>
            </a:rPr>
            <a:t>ҮБМБ</a:t>
          </a:r>
          <a:r>
            <a:rPr lang="ru-RU" sz="1800" b="1" dirty="0" smtClean="0"/>
            <a:t> </a:t>
          </a:r>
          <a:endParaRPr lang="ru-RU" sz="1800" dirty="0"/>
        </a:p>
      </dgm:t>
    </dgm:pt>
    <dgm:pt modelId="{1C33B1A1-68E8-4D8F-8F35-A5FFEFDC8A1E}" type="parTrans" cxnId="{5A194509-36C1-4A0B-9AD0-82295309127E}">
      <dgm:prSet/>
      <dgm:spPr/>
      <dgm:t>
        <a:bodyPr/>
        <a:lstStyle/>
        <a:p>
          <a:endParaRPr lang="ru-RU" sz="1800"/>
        </a:p>
      </dgm:t>
    </dgm:pt>
    <dgm:pt modelId="{D20832CC-8D3A-49CD-930B-4EEA46DC4048}" type="sibTrans" cxnId="{5A194509-36C1-4A0B-9AD0-82295309127E}">
      <dgm:prSet/>
      <dgm:spPr/>
      <dgm:t>
        <a:bodyPr/>
        <a:lstStyle/>
        <a:p>
          <a:endParaRPr lang="ru-RU" sz="1800"/>
        </a:p>
      </dgm:t>
    </dgm:pt>
    <dgm:pt modelId="{1E4DB647-B5E4-4B40-926A-7EFC4628E9CB}">
      <dgm:prSet custT="1"/>
      <dgm:spPr/>
      <dgm:t>
        <a:bodyPr/>
        <a:lstStyle/>
        <a:p>
          <a:r>
            <a:rPr lang="ru-RU" sz="1600" b="1" dirty="0" err="1" smtClean="0"/>
            <a:t>Соттук-медициналык</a:t>
          </a:r>
          <a:r>
            <a:rPr lang="ru-RU" sz="1600" b="1" dirty="0" smtClean="0"/>
            <a:t> экспертиза </a:t>
          </a:r>
          <a:r>
            <a:rPr lang="ru-RU" sz="1600" b="1" dirty="0" err="1" smtClean="0"/>
            <a:t>бюросу</a:t>
          </a:r>
          <a:endParaRPr lang="ru-RU" sz="1600" b="1" dirty="0"/>
        </a:p>
      </dgm:t>
    </dgm:pt>
    <dgm:pt modelId="{F136CDBC-2F74-4F7B-AA31-397B75616316}" type="parTrans" cxnId="{906DCD38-2C42-42EB-8EC2-DC31F1335FDD}">
      <dgm:prSet/>
      <dgm:spPr/>
      <dgm:t>
        <a:bodyPr/>
        <a:lstStyle/>
        <a:p>
          <a:endParaRPr lang="ru-RU" sz="1800"/>
        </a:p>
      </dgm:t>
    </dgm:pt>
    <dgm:pt modelId="{B1F25AA1-9199-4CD5-87B4-9FFA5C0349E4}" type="sibTrans" cxnId="{906DCD38-2C42-42EB-8EC2-DC31F1335FDD}">
      <dgm:prSet/>
      <dgm:spPr/>
      <dgm:t>
        <a:bodyPr/>
        <a:lstStyle/>
        <a:p>
          <a:endParaRPr lang="ru-RU" sz="1800"/>
        </a:p>
      </dgm:t>
    </dgm:pt>
    <dgm:pt modelId="{E3C5A4C8-99D6-4E4E-A589-8015E69A9BEF}">
      <dgm:prSet custT="1"/>
      <dgm:spPr/>
      <dgm:t>
        <a:bodyPr/>
        <a:lstStyle/>
        <a:p>
          <a:r>
            <a:rPr lang="ru-RU" sz="1500" b="1" dirty="0" err="1" smtClean="0"/>
            <a:t>Стационарлар</a:t>
          </a:r>
          <a:endParaRPr lang="ru-RU" sz="1500" dirty="0"/>
        </a:p>
      </dgm:t>
    </dgm:pt>
    <dgm:pt modelId="{2E8A3643-9BFF-475C-BDA6-1B8D2E45C2E2}" type="parTrans" cxnId="{2533F9EF-73B4-47E2-A9ED-236F39CB833F}">
      <dgm:prSet/>
      <dgm:spPr/>
      <dgm:t>
        <a:bodyPr/>
        <a:lstStyle/>
        <a:p>
          <a:endParaRPr lang="ru-RU" sz="1800"/>
        </a:p>
      </dgm:t>
    </dgm:pt>
    <dgm:pt modelId="{98400729-E783-4E85-AD24-F3D609F92471}" type="sibTrans" cxnId="{2533F9EF-73B4-47E2-A9ED-236F39CB833F}">
      <dgm:prSet/>
      <dgm:spPr/>
      <dgm:t>
        <a:bodyPr/>
        <a:lstStyle/>
        <a:p>
          <a:endParaRPr lang="ru-RU" sz="1800"/>
        </a:p>
      </dgm:t>
    </dgm:pt>
    <dgm:pt modelId="{F722DB84-AAA8-496A-9C1F-C4E8B84871BC}">
      <dgm:prSet custT="1"/>
      <dgm:spPr/>
      <dgm:t>
        <a:bodyPr/>
        <a:lstStyle/>
        <a:p>
          <a:r>
            <a:rPr lang="ru-RU" sz="1600" b="1" dirty="0" err="1" smtClean="0">
              <a:latin typeface="+mn-lt"/>
            </a:rPr>
            <a:t>Медициналык</a:t>
          </a:r>
          <a:r>
            <a:rPr lang="ru-RU" sz="1600" b="1" dirty="0" smtClean="0">
              <a:latin typeface="+mn-lt"/>
            </a:rPr>
            <a:t> тез </a:t>
          </a:r>
          <a:r>
            <a:rPr lang="ru-RU" sz="1600" b="1" dirty="0" err="1" smtClean="0">
              <a:latin typeface="+mn-lt"/>
            </a:rPr>
            <a:t>жардам</a:t>
          </a:r>
          <a:r>
            <a:rPr lang="ru-RU" sz="1600" b="1" dirty="0" smtClean="0">
              <a:latin typeface="+mn-lt"/>
            </a:rPr>
            <a:t> </a:t>
          </a:r>
          <a:r>
            <a:rPr lang="ru-RU" sz="1600" b="1" dirty="0" err="1" smtClean="0">
              <a:latin typeface="+mn-lt"/>
            </a:rPr>
            <a:t>станциялары</a:t>
          </a:r>
          <a:r>
            <a:rPr lang="ru-RU" sz="1600" b="1" dirty="0" smtClean="0">
              <a:latin typeface="+mn-lt"/>
            </a:rPr>
            <a:t> (</a:t>
          </a:r>
          <a:r>
            <a:rPr lang="ru-RU" sz="1600" b="1" dirty="0" err="1" smtClean="0">
              <a:latin typeface="+mn-lt"/>
            </a:rPr>
            <a:t>б</a:t>
          </a:r>
          <a:r>
            <a:rPr lang="ru-RU" sz="1600" b="1" dirty="0" err="1" smtClean="0">
              <a:latin typeface="+mn-lt"/>
              <a:cs typeface="Calibri"/>
            </a:rPr>
            <a:t>өлүмдөр</a:t>
          </a:r>
          <a:r>
            <a:rPr lang="ru-RU" sz="1600" b="1" dirty="0" smtClean="0">
              <a:latin typeface="+mn-lt"/>
              <a:cs typeface="Calibri"/>
            </a:rPr>
            <a:t>, </a:t>
          </a:r>
          <a:r>
            <a:rPr lang="ru-RU" sz="1600" b="1" dirty="0" err="1" smtClean="0">
              <a:latin typeface="+mn-lt"/>
              <a:cs typeface="Calibri"/>
            </a:rPr>
            <a:t>ооруканалар</a:t>
          </a:r>
          <a:r>
            <a:rPr lang="ru-RU" sz="1600" b="1" dirty="0" smtClean="0">
              <a:latin typeface="+mn-lt"/>
            </a:rPr>
            <a:t>)</a:t>
          </a:r>
          <a:endParaRPr lang="ru-RU" sz="1600" b="1" dirty="0">
            <a:latin typeface="+mn-lt"/>
          </a:endParaRPr>
        </a:p>
      </dgm:t>
    </dgm:pt>
    <dgm:pt modelId="{C62F60B7-5B7E-48C0-B95A-F0E0DBC43202}" type="parTrans" cxnId="{E1AC7DB8-2A4B-465E-8BDE-C7C50B92E8DD}">
      <dgm:prSet/>
      <dgm:spPr/>
      <dgm:t>
        <a:bodyPr/>
        <a:lstStyle/>
        <a:p>
          <a:endParaRPr lang="ru-RU" sz="1800"/>
        </a:p>
      </dgm:t>
    </dgm:pt>
    <dgm:pt modelId="{B588B83F-80F4-4EEF-AF26-ADEEDF80946D}" type="sibTrans" cxnId="{E1AC7DB8-2A4B-465E-8BDE-C7C50B92E8DD}">
      <dgm:prSet/>
      <dgm:spPr/>
      <dgm:t>
        <a:bodyPr/>
        <a:lstStyle/>
        <a:p>
          <a:endParaRPr lang="ru-RU" sz="1800"/>
        </a:p>
      </dgm:t>
    </dgm:pt>
    <dgm:pt modelId="{8E3E239A-1ED8-4BDE-9822-C973384360C5}" type="pres">
      <dgm:prSet presAssocID="{298F3797-D539-40BD-96BC-51E12BD0729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3050F68-7E61-4ADB-902C-00D8AEB8CE86}" type="pres">
      <dgm:prSet presAssocID="{23FCE900-B5C7-4B0C-885F-1604C252C2FA}" presName="hierRoot1" presStyleCnt="0"/>
      <dgm:spPr/>
    </dgm:pt>
    <dgm:pt modelId="{6420E9F1-D7A8-4AEC-A485-6E4DFBFC133F}" type="pres">
      <dgm:prSet presAssocID="{23FCE900-B5C7-4B0C-885F-1604C252C2FA}" presName="composite" presStyleCnt="0"/>
      <dgm:spPr/>
    </dgm:pt>
    <dgm:pt modelId="{F94D8C76-21BB-47E4-8094-9334FDECF43A}" type="pres">
      <dgm:prSet presAssocID="{23FCE900-B5C7-4B0C-885F-1604C252C2FA}" presName="background" presStyleLbl="node0" presStyleIdx="0" presStyleCnt="1"/>
      <dgm:spPr/>
    </dgm:pt>
    <dgm:pt modelId="{E51C1CF2-E0E5-483E-AC38-09B219D94465}" type="pres">
      <dgm:prSet presAssocID="{23FCE900-B5C7-4B0C-885F-1604C252C2FA}" presName="text" presStyleLbl="fgAcc0" presStyleIdx="0" presStyleCnt="1" custScaleX="226333" custScaleY="127767" custLinFactY="-27513" custLinFactNeighborX="-10492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99B046-580B-4961-842F-BD8AD244B492}" type="pres">
      <dgm:prSet presAssocID="{23FCE900-B5C7-4B0C-885F-1604C252C2FA}" presName="hierChild2" presStyleCnt="0"/>
      <dgm:spPr/>
    </dgm:pt>
    <dgm:pt modelId="{C06E5B03-67F8-46B1-807A-BE9DCD709F01}" type="pres">
      <dgm:prSet presAssocID="{35049A6A-C9BA-43EC-9100-7C1A779D36F5}" presName="Name10" presStyleLbl="parChTrans1D2" presStyleIdx="0" presStyleCnt="5"/>
      <dgm:spPr/>
      <dgm:t>
        <a:bodyPr/>
        <a:lstStyle/>
        <a:p>
          <a:endParaRPr lang="ru-RU"/>
        </a:p>
      </dgm:t>
    </dgm:pt>
    <dgm:pt modelId="{93ADC6BC-3941-4E7D-9A48-6D286DA2552B}" type="pres">
      <dgm:prSet presAssocID="{9D9579D1-749E-44B3-8200-3B030E57B953}" presName="hierRoot2" presStyleCnt="0"/>
      <dgm:spPr/>
    </dgm:pt>
    <dgm:pt modelId="{C93C1D34-8635-4030-BE43-97A95321106C}" type="pres">
      <dgm:prSet presAssocID="{9D9579D1-749E-44B3-8200-3B030E57B953}" presName="composite2" presStyleCnt="0"/>
      <dgm:spPr/>
    </dgm:pt>
    <dgm:pt modelId="{D2AFC4C7-555E-40D3-BFBE-34E1072F7F61}" type="pres">
      <dgm:prSet presAssocID="{9D9579D1-749E-44B3-8200-3B030E57B953}" presName="background2" presStyleLbl="node2" presStyleIdx="0" presStyleCnt="5"/>
      <dgm:spPr/>
    </dgm:pt>
    <dgm:pt modelId="{180CD4B5-8059-4351-9DE7-9E509950AEE3}" type="pres">
      <dgm:prSet presAssocID="{9D9579D1-749E-44B3-8200-3B030E57B953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9C4EF5-754B-4409-922B-06843C2F3ED5}" type="pres">
      <dgm:prSet presAssocID="{9D9579D1-749E-44B3-8200-3B030E57B953}" presName="hierChild3" presStyleCnt="0"/>
      <dgm:spPr/>
    </dgm:pt>
    <dgm:pt modelId="{A83F6DC3-B629-45C4-A619-477FFCCEA834}" type="pres">
      <dgm:prSet presAssocID="{1C33B1A1-68E8-4D8F-8F35-A5FFEFDC8A1E}" presName="Name10" presStyleLbl="parChTrans1D2" presStyleIdx="1" presStyleCnt="5"/>
      <dgm:spPr/>
      <dgm:t>
        <a:bodyPr/>
        <a:lstStyle/>
        <a:p>
          <a:endParaRPr lang="ru-RU"/>
        </a:p>
      </dgm:t>
    </dgm:pt>
    <dgm:pt modelId="{1374210A-EE4F-4ECA-9A56-D3A864C066C0}" type="pres">
      <dgm:prSet presAssocID="{351B141C-B501-438E-8FD5-8F3AF521ED5F}" presName="hierRoot2" presStyleCnt="0"/>
      <dgm:spPr/>
    </dgm:pt>
    <dgm:pt modelId="{83692C5E-AEF5-43F3-88A6-79DC290B4812}" type="pres">
      <dgm:prSet presAssocID="{351B141C-B501-438E-8FD5-8F3AF521ED5F}" presName="composite2" presStyleCnt="0"/>
      <dgm:spPr/>
    </dgm:pt>
    <dgm:pt modelId="{418C47BE-B1B8-4B2B-B9B7-CC3CBE7ECFDD}" type="pres">
      <dgm:prSet presAssocID="{351B141C-B501-438E-8FD5-8F3AF521ED5F}" presName="background2" presStyleLbl="node2" presStyleIdx="1" presStyleCnt="5"/>
      <dgm:spPr/>
    </dgm:pt>
    <dgm:pt modelId="{C1E8A2BA-3B52-499A-B678-ED76BDC59DD1}" type="pres">
      <dgm:prSet presAssocID="{351B141C-B501-438E-8FD5-8F3AF521ED5F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3FB1EE-5A53-4A62-A6BC-B1DBFD6F90C0}" type="pres">
      <dgm:prSet presAssocID="{351B141C-B501-438E-8FD5-8F3AF521ED5F}" presName="hierChild3" presStyleCnt="0"/>
      <dgm:spPr/>
    </dgm:pt>
    <dgm:pt modelId="{E3E61FD7-0669-4B55-A9B6-F3F7A92BA92C}" type="pres">
      <dgm:prSet presAssocID="{F136CDBC-2F74-4F7B-AA31-397B75616316}" presName="Name10" presStyleLbl="parChTrans1D2" presStyleIdx="2" presStyleCnt="5"/>
      <dgm:spPr/>
      <dgm:t>
        <a:bodyPr/>
        <a:lstStyle/>
        <a:p>
          <a:endParaRPr lang="ru-RU"/>
        </a:p>
      </dgm:t>
    </dgm:pt>
    <dgm:pt modelId="{D9CBD0C8-170D-4CB8-9F7C-716BE14FCFE3}" type="pres">
      <dgm:prSet presAssocID="{1E4DB647-B5E4-4B40-926A-7EFC4628E9CB}" presName="hierRoot2" presStyleCnt="0"/>
      <dgm:spPr/>
    </dgm:pt>
    <dgm:pt modelId="{456E82A8-2380-4184-9CE4-7855C4629B7A}" type="pres">
      <dgm:prSet presAssocID="{1E4DB647-B5E4-4B40-926A-7EFC4628E9CB}" presName="composite2" presStyleCnt="0"/>
      <dgm:spPr/>
    </dgm:pt>
    <dgm:pt modelId="{F848DF94-3EB7-4C4D-92DF-2BED96351CA7}" type="pres">
      <dgm:prSet presAssocID="{1E4DB647-B5E4-4B40-926A-7EFC4628E9CB}" presName="background2" presStyleLbl="node2" presStyleIdx="2" presStyleCnt="5"/>
      <dgm:spPr/>
    </dgm:pt>
    <dgm:pt modelId="{9CD9CA79-793C-410E-BABC-4019CC322470}" type="pres">
      <dgm:prSet presAssocID="{1E4DB647-B5E4-4B40-926A-7EFC4628E9CB}" presName="text2" presStyleLbl="fgAcc2" presStyleIdx="2" presStyleCnt="5" custScaleX="151991" custScaleY="2462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E8E6C9-8592-4A6C-824A-CC2FC0BDBE04}" type="pres">
      <dgm:prSet presAssocID="{1E4DB647-B5E4-4B40-926A-7EFC4628E9CB}" presName="hierChild3" presStyleCnt="0"/>
      <dgm:spPr/>
    </dgm:pt>
    <dgm:pt modelId="{D99D7958-84CB-4C0D-811A-0318DAEC8351}" type="pres">
      <dgm:prSet presAssocID="{2E8A3643-9BFF-475C-BDA6-1B8D2E45C2E2}" presName="Name10" presStyleLbl="parChTrans1D2" presStyleIdx="3" presStyleCnt="5"/>
      <dgm:spPr/>
      <dgm:t>
        <a:bodyPr/>
        <a:lstStyle/>
        <a:p>
          <a:endParaRPr lang="ru-RU"/>
        </a:p>
      </dgm:t>
    </dgm:pt>
    <dgm:pt modelId="{E7D99359-4417-44EF-B6A5-B02B06ADBACF}" type="pres">
      <dgm:prSet presAssocID="{E3C5A4C8-99D6-4E4E-A589-8015E69A9BEF}" presName="hierRoot2" presStyleCnt="0"/>
      <dgm:spPr/>
    </dgm:pt>
    <dgm:pt modelId="{81B439D5-AD89-4E92-B2FA-6221C377934F}" type="pres">
      <dgm:prSet presAssocID="{E3C5A4C8-99D6-4E4E-A589-8015E69A9BEF}" presName="composite2" presStyleCnt="0"/>
      <dgm:spPr/>
    </dgm:pt>
    <dgm:pt modelId="{A3783CA4-1CAC-4F5D-A44A-C13339649250}" type="pres">
      <dgm:prSet presAssocID="{E3C5A4C8-99D6-4E4E-A589-8015E69A9BEF}" presName="background2" presStyleLbl="node2" presStyleIdx="3" presStyleCnt="5"/>
      <dgm:spPr/>
    </dgm:pt>
    <dgm:pt modelId="{8E232F57-F849-4959-B8A7-BED5254AA907}" type="pres">
      <dgm:prSet presAssocID="{E3C5A4C8-99D6-4E4E-A589-8015E69A9BEF}" presName="text2" presStyleLbl="fgAcc2" presStyleIdx="3" presStyleCnt="5" custScaleX="1131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EB1B1C-86AB-4566-B606-156C359FAF5D}" type="pres">
      <dgm:prSet presAssocID="{E3C5A4C8-99D6-4E4E-A589-8015E69A9BEF}" presName="hierChild3" presStyleCnt="0"/>
      <dgm:spPr/>
    </dgm:pt>
    <dgm:pt modelId="{CB720A20-38A7-433D-AEB2-6B3ABF446CC3}" type="pres">
      <dgm:prSet presAssocID="{C62F60B7-5B7E-48C0-B95A-F0E0DBC43202}" presName="Name10" presStyleLbl="parChTrans1D2" presStyleIdx="4" presStyleCnt="5"/>
      <dgm:spPr/>
      <dgm:t>
        <a:bodyPr/>
        <a:lstStyle/>
        <a:p>
          <a:endParaRPr lang="ru-RU"/>
        </a:p>
      </dgm:t>
    </dgm:pt>
    <dgm:pt modelId="{C2B0925D-3C65-480C-AF77-0A20C2ECBDA5}" type="pres">
      <dgm:prSet presAssocID="{F722DB84-AAA8-496A-9C1F-C4E8B84871BC}" presName="hierRoot2" presStyleCnt="0"/>
      <dgm:spPr/>
    </dgm:pt>
    <dgm:pt modelId="{C722AB63-B5F7-44CE-B6C9-A0B94E7AEF4C}" type="pres">
      <dgm:prSet presAssocID="{F722DB84-AAA8-496A-9C1F-C4E8B84871BC}" presName="composite2" presStyleCnt="0"/>
      <dgm:spPr/>
    </dgm:pt>
    <dgm:pt modelId="{BF39D0CC-F03A-43A5-ABE5-ECC683046B99}" type="pres">
      <dgm:prSet presAssocID="{F722DB84-AAA8-496A-9C1F-C4E8B84871BC}" presName="background2" presStyleLbl="node2" presStyleIdx="4" presStyleCnt="5"/>
      <dgm:spPr/>
    </dgm:pt>
    <dgm:pt modelId="{6BEC2F8F-4E08-40F6-80D8-A2531B41E195}" type="pres">
      <dgm:prSet presAssocID="{F722DB84-AAA8-496A-9C1F-C4E8B84871BC}" presName="text2" presStyleLbl="fgAcc2" presStyleIdx="4" presStyleCnt="5" custScaleX="156436" custScaleY="353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6C1A71-B932-4ED2-A83B-DD2474898384}" type="pres">
      <dgm:prSet presAssocID="{F722DB84-AAA8-496A-9C1F-C4E8B84871BC}" presName="hierChild3" presStyleCnt="0"/>
      <dgm:spPr/>
    </dgm:pt>
  </dgm:ptLst>
  <dgm:cxnLst>
    <dgm:cxn modelId="{5EC65B37-BEA0-404E-ADE7-583315DD0646}" type="presOf" srcId="{351B141C-B501-438E-8FD5-8F3AF521ED5F}" destId="{C1E8A2BA-3B52-499A-B678-ED76BDC59DD1}" srcOrd="0" destOrd="0" presId="urn:microsoft.com/office/officeart/2005/8/layout/hierarchy1"/>
    <dgm:cxn modelId="{91061C21-0A9C-4C36-8BDF-76DBB1F1498A}" type="presOf" srcId="{F136CDBC-2F74-4F7B-AA31-397B75616316}" destId="{E3E61FD7-0669-4B55-A9B6-F3F7A92BA92C}" srcOrd="0" destOrd="0" presId="urn:microsoft.com/office/officeart/2005/8/layout/hierarchy1"/>
    <dgm:cxn modelId="{B5154DC4-CE95-4E1A-962C-3FA6049EC3BB}" type="presOf" srcId="{E3C5A4C8-99D6-4E4E-A589-8015E69A9BEF}" destId="{8E232F57-F849-4959-B8A7-BED5254AA907}" srcOrd="0" destOrd="0" presId="urn:microsoft.com/office/officeart/2005/8/layout/hierarchy1"/>
    <dgm:cxn modelId="{906DCD38-2C42-42EB-8EC2-DC31F1335FDD}" srcId="{23FCE900-B5C7-4B0C-885F-1604C252C2FA}" destId="{1E4DB647-B5E4-4B40-926A-7EFC4628E9CB}" srcOrd="2" destOrd="0" parTransId="{F136CDBC-2F74-4F7B-AA31-397B75616316}" sibTransId="{B1F25AA1-9199-4CD5-87B4-9FFA5C0349E4}"/>
    <dgm:cxn modelId="{C5A3277D-AF32-4D76-BE05-F0EA5C0F215B}" type="presOf" srcId="{F722DB84-AAA8-496A-9C1F-C4E8B84871BC}" destId="{6BEC2F8F-4E08-40F6-80D8-A2531B41E195}" srcOrd="0" destOrd="0" presId="urn:microsoft.com/office/officeart/2005/8/layout/hierarchy1"/>
    <dgm:cxn modelId="{CF2BAC52-DD22-4642-BC02-8E9D4D0633A6}" type="presOf" srcId="{C62F60B7-5B7E-48C0-B95A-F0E0DBC43202}" destId="{CB720A20-38A7-433D-AEB2-6B3ABF446CC3}" srcOrd="0" destOrd="0" presId="urn:microsoft.com/office/officeart/2005/8/layout/hierarchy1"/>
    <dgm:cxn modelId="{17181460-29C8-451B-AA40-B021C0CEA979}" type="presOf" srcId="{23FCE900-B5C7-4B0C-885F-1604C252C2FA}" destId="{E51C1CF2-E0E5-483E-AC38-09B219D94465}" srcOrd="0" destOrd="0" presId="urn:microsoft.com/office/officeart/2005/8/layout/hierarchy1"/>
    <dgm:cxn modelId="{63B26F32-6864-47B7-8185-C35F537F61A8}" type="presOf" srcId="{2E8A3643-9BFF-475C-BDA6-1B8D2E45C2E2}" destId="{D99D7958-84CB-4C0D-811A-0318DAEC8351}" srcOrd="0" destOrd="0" presId="urn:microsoft.com/office/officeart/2005/8/layout/hierarchy1"/>
    <dgm:cxn modelId="{E1AC7DB8-2A4B-465E-8BDE-C7C50B92E8DD}" srcId="{23FCE900-B5C7-4B0C-885F-1604C252C2FA}" destId="{F722DB84-AAA8-496A-9C1F-C4E8B84871BC}" srcOrd="4" destOrd="0" parTransId="{C62F60B7-5B7E-48C0-B95A-F0E0DBC43202}" sibTransId="{B588B83F-80F4-4EEF-AF26-ADEEDF80946D}"/>
    <dgm:cxn modelId="{5A194509-36C1-4A0B-9AD0-82295309127E}" srcId="{23FCE900-B5C7-4B0C-885F-1604C252C2FA}" destId="{351B141C-B501-438E-8FD5-8F3AF521ED5F}" srcOrd="1" destOrd="0" parTransId="{1C33B1A1-68E8-4D8F-8F35-A5FFEFDC8A1E}" sibTransId="{D20832CC-8D3A-49CD-930B-4EEA46DC4048}"/>
    <dgm:cxn modelId="{6DE823F7-E752-4D9D-AA7D-1C5B3FA248E3}" type="presOf" srcId="{298F3797-D539-40BD-96BC-51E12BD0729B}" destId="{8E3E239A-1ED8-4BDE-9822-C973384360C5}" srcOrd="0" destOrd="0" presId="urn:microsoft.com/office/officeart/2005/8/layout/hierarchy1"/>
    <dgm:cxn modelId="{2533F9EF-73B4-47E2-A9ED-236F39CB833F}" srcId="{23FCE900-B5C7-4B0C-885F-1604C252C2FA}" destId="{E3C5A4C8-99D6-4E4E-A589-8015E69A9BEF}" srcOrd="3" destOrd="0" parTransId="{2E8A3643-9BFF-475C-BDA6-1B8D2E45C2E2}" sibTransId="{98400729-E783-4E85-AD24-F3D609F92471}"/>
    <dgm:cxn modelId="{A9C8E48C-50A8-4070-A79D-8ADDE5413A9E}" type="presOf" srcId="{35049A6A-C9BA-43EC-9100-7C1A779D36F5}" destId="{C06E5B03-67F8-46B1-807A-BE9DCD709F01}" srcOrd="0" destOrd="0" presId="urn:microsoft.com/office/officeart/2005/8/layout/hierarchy1"/>
    <dgm:cxn modelId="{C17B6C1A-324D-4EB6-91E6-A92AB01737A4}" type="presOf" srcId="{1C33B1A1-68E8-4D8F-8F35-A5FFEFDC8A1E}" destId="{A83F6DC3-B629-45C4-A619-477FFCCEA834}" srcOrd="0" destOrd="0" presId="urn:microsoft.com/office/officeart/2005/8/layout/hierarchy1"/>
    <dgm:cxn modelId="{3E09FFE5-DD9A-4053-8FEE-0907036045A5}" srcId="{23FCE900-B5C7-4B0C-885F-1604C252C2FA}" destId="{9D9579D1-749E-44B3-8200-3B030E57B953}" srcOrd="0" destOrd="0" parTransId="{35049A6A-C9BA-43EC-9100-7C1A779D36F5}" sibTransId="{3D298BC3-E00D-4C64-ABA5-F5DE6DF174FA}"/>
    <dgm:cxn modelId="{01EFD3D5-0C65-4944-8FA7-FAFDF10FD02E}" type="presOf" srcId="{1E4DB647-B5E4-4B40-926A-7EFC4628E9CB}" destId="{9CD9CA79-793C-410E-BABC-4019CC322470}" srcOrd="0" destOrd="0" presId="urn:microsoft.com/office/officeart/2005/8/layout/hierarchy1"/>
    <dgm:cxn modelId="{8F238920-C8BA-4842-B6BD-5F4EACAEF398}" type="presOf" srcId="{9D9579D1-749E-44B3-8200-3B030E57B953}" destId="{180CD4B5-8059-4351-9DE7-9E509950AEE3}" srcOrd="0" destOrd="0" presId="urn:microsoft.com/office/officeart/2005/8/layout/hierarchy1"/>
    <dgm:cxn modelId="{A397FFD5-525C-4457-BF9E-DD92D081A118}" srcId="{298F3797-D539-40BD-96BC-51E12BD0729B}" destId="{23FCE900-B5C7-4B0C-885F-1604C252C2FA}" srcOrd="0" destOrd="0" parTransId="{1F808466-079F-4AEF-87BF-E6C3EE769F9F}" sibTransId="{7DB0DFB2-5E56-4F7E-B7BF-FAEA7F2DE278}"/>
    <dgm:cxn modelId="{5D37F08E-3AFF-4909-861E-DE45929D3E3F}" type="presParOf" srcId="{8E3E239A-1ED8-4BDE-9822-C973384360C5}" destId="{33050F68-7E61-4ADB-902C-00D8AEB8CE86}" srcOrd="0" destOrd="0" presId="urn:microsoft.com/office/officeart/2005/8/layout/hierarchy1"/>
    <dgm:cxn modelId="{56B967DC-C937-4F78-AA19-2135A4277D0C}" type="presParOf" srcId="{33050F68-7E61-4ADB-902C-00D8AEB8CE86}" destId="{6420E9F1-D7A8-4AEC-A485-6E4DFBFC133F}" srcOrd="0" destOrd="0" presId="urn:microsoft.com/office/officeart/2005/8/layout/hierarchy1"/>
    <dgm:cxn modelId="{77CCE684-8EBD-4536-BFD8-51A9AB285512}" type="presParOf" srcId="{6420E9F1-D7A8-4AEC-A485-6E4DFBFC133F}" destId="{F94D8C76-21BB-47E4-8094-9334FDECF43A}" srcOrd="0" destOrd="0" presId="urn:microsoft.com/office/officeart/2005/8/layout/hierarchy1"/>
    <dgm:cxn modelId="{58A4708A-8887-4AD0-B917-B737A0743DB5}" type="presParOf" srcId="{6420E9F1-D7A8-4AEC-A485-6E4DFBFC133F}" destId="{E51C1CF2-E0E5-483E-AC38-09B219D94465}" srcOrd="1" destOrd="0" presId="urn:microsoft.com/office/officeart/2005/8/layout/hierarchy1"/>
    <dgm:cxn modelId="{041FCEB1-5CDE-4863-AC4F-02A6987F88B3}" type="presParOf" srcId="{33050F68-7E61-4ADB-902C-00D8AEB8CE86}" destId="{AC99B046-580B-4961-842F-BD8AD244B492}" srcOrd="1" destOrd="0" presId="urn:microsoft.com/office/officeart/2005/8/layout/hierarchy1"/>
    <dgm:cxn modelId="{E854A611-F839-4FAA-9611-40E726D82DAD}" type="presParOf" srcId="{AC99B046-580B-4961-842F-BD8AD244B492}" destId="{C06E5B03-67F8-46B1-807A-BE9DCD709F01}" srcOrd="0" destOrd="0" presId="urn:microsoft.com/office/officeart/2005/8/layout/hierarchy1"/>
    <dgm:cxn modelId="{51277EB6-D202-4282-95D2-04C55DE5A2E5}" type="presParOf" srcId="{AC99B046-580B-4961-842F-BD8AD244B492}" destId="{93ADC6BC-3941-4E7D-9A48-6D286DA2552B}" srcOrd="1" destOrd="0" presId="urn:microsoft.com/office/officeart/2005/8/layout/hierarchy1"/>
    <dgm:cxn modelId="{231EC407-EDCC-44E5-8F1D-DB29A741EE78}" type="presParOf" srcId="{93ADC6BC-3941-4E7D-9A48-6D286DA2552B}" destId="{C93C1D34-8635-4030-BE43-97A95321106C}" srcOrd="0" destOrd="0" presId="urn:microsoft.com/office/officeart/2005/8/layout/hierarchy1"/>
    <dgm:cxn modelId="{55B246E2-7B78-49AF-A2E7-CC1E8B41B0D8}" type="presParOf" srcId="{C93C1D34-8635-4030-BE43-97A95321106C}" destId="{D2AFC4C7-555E-40D3-BFBE-34E1072F7F61}" srcOrd="0" destOrd="0" presId="urn:microsoft.com/office/officeart/2005/8/layout/hierarchy1"/>
    <dgm:cxn modelId="{CEAD2120-4815-44B7-BA6A-24FEDED6333E}" type="presParOf" srcId="{C93C1D34-8635-4030-BE43-97A95321106C}" destId="{180CD4B5-8059-4351-9DE7-9E509950AEE3}" srcOrd="1" destOrd="0" presId="urn:microsoft.com/office/officeart/2005/8/layout/hierarchy1"/>
    <dgm:cxn modelId="{4175DDBE-3604-4655-A853-C37BF7DBCDE1}" type="presParOf" srcId="{93ADC6BC-3941-4E7D-9A48-6D286DA2552B}" destId="{419C4EF5-754B-4409-922B-06843C2F3ED5}" srcOrd="1" destOrd="0" presId="urn:microsoft.com/office/officeart/2005/8/layout/hierarchy1"/>
    <dgm:cxn modelId="{76D37660-4592-4456-812E-6F664BEBB65F}" type="presParOf" srcId="{AC99B046-580B-4961-842F-BD8AD244B492}" destId="{A83F6DC3-B629-45C4-A619-477FFCCEA834}" srcOrd="2" destOrd="0" presId="urn:microsoft.com/office/officeart/2005/8/layout/hierarchy1"/>
    <dgm:cxn modelId="{F0325E57-F6E1-4C5D-A014-6A8E28600C9E}" type="presParOf" srcId="{AC99B046-580B-4961-842F-BD8AD244B492}" destId="{1374210A-EE4F-4ECA-9A56-D3A864C066C0}" srcOrd="3" destOrd="0" presId="urn:microsoft.com/office/officeart/2005/8/layout/hierarchy1"/>
    <dgm:cxn modelId="{8073A999-4014-4C3E-8A0F-6647CE64D88D}" type="presParOf" srcId="{1374210A-EE4F-4ECA-9A56-D3A864C066C0}" destId="{83692C5E-AEF5-43F3-88A6-79DC290B4812}" srcOrd="0" destOrd="0" presId="urn:microsoft.com/office/officeart/2005/8/layout/hierarchy1"/>
    <dgm:cxn modelId="{A1EC56C0-393F-4785-9BE5-912C22C2621D}" type="presParOf" srcId="{83692C5E-AEF5-43F3-88A6-79DC290B4812}" destId="{418C47BE-B1B8-4B2B-B9B7-CC3CBE7ECFDD}" srcOrd="0" destOrd="0" presId="urn:microsoft.com/office/officeart/2005/8/layout/hierarchy1"/>
    <dgm:cxn modelId="{05ADDB49-D2F7-47F4-AD66-15A02CA896DA}" type="presParOf" srcId="{83692C5E-AEF5-43F3-88A6-79DC290B4812}" destId="{C1E8A2BA-3B52-499A-B678-ED76BDC59DD1}" srcOrd="1" destOrd="0" presId="urn:microsoft.com/office/officeart/2005/8/layout/hierarchy1"/>
    <dgm:cxn modelId="{BCC88E75-BC02-42C5-9A33-CF35A8C66A12}" type="presParOf" srcId="{1374210A-EE4F-4ECA-9A56-D3A864C066C0}" destId="{D53FB1EE-5A53-4A62-A6BC-B1DBFD6F90C0}" srcOrd="1" destOrd="0" presId="urn:microsoft.com/office/officeart/2005/8/layout/hierarchy1"/>
    <dgm:cxn modelId="{332B7479-1A31-4F2A-85FA-9DFC1407EA81}" type="presParOf" srcId="{AC99B046-580B-4961-842F-BD8AD244B492}" destId="{E3E61FD7-0669-4B55-A9B6-F3F7A92BA92C}" srcOrd="4" destOrd="0" presId="urn:microsoft.com/office/officeart/2005/8/layout/hierarchy1"/>
    <dgm:cxn modelId="{43FB15EB-C0F3-4237-9ADB-14A291D85E8A}" type="presParOf" srcId="{AC99B046-580B-4961-842F-BD8AD244B492}" destId="{D9CBD0C8-170D-4CB8-9F7C-716BE14FCFE3}" srcOrd="5" destOrd="0" presId="urn:microsoft.com/office/officeart/2005/8/layout/hierarchy1"/>
    <dgm:cxn modelId="{057684D0-B2C7-47AC-9766-81941B2EED15}" type="presParOf" srcId="{D9CBD0C8-170D-4CB8-9F7C-716BE14FCFE3}" destId="{456E82A8-2380-4184-9CE4-7855C4629B7A}" srcOrd="0" destOrd="0" presId="urn:microsoft.com/office/officeart/2005/8/layout/hierarchy1"/>
    <dgm:cxn modelId="{125EB7B0-5C3D-4C24-99C0-DC36FD4E4F6A}" type="presParOf" srcId="{456E82A8-2380-4184-9CE4-7855C4629B7A}" destId="{F848DF94-3EB7-4C4D-92DF-2BED96351CA7}" srcOrd="0" destOrd="0" presId="urn:microsoft.com/office/officeart/2005/8/layout/hierarchy1"/>
    <dgm:cxn modelId="{B74EFA36-C217-45FE-8A6E-65F9685EA5D2}" type="presParOf" srcId="{456E82A8-2380-4184-9CE4-7855C4629B7A}" destId="{9CD9CA79-793C-410E-BABC-4019CC322470}" srcOrd="1" destOrd="0" presId="urn:microsoft.com/office/officeart/2005/8/layout/hierarchy1"/>
    <dgm:cxn modelId="{6AB32DF7-4BDC-4862-82F3-0F706A10A8B1}" type="presParOf" srcId="{D9CBD0C8-170D-4CB8-9F7C-716BE14FCFE3}" destId="{CAE8E6C9-8592-4A6C-824A-CC2FC0BDBE04}" srcOrd="1" destOrd="0" presId="urn:microsoft.com/office/officeart/2005/8/layout/hierarchy1"/>
    <dgm:cxn modelId="{72860D45-9169-4D14-8EEC-DD1EB9FC0967}" type="presParOf" srcId="{AC99B046-580B-4961-842F-BD8AD244B492}" destId="{D99D7958-84CB-4C0D-811A-0318DAEC8351}" srcOrd="6" destOrd="0" presId="urn:microsoft.com/office/officeart/2005/8/layout/hierarchy1"/>
    <dgm:cxn modelId="{7EA55A37-6954-4660-8616-60C6A80B10BF}" type="presParOf" srcId="{AC99B046-580B-4961-842F-BD8AD244B492}" destId="{E7D99359-4417-44EF-B6A5-B02B06ADBACF}" srcOrd="7" destOrd="0" presId="urn:microsoft.com/office/officeart/2005/8/layout/hierarchy1"/>
    <dgm:cxn modelId="{875864D3-498E-46B7-A40D-F4CF6960983F}" type="presParOf" srcId="{E7D99359-4417-44EF-B6A5-B02B06ADBACF}" destId="{81B439D5-AD89-4E92-B2FA-6221C377934F}" srcOrd="0" destOrd="0" presId="urn:microsoft.com/office/officeart/2005/8/layout/hierarchy1"/>
    <dgm:cxn modelId="{C7460B2C-37C7-48C5-8CBB-CF413B341D9D}" type="presParOf" srcId="{81B439D5-AD89-4E92-B2FA-6221C377934F}" destId="{A3783CA4-1CAC-4F5D-A44A-C13339649250}" srcOrd="0" destOrd="0" presId="urn:microsoft.com/office/officeart/2005/8/layout/hierarchy1"/>
    <dgm:cxn modelId="{E20C4301-5E35-4149-A840-00D6DE00A7C8}" type="presParOf" srcId="{81B439D5-AD89-4E92-B2FA-6221C377934F}" destId="{8E232F57-F849-4959-B8A7-BED5254AA907}" srcOrd="1" destOrd="0" presId="urn:microsoft.com/office/officeart/2005/8/layout/hierarchy1"/>
    <dgm:cxn modelId="{6C75CAD4-5E92-4C06-A305-7AB249FCE710}" type="presParOf" srcId="{E7D99359-4417-44EF-B6A5-B02B06ADBACF}" destId="{3EEB1B1C-86AB-4566-B606-156C359FAF5D}" srcOrd="1" destOrd="0" presId="urn:microsoft.com/office/officeart/2005/8/layout/hierarchy1"/>
    <dgm:cxn modelId="{F887BA90-EB82-4AEC-A8A0-889889D37660}" type="presParOf" srcId="{AC99B046-580B-4961-842F-BD8AD244B492}" destId="{CB720A20-38A7-433D-AEB2-6B3ABF446CC3}" srcOrd="8" destOrd="0" presId="urn:microsoft.com/office/officeart/2005/8/layout/hierarchy1"/>
    <dgm:cxn modelId="{3583BD28-4A04-4B6A-B274-643702F197B1}" type="presParOf" srcId="{AC99B046-580B-4961-842F-BD8AD244B492}" destId="{C2B0925D-3C65-480C-AF77-0A20C2ECBDA5}" srcOrd="9" destOrd="0" presId="urn:microsoft.com/office/officeart/2005/8/layout/hierarchy1"/>
    <dgm:cxn modelId="{EF31F290-94AE-4E07-B6D7-1FEE585143E1}" type="presParOf" srcId="{C2B0925D-3C65-480C-AF77-0A20C2ECBDA5}" destId="{C722AB63-B5F7-44CE-B6C9-A0B94E7AEF4C}" srcOrd="0" destOrd="0" presId="urn:microsoft.com/office/officeart/2005/8/layout/hierarchy1"/>
    <dgm:cxn modelId="{78B6F1CB-B13D-4B9C-861C-867885B181A9}" type="presParOf" srcId="{C722AB63-B5F7-44CE-B6C9-A0B94E7AEF4C}" destId="{BF39D0CC-F03A-43A5-ABE5-ECC683046B99}" srcOrd="0" destOrd="0" presId="urn:microsoft.com/office/officeart/2005/8/layout/hierarchy1"/>
    <dgm:cxn modelId="{24F70525-8D28-40DC-8561-C388E7146F8F}" type="presParOf" srcId="{C722AB63-B5F7-44CE-B6C9-A0B94E7AEF4C}" destId="{6BEC2F8F-4E08-40F6-80D8-A2531B41E195}" srcOrd="1" destOrd="0" presId="urn:microsoft.com/office/officeart/2005/8/layout/hierarchy1"/>
    <dgm:cxn modelId="{29687F33-C25C-4734-895B-79357875C18D}" type="presParOf" srcId="{C2B0925D-3C65-480C-AF77-0A20C2ECBDA5}" destId="{846C1A71-B932-4ED2-A83B-DD247489838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8388D0-1CFE-4599-AA1F-433B4FC54033}">
      <dsp:nvSpPr>
        <dsp:cNvPr id="0" name=""/>
        <dsp:cNvSpPr/>
      </dsp:nvSpPr>
      <dsp:spPr>
        <a:xfrm rot="5400000">
          <a:off x="4740551" y="-1403429"/>
          <a:ext cx="2123016" cy="546076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</a:rPr>
            <a:t> </a:t>
          </a:r>
          <a:r>
            <a:rPr lang="ru-RU" sz="1600" kern="1200" dirty="0" err="1" smtClean="0"/>
            <a:t>үй-бүлɵлүк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зомбулук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/>
            <a:t>сексуалдык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зомбулук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>
              <a:solidFill>
                <a:srgbClr val="FF0000"/>
              </a:solidFill>
            </a:rPr>
            <a:t>адам</a:t>
          </a:r>
          <a:r>
            <a:rPr lang="ru-RU" sz="1600" kern="1200" dirty="0" smtClean="0">
              <a:solidFill>
                <a:srgbClr val="FF0000"/>
              </a:solidFill>
            </a:rPr>
            <a:t> </a:t>
          </a:r>
          <a:r>
            <a:rPr lang="ru-RU" sz="1600" kern="1200" dirty="0" err="1" smtClean="0">
              <a:solidFill>
                <a:srgbClr val="FF0000"/>
              </a:solidFill>
            </a:rPr>
            <a:t>сатуу</a:t>
          </a:r>
          <a:r>
            <a:rPr lang="ru-RU" sz="1600" kern="1200" dirty="0" smtClean="0">
              <a:solidFill>
                <a:srgbClr val="FF0000"/>
              </a:solidFill>
            </a:rPr>
            <a:t>  </a:t>
          </a:r>
          <a:r>
            <a:rPr lang="ru-RU" sz="1600" kern="1200" dirty="0" smtClean="0"/>
            <a:t>(</a:t>
          </a:r>
          <a:r>
            <a:rPr lang="ru-RU" sz="1600" kern="1200" dirty="0" err="1" smtClean="0"/>
            <a:t>эмгек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эксплуатациясы</a:t>
          </a:r>
          <a:r>
            <a:rPr lang="ru-RU" sz="1600" kern="1200" dirty="0" smtClean="0"/>
            <a:t>, </a:t>
          </a:r>
          <a:r>
            <a:rPr lang="ru-RU" sz="1600" kern="1200" dirty="0" err="1" smtClean="0"/>
            <a:t>сексуалдык</a:t>
          </a:r>
          <a:r>
            <a:rPr lang="ru-RU" sz="1600" kern="1200" dirty="0" smtClean="0"/>
            <a:t> эксплуатация)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/>
            <a:t>басмырлоочу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никелик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тажрыйбалар</a:t>
          </a:r>
          <a:r>
            <a:rPr lang="ru-RU" sz="1600" kern="1200" dirty="0" smtClean="0"/>
            <a:t> </a:t>
          </a:r>
          <a:r>
            <a:rPr lang="ru-RU" sz="1600" kern="1200" dirty="0" smtClean="0">
              <a:solidFill>
                <a:srgbClr val="FF0000"/>
              </a:solidFill>
            </a:rPr>
            <a:t>(</a:t>
          </a:r>
          <a:r>
            <a:rPr lang="ru-RU" sz="1600" kern="1200" dirty="0" err="1" smtClean="0">
              <a:solidFill>
                <a:srgbClr val="FF0000"/>
              </a:solidFill>
            </a:rPr>
            <a:t>никеге</a:t>
          </a:r>
          <a:r>
            <a:rPr lang="ru-RU" sz="1600" kern="1200" dirty="0" smtClean="0">
              <a:solidFill>
                <a:srgbClr val="FF0000"/>
              </a:solidFill>
            </a:rPr>
            <a:t> </a:t>
          </a:r>
          <a:r>
            <a:rPr lang="ru-RU" sz="1600" kern="1200" dirty="0" err="1" smtClean="0">
              <a:solidFill>
                <a:srgbClr val="FF0000"/>
              </a:solidFill>
            </a:rPr>
            <a:t>турууга</a:t>
          </a:r>
          <a:r>
            <a:rPr lang="ru-RU" sz="1600" kern="1200" dirty="0" smtClean="0">
              <a:solidFill>
                <a:srgbClr val="FF0000"/>
              </a:solidFill>
            </a:rPr>
            <a:t> </a:t>
          </a:r>
          <a:r>
            <a:rPr lang="ru-RU" sz="1600" kern="1200" dirty="0" err="1" smtClean="0">
              <a:solidFill>
                <a:srgbClr val="FF0000"/>
              </a:solidFill>
            </a:rPr>
            <a:t>мажбурлоо</a:t>
          </a:r>
          <a:r>
            <a:rPr lang="ru-RU" sz="1600" kern="1200" dirty="0" smtClean="0">
              <a:solidFill>
                <a:srgbClr val="FF0000"/>
              </a:solidFill>
            </a:rPr>
            <a:t>, </a:t>
          </a:r>
          <a:r>
            <a:rPr lang="ru-RU" sz="1600" kern="1200" dirty="0" err="1" smtClean="0">
              <a:solidFill>
                <a:srgbClr val="FF0000"/>
              </a:solidFill>
            </a:rPr>
            <a:t>никеге</a:t>
          </a:r>
          <a:r>
            <a:rPr lang="ru-RU" sz="1600" kern="1200" dirty="0" smtClean="0">
              <a:solidFill>
                <a:srgbClr val="FF0000"/>
              </a:solidFill>
            </a:rPr>
            <a:t> </a:t>
          </a:r>
          <a:r>
            <a:rPr lang="ru-RU" sz="1600" kern="1200" dirty="0" err="1" smtClean="0">
              <a:solidFill>
                <a:srgbClr val="FF0000"/>
              </a:solidFill>
            </a:rPr>
            <a:t>туруу</a:t>
          </a:r>
          <a:r>
            <a:rPr lang="ru-RU" sz="1600" kern="1200" dirty="0" smtClean="0">
              <a:solidFill>
                <a:srgbClr val="FF0000"/>
              </a:solidFill>
            </a:rPr>
            <a:t> </a:t>
          </a:r>
          <a:r>
            <a:rPr lang="ru-RU" sz="1600" kern="1200" dirty="0" err="1" smtClean="0">
              <a:solidFill>
                <a:srgbClr val="FF0000"/>
              </a:solidFill>
            </a:rPr>
            <a:t>үчүн</a:t>
          </a:r>
          <a:r>
            <a:rPr lang="ru-RU" sz="1600" kern="1200" dirty="0" smtClean="0">
              <a:solidFill>
                <a:srgbClr val="FF0000"/>
              </a:solidFill>
            </a:rPr>
            <a:t> </a:t>
          </a:r>
          <a:r>
            <a:rPr lang="ru-RU" sz="1600" kern="1200" dirty="0" err="1" smtClean="0">
              <a:solidFill>
                <a:srgbClr val="FF0000"/>
              </a:solidFill>
            </a:rPr>
            <a:t>уурдоо</a:t>
          </a:r>
          <a:r>
            <a:rPr lang="ru-RU" sz="1600" kern="1200" dirty="0" smtClean="0">
              <a:solidFill>
                <a:srgbClr val="FF0000"/>
              </a:solidFill>
            </a:rPr>
            <a:t>, </a:t>
          </a:r>
          <a:r>
            <a:rPr lang="ru-RU" sz="1600" kern="1200" dirty="0" err="1" smtClean="0">
              <a:solidFill>
                <a:srgbClr val="FF0000"/>
              </a:solidFill>
            </a:rPr>
            <a:t>ɵспүрүм</a:t>
          </a:r>
          <a:r>
            <a:rPr lang="ru-RU" sz="1600" kern="1200" dirty="0" smtClean="0">
              <a:solidFill>
                <a:srgbClr val="FF0000"/>
              </a:solidFill>
            </a:rPr>
            <a:t> </a:t>
          </a:r>
          <a:r>
            <a:rPr lang="ru-RU" sz="1600" kern="1200" dirty="0" err="1" smtClean="0">
              <a:solidFill>
                <a:srgbClr val="FF0000"/>
              </a:solidFill>
            </a:rPr>
            <a:t>курагындагы</a:t>
          </a:r>
          <a:r>
            <a:rPr lang="ru-RU" sz="1600" kern="1200" dirty="0" smtClean="0">
              <a:solidFill>
                <a:srgbClr val="FF0000"/>
              </a:solidFill>
            </a:rPr>
            <a:t> </a:t>
          </a:r>
          <a:r>
            <a:rPr lang="ru-RU" sz="1600" kern="1200" dirty="0" err="1" smtClean="0">
              <a:solidFill>
                <a:srgbClr val="FF0000"/>
              </a:solidFill>
            </a:rPr>
            <a:t>никелер</a:t>
          </a:r>
          <a:r>
            <a:rPr lang="ru-RU" sz="1600" kern="1200" dirty="0" smtClean="0">
              <a:solidFill>
                <a:srgbClr val="FF0000"/>
              </a:solidFill>
            </a:rPr>
            <a:t>, </a:t>
          </a:r>
          <a:r>
            <a:rPr lang="ru-RU" sz="1600" kern="1200" dirty="0" err="1" smtClean="0">
              <a:solidFill>
                <a:srgbClr val="FF0000"/>
              </a:solidFill>
            </a:rPr>
            <a:t>кɵп</a:t>
          </a:r>
          <a:r>
            <a:rPr lang="ru-RU" sz="1600" kern="1200" dirty="0" smtClean="0">
              <a:solidFill>
                <a:srgbClr val="FF0000"/>
              </a:solidFill>
            </a:rPr>
            <a:t> </a:t>
          </a:r>
          <a:r>
            <a:rPr lang="ru-RU" sz="1600" kern="1200" dirty="0" err="1" smtClean="0">
              <a:solidFill>
                <a:srgbClr val="FF0000"/>
              </a:solidFill>
            </a:rPr>
            <a:t>аял</a:t>
          </a:r>
          <a:r>
            <a:rPr lang="ru-RU" sz="1600" kern="1200" dirty="0" smtClean="0">
              <a:solidFill>
                <a:srgbClr val="FF0000"/>
              </a:solidFill>
            </a:rPr>
            <a:t> </a:t>
          </a:r>
          <a:r>
            <a:rPr lang="ru-RU" sz="1600" kern="1200" dirty="0" err="1" smtClean="0">
              <a:solidFill>
                <a:srgbClr val="FF0000"/>
              </a:solidFill>
            </a:rPr>
            <a:t>алуу</a:t>
          </a:r>
          <a:r>
            <a:rPr lang="ru-RU" sz="1600" kern="1200" dirty="0" smtClean="0">
              <a:solidFill>
                <a:srgbClr val="FF0000"/>
              </a:solidFill>
            </a:rPr>
            <a:t>)</a:t>
          </a:r>
          <a:endParaRPr lang="ru-RU" sz="1600" kern="1200" dirty="0">
            <a:solidFill>
              <a:srgbClr val="FF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/>
            <a:t>ажырашуу</a:t>
          </a:r>
          <a:r>
            <a:rPr lang="ru-RU" sz="1600" kern="1200" dirty="0" smtClean="0"/>
            <a:t>, </a:t>
          </a:r>
          <a:r>
            <a:rPr lang="ru-RU" sz="1600" kern="1200" dirty="0" err="1" smtClean="0"/>
            <a:t>үй-мүлктɵрүн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бɵлүштүрүү</a:t>
          </a:r>
          <a:endParaRPr lang="ru-RU" sz="1600" kern="1200" dirty="0"/>
        </a:p>
      </dsp:txBody>
      <dsp:txXfrm rot="-5400000">
        <a:off x="3071679" y="369080"/>
        <a:ext cx="5357124" cy="1915742"/>
      </dsp:txXfrm>
    </dsp:sp>
    <dsp:sp modelId="{FA42E1F6-59AE-4072-86C9-2314D599F1FE}">
      <dsp:nvSpPr>
        <dsp:cNvPr id="0" name=""/>
        <dsp:cNvSpPr/>
      </dsp:nvSpPr>
      <dsp:spPr>
        <a:xfrm>
          <a:off x="0" y="66"/>
          <a:ext cx="3071678" cy="2653770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err="1" smtClean="0">
              <a:latin typeface="Times New Roman" panose="02020603050405020304" pitchFamily="18" charset="0"/>
              <a:ea typeface="Times New Roman" panose="02020603050405020304" pitchFamily="18" charset="0"/>
            </a:rPr>
            <a:t>Кайрылуу</a:t>
          </a:r>
          <a:r>
            <a:rPr lang="ru-RU" sz="2300" b="1" kern="1200" dirty="0" smtClean="0"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300" b="1" kern="1200" dirty="0" err="1" smtClean="0">
              <a:latin typeface="Times New Roman" panose="02020603050405020304" pitchFamily="18" charset="0"/>
              <a:ea typeface="Times New Roman" panose="02020603050405020304" pitchFamily="18" charset="0"/>
            </a:rPr>
            <a:t>себептери</a:t>
          </a:r>
          <a:r>
            <a:rPr lang="ru-RU" sz="2300" b="1" kern="1200" dirty="0" smtClean="0">
              <a:latin typeface="Times New Roman" panose="02020603050405020304" pitchFamily="18" charset="0"/>
              <a:ea typeface="Times New Roman" panose="02020603050405020304" pitchFamily="18" charset="0"/>
            </a:rPr>
            <a:t>:</a:t>
          </a:r>
          <a:endParaRPr lang="ru-RU" sz="2300" kern="1200" dirty="0"/>
        </a:p>
      </dsp:txBody>
      <dsp:txXfrm>
        <a:off x="129546" y="129612"/>
        <a:ext cx="2812586" cy="2394678"/>
      </dsp:txXfrm>
    </dsp:sp>
    <dsp:sp modelId="{44F72DBF-659A-4FF5-8481-D4BCC1729A7F}">
      <dsp:nvSpPr>
        <dsp:cNvPr id="0" name=""/>
        <dsp:cNvSpPr/>
      </dsp:nvSpPr>
      <dsp:spPr>
        <a:xfrm rot="5400000">
          <a:off x="4740551" y="1383029"/>
          <a:ext cx="2123016" cy="546076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/>
            <a:t>дене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бойлук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зомбулук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>
              <a:solidFill>
                <a:srgbClr val="FF0000"/>
              </a:solidFill>
            </a:rPr>
            <a:t>экономикалык</a:t>
          </a:r>
          <a:r>
            <a:rPr lang="ru-RU" sz="1600" kern="1200" dirty="0" smtClean="0">
              <a:solidFill>
                <a:srgbClr val="FF0000"/>
              </a:solidFill>
            </a:rPr>
            <a:t> </a:t>
          </a:r>
          <a:r>
            <a:rPr lang="ru-RU" sz="1600" kern="1200" dirty="0" err="1" smtClean="0">
              <a:solidFill>
                <a:srgbClr val="FF0000"/>
              </a:solidFill>
            </a:rPr>
            <a:t>зомбулук</a:t>
          </a:r>
          <a:endParaRPr lang="ru-RU" sz="1600" kern="1200" dirty="0" smtClean="0">
            <a:solidFill>
              <a:srgbClr val="FF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>
              <a:solidFill>
                <a:srgbClr val="FF0000"/>
              </a:solidFill>
            </a:rPr>
            <a:t>этибарсыз</a:t>
          </a:r>
          <a:r>
            <a:rPr lang="ru-RU" sz="1600" kern="1200" dirty="0" smtClean="0">
              <a:solidFill>
                <a:srgbClr val="FF0000"/>
              </a:solidFill>
            </a:rPr>
            <a:t> </a:t>
          </a:r>
          <a:r>
            <a:rPr lang="ru-RU" sz="1600" kern="1200" dirty="0" err="1" smtClean="0">
              <a:solidFill>
                <a:srgbClr val="FF0000"/>
              </a:solidFill>
            </a:rPr>
            <a:t>мамиле</a:t>
          </a:r>
          <a:r>
            <a:rPr lang="ru-RU" sz="1600" kern="1200" dirty="0" smtClean="0">
              <a:solidFill>
                <a:srgbClr val="FF0000"/>
              </a:solidFill>
            </a:rPr>
            <a:t> </a:t>
          </a:r>
          <a:endParaRPr lang="ru-RU" sz="1600" kern="1200" dirty="0">
            <a:solidFill>
              <a:srgbClr val="FF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/>
            <a:t>сексуалдык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зомбулук</a:t>
          </a:r>
          <a:endParaRPr lang="ru-RU" sz="1600" kern="1200" dirty="0"/>
        </a:p>
      </dsp:txBody>
      <dsp:txXfrm rot="-5400000">
        <a:off x="3071679" y="3155539"/>
        <a:ext cx="5357124" cy="1915742"/>
      </dsp:txXfrm>
    </dsp:sp>
    <dsp:sp modelId="{9D1C8559-1C71-4F95-A457-3D38095B050D}">
      <dsp:nvSpPr>
        <dsp:cNvPr id="0" name=""/>
        <dsp:cNvSpPr/>
      </dsp:nvSpPr>
      <dsp:spPr>
        <a:xfrm>
          <a:off x="0" y="2786525"/>
          <a:ext cx="3071678" cy="2653770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 </a:t>
          </a:r>
          <a:r>
            <a:rPr lang="ru-RU" sz="2300" kern="1200" dirty="0" err="1" smtClean="0"/>
            <a:t>үй-бүлɵлүк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зомбулуктан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зомбулуктун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түрлɵрү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боюнча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жабырлануучулар</a:t>
          </a:r>
          <a:r>
            <a:rPr lang="ru-RU" sz="2300" kern="1200" dirty="0" smtClean="0"/>
            <a:t>:</a:t>
          </a:r>
          <a:endParaRPr lang="ru-RU" sz="2300" kern="1200" dirty="0"/>
        </a:p>
      </dsp:txBody>
      <dsp:txXfrm>
        <a:off x="129546" y="2916071"/>
        <a:ext cx="2812586" cy="23946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720A20-38A7-433D-AEB2-6B3ABF446CC3}">
      <dsp:nvSpPr>
        <dsp:cNvPr id="0" name=""/>
        <dsp:cNvSpPr/>
      </dsp:nvSpPr>
      <dsp:spPr>
        <a:xfrm>
          <a:off x="3939856" y="805620"/>
          <a:ext cx="3282049" cy="863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8002"/>
              </a:lnTo>
              <a:lnTo>
                <a:pt x="3282049" y="758002"/>
              </a:lnTo>
              <a:lnTo>
                <a:pt x="3282049" y="8637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9D7958-84CB-4C0D-811A-0318DAEC8351}">
      <dsp:nvSpPr>
        <dsp:cNvPr id="0" name=""/>
        <dsp:cNvSpPr/>
      </dsp:nvSpPr>
      <dsp:spPr>
        <a:xfrm>
          <a:off x="3939856" y="805620"/>
          <a:ext cx="1489544" cy="863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8002"/>
              </a:lnTo>
              <a:lnTo>
                <a:pt x="1489544" y="758002"/>
              </a:lnTo>
              <a:lnTo>
                <a:pt x="1489544" y="8637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E61FD7-0669-4B55-A9B6-F3F7A92BA92C}">
      <dsp:nvSpPr>
        <dsp:cNvPr id="0" name=""/>
        <dsp:cNvSpPr/>
      </dsp:nvSpPr>
      <dsp:spPr>
        <a:xfrm>
          <a:off x="3662264" y="805620"/>
          <a:ext cx="277592" cy="863748"/>
        </a:xfrm>
        <a:custGeom>
          <a:avLst/>
          <a:gdLst/>
          <a:ahLst/>
          <a:cxnLst/>
          <a:rect l="0" t="0" r="0" b="0"/>
          <a:pathLst>
            <a:path>
              <a:moveTo>
                <a:pt x="277592" y="0"/>
              </a:moveTo>
              <a:lnTo>
                <a:pt x="277592" y="758002"/>
              </a:lnTo>
              <a:lnTo>
                <a:pt x="0" y="758002"/>
              </a:lnTo>
              <a:lnTo>
                <a:pt x="0" y="8637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3F6DC3-B629-45C4-A619-477FFCCEA834}">
      <dsp:nvSpPr>
        <dsp:cNvPr id="0" name=""/>
        <dsp:cNvSpPr/>
      </dsp:nvSpPr>
      <dsp:spPr>
        <a:xfrm>
          <a:off x="1970381" y="805620"/>
          <a:ext cx="1969475" cy="863748"/>
        </a:xfrm>
        <a:custGeom>
          <a:avLst/>
          <a:gdLst/>
          <a:ahLst/>
          <a:cxnLst/>
          <a:rect l="0" t="0" r="0" b="0"/>
          <a:pathLst>
            <a:path>
              <a:moveTo>
                <a:pt x="1969475" y="0"/>
              </a:moveTo>
              <a:lnTo>
                <a:pt x="1969475" y="758002"/>
              </a:lnTo>
              <a:lnTo>
                <a:pt x="0" y="758002"/>
              </a:lnTo>
              <a:lnTo>
                <a:pt x="0" y="8637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6E5B03-67F8-46B1-807A-BE9DCD709F01}">
      <dsp:nvSpPr>
        <dsp:cNvPr id="0" name=""/>
        <dsp:cNvSpPr/>
      </dsp:nvSpPr>
      <dsp:spPr>
        <a:xfrm>
          <a:off x="575232" y="805620"/>
          <a:ext cx="3364624" cy="863748"/>
        </a:xfrm>
        <a:custGeom>
          <a:avLst/>
          <a:gdLst/>
          <a:ahLst/>
          <a:cxnLst/>
          <a:rect l="0" t="0" r="0" b="0"/>
          <a:pathLst>
            <a:path>
              <a:moveTo>
                <a:pt x="3364624" y="0"/>
              </a:moveTo>
              <a:lnTo>
                <a:pt x="3364624" y="758002"/>
              </a:lnTo>
              <a:lnTo>
                <a:pt x="0" y="758002"/>
              </a:lnTo>
              <a:lnTo>
                <a:pt x="0" y="8637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D8C76-21BB-47E4-8094-9334FDECF43A}">
      <dsp:nvSpPr>
        <dsp:cNvPr id="0" name=""/>
        <dsp:cNvSpPr/>
      </dsp:nvSpPr>
      <dsp:spPr>
        <a:xfrm>
          <a:off x="2648077" y="-120490"/>
          <a:ext cx="2583558" cy="9261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1C1CF2-E0E5-483E-AC38-09B219D94465}">
      <dsp:nvSpPr>
        <dsp:cNvPr id="0" name=""/>
        <dsp:cNvSpPr/>
      </dsp:nvSpPr>
      <dsp:spPr>
        <a:xfrm>
          <a:off x="2774909" y="0"/>
          <a:ext cx="2583558" cy="9261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 </a:t>
          </a:r>
          <a:r>
            <a:rPr lang="ru-RU" sz="1800" b="1" kern="1200" dirty="0" err="1" smtClean="0"/>
            <a:t>Үй-бүлɵлүк</a:t>
          </a:r>
          <a:r>
            <a:rPr lang="ru-RU" sz="1800" b="1" kern="1200" dirty="0" smtClean="0"/>
            <a:t> </a:t>
          </a:r>
          <a:r>
            <a:rPr lang="ru-RU" sz="1800" b="1" kern="1200" dirty="0" err="1" smtClean="0"/>
            <a:t>зомбулук</a:t>
          </a:r>
          <a:r>
            <a:rPr lang="ru-RU" sz="1800" b="1" kern="1200" dirty="0" smtClean="0"/>
            <a:t> </a:t>
          </a:r>
          <a:r>
            <a:rPr lang="ru-RU" sz="1800" b="1" kern="1200" dirty="0" err="1" smtClean="0"/>
            <a:t>боюнча</a:t>
          </a:r>
          <a:r>
            <a:rPr lang="ru-RU" sz="1800" b="1" kern="1200" dirty="0" smtClean="0"/>
            <a:t> </a:t>
          </a:r>
          <a:r>
            <a:rPr lang="ru-RU" sz="1800" b="1" kern="1200" dirty="0" err="1" smtClean="0"/>
            <a:t>статистикалык</a:t>
          </a:r>
          <a:r>
            <a:rPr lang="ru-RU" sz="1800" b="1" kern="1200" dirty="0" smtClean="0"/>
            <a:t> </a:t>
          </a:r>
          <a:r>
            <a:rPr lang="ru-RU" sz="1800" b="1" kern="1200" dirty="0" err="1" smtClean="0"/>
            <a:t>отчеттуулук</a:t>
          </a:r>
          <a:endParaRPr lang="ru-RU" sz="1800" b="1" kern="1200" dirty="0"/>
        </a:p>
      </dsp:txBody>
      <dsp:txXfrm>
        <a:off x="2802034" y="27125"/>
        <a:ext cx="2529308" cy="871860"/>
      </dsp:txXfrm>
    </dsp:sp>
    <dsp:sp modelId="{D2AFC4C7-555E-40D3-BFBE-34E1072F7F61}">
      <dsp:nvSpPr>
        <dsp:cNvPr id="0" name=""/>
        <dsp:cNvSpPr/>
      </dsp:nvSpPr>
      <dsp:spPr>
        <a:xfrm>
          <a:off x="4489" y="1669368"/>
          <a:ext cx="1141485" cy="724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0CD4B5-8059-4351-9DE7-9E509950AEE3}">
      <dsp:nvSpPr>
        <dsp:cNvPr id="0" name=""/>
        <dsp:cNvSpPr/>
      </dsp:nvSpPr>
      <dsp:spPr>
        <a:xfrm>
          <a:off x="131321" y="1789858"/>
          <a:ext cx="1141485" cy="7248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ФАП  </a:t>
          </a:r>
          <a:endParaRPr lang="ru-RU" sz="1800" kern="1200" dirty="0"/>
        </a:p>
      </dsp:txBody>
      <dsp:txXfrm>
        <a:off x="152551" y="1811088"/>
        <a:ext cx="1099025" cy="682383"/>
      </dsp:txXfrm>
    </dsp:sp>
    <dsp:sp modelId="{418C47BE-B1B8-4B2B-B9B7-CC3CBE7ECFDD}">
      <dsp:nvSpPr>
        <dsp:cNvPr id="0" name=""/>
        <dsp:cNvSpPr/>
      </dsp:nvSpPr>
      <dsp:spPr>
        <a:xfrm>
          <a:off x="1399638" y="1669368"/>
          <a:ext cx="1141485" cy="724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E8A2BA-3B52-499A-B678-ED76BDC59DD1}">
      <dsp:nvSpPr>
        <dsp:cNvPr id="0" name=""/>
        <dsp:cNvSpPr/>
      </dsp:nvSpPr>
      <dsp:spPr>
        <a:xfrm>
          <a:off x="1526470" y="1789858"/>
          <a:ext cx="1141485" cy="7248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Calibri"/>
              <a:cs typeface="Calibri"/>
            </a:rPr>
            <a:t>ҮБДТ</a:t>
          </a:r>
          <a:r>
            <a:rPr lang="ru-RU" sz="1800" b="1" kern="1200" dirty="0" smtClean="0"/>
            <a:t>, </a:t>
          </a:r>
          <a:r>
            <a:rPr lang="ru-RU" sz="1800" b="1" kern="1200" dirty="0" smtClean="0">
              <a:latin typeface="Calibri"/>
              <a:cs typeface="Calibri"/>
            </a:rPr>
            <a:t>ҮБМБ</a:t>
          </a:r>
          <a:r>
            <a:rPr lang="ru-RU" sz="1800" b="1" kern="1200" dirty="0" smtClean="0"/>
            <a:t> </a:t>
          </a:r>
          <a:endParaRPr lang="ru-RU" sz="1800" kern="1200" dirty="0"/>
        </a:p>
      </dsp:txBody>
      <dsp:txXfrm>
        <a:off x="1547700" y="1811088"/>
        <a:ext cx="1099025" cy="682383"/>
      </dsp:txXfrm>
    </dsp:sp>
    <dsp:sp modelId="{F848DF94-3EB7-4C4D-92DF-2BED96351CA7}">
      <dsp:nvSpPr>
        <dsp:cNvPr id="0" name=""/>
        <dsp:cNvSpPr/>
      </dsp:nvSpPr>
      <dsp:spPr>
        <a:xfrm>
          <a:off x="2794787" y="1669368"/>
          <a:ext cx="1734955" cy="17847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D9CA79-793C-410E-BABC-4019CC322470}">
      <dsp:nvSpPr>
        <dsp:cNvPr id="0" name=""/>
        <dsp:cNvSpPr/>
      </dsp:nvSpPr>
      <dsp:spPr>
        <a:xfrm>
          <a:off x="2921618" y="1789858"/>
          <a:ext cx="1734955" cy="17847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Соттук-медициналык</a:t>
          </a:r>
          <a:r>
            <a:rPr lang="ru-RU" sz="1600" b="1" kern="1200" dirty="0" smtClean="0"/>
            <a:t> экспертиза </a:t>
          </a:r>
          <a:r>
            <a:rPr lang="ru-RU" sz="1600" b="1" kern="1200" dirty="0" err="1" smtClean="0"/>
            <a:t>бюросу</a:t>
          </a:r>
          <a:endParaRPr lang="ru-RU" sz="1600" b="1" kern="1200" dirty="0"/>
        </a:p>
      </dsp:txBody>
      <dsp:txXfrm>
        <a:off x="2972433" y="1840673"/>
        <a:ext cx="1633325" cy="1683071"/>
      </dsp:txXfrm>
    </dsp:sp>
    <dsp:sp modelId="{A3783CA4-1CAC-4F5D-A44A-C13339649250}">
      <dsp:nvSpPr>
        <dsp:cNvPr id="0" name=""/>
        <dsp:cNvSpPr/>
      </dsp:nvSpPr>
      <dsp:spPr>
        <a:xfrm>
          <a:off x="4783405" y="1669368"/>
          <a:ext cx="1291990" cy="724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232F57-F849-4959-B8A7-BED5254AA907}">
      <dsp:nvSpPr>
        <dsp:cNvPr id="0" name=""/>
        <dsp:cNvSpPr/>
      </dsp:nvSpPr>
      <dsp:spPr>
        <a:xfrm>
          <a:off x="4910237" y="1789858"/>
          <a:ext cx="1291990" cy="7248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/>
            <a:t>Стационарлар</a:t>
          </a:r>
          <a:endParaRPr lang="ru-RU" sz="1500" kern="1200" dirty="0"/>
        </a:p>
      </dsp:txBody>
      <dsp:txXfrm>
        <a:off x="4931467" y="1811088"/>
        <a:ext cx="1249530" cy="682383"/>
      </dsp:txXfrm>
    </dsp:sp>
    <dsp:sp modelId="{BF39D0CC-F03A-43A5-ABE5-ECC683046B99}">
      <dsp:nvSpPr>
        <dsp:cNvPr id="0" name=""/>
        <dsp:cNvSpPr/>
      </dsp:nvSpPr>
      <dsp:spPr>
        <a:xfrm>
          <a:off x="6329059" y="1669368"/>
          <a:ext cx="1785694" cy="25603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EC2F8F-4E08-40F6-80D8-A2531B41E195}">
      <dsp:nvSpPr>
        <dsp:cNvPr id="0" name=""/>
        <dsp:cNvSpPr/>
      </dsp:nvSpPr>
      <dsp:spPr>
        <a:xfrm>
          <a:off x="6455891" y="1789858"/>
          <a:ext cx="1785694" cy="25603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latin typeface="+mn-lt"/>
            </a:rPr>
            <a:t>Медициналык</a:t>
          </a:r>
          <a:r>
            <a:rPr lang="ru-RU" sz="1600" b="1" kern="1200" dirty="0" smtClean="0">
              <a:latin typeface="+mn-lt"/>
            </a:rPr>
            <a:t> тез </a:t>
          </a:r>
          <a:r>
            <a:rPr lang="ru-RU" sz="1600" b="1" kern="1200" dirty="0" err="1" smtClean="0">
              <a:latin typeface="+mn-lt"/>
            </a:rPr>
            <a:t>жардам</a:t>
          </a:r>
          <a:r>
            <a:rPr lang="ru-RU" sz="1600" b="1" kern="1200" dirty="0" smtClean="0">
              <a:latin typeface="+mn-lt"/>
            </a:rPr>
            <a:t> </a:t>
          </a:r>
          <a:r>
            <a:rPr lang="ru-RU" sz="1600" b="1" kern="1200" dirty="0" err="1" smtClean="0">
              <a:latin typeface="+mn-lt"/>
            </a:rPr>
            <a:t>станциялары</a:t>
          </a:r>
          <a:r>
            <a:rPr lang="ru-RU" sz="1600" b="1" kern="1200" dirty="0" smtClean="0">
              <a:latin typeface="+mn-lt"/>
            </a:rPr>
            <a:t> (</a:t>
          </a:r>
          <a:r>
            <a:rPr lang="ru-RU" sz="1600" b="1" kern="1200" dirty="0" err="1" smtClean="0">
              <a:latin typeface="+mn-lt"/>
            </a:rPr>
            <a:t>б</a:t>
          </a:r>
          <a:r>
            <a:rPr lang="ru-RU" sz="1600" b="1" kern="1200" dirty="0" err="1" smtClean="0">
              <a:latin typeface="+mn-lt"/>
              <a:cs typeface="Calibri"/>
            </a:rPr>
            <a:t>өлүмдөр</a:t>
          </a:r>
          <a:r>
            <a:rPr lang="ru-RU" sz="1600" b="1" kern="1200" dirty="0" smtClean="0">
              <a:latin typeface="+mn-lt"/>
              <a:cs typeface="Calibri"/>
            </a:rPr>
            <a:t>, </a:t>
          </a:r>
          <a:r>
            <a:rPr lang="ru-RU" sz="1600" b="1" kern="1200" dirty="0" err="1" smtClean="0">
              <a:latin typeface="+mn-lt"/>
              <a:cs typeface="Calibri"/>
            </a:rPr>
            <a:t>ооруканалар</a:t>
          </a:r>
          <a:r>
            <a:rPr lang="ru-RU" sz="1600" b="1" kern="1200" dirty="0" smtClean="0">
              <a:latin typeface="+mn-lt"/>
            </a:rPr>
            <a:t>)</a:t>
          </a:r>
          <a:endParaRPr lang="ru-RU" sz="1600" b="1" kern="1200" dirty="0">
            <a:latin typeface="+mn-lt"/>
          </a:endParaRPr>
        </a:p>
      </dsp:txBody>
      <dsp:txXfrm>
        <a:off x="6508192" y="1842159"/>
        <a:ext cx="1681092" cy="2455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0.19247</cdr:x>
      <cdr:y>0.85761</cdr:y>
    </cdr:from>
    <cdr:to>
      <cdr:x>0.2913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80882" y="2527061"/>
          <a:ext cx="914400" cy="4195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0.04977</cdr:x>
      <cdr:y>0.85761</cdr:y>
    </cdr:from>
    <cdr:to>
      <cdr:x>0.21351</cdr:x>
      <cdr:y>0.99457</cdr:y>
    </cdr:to>
    <cdr:sp macro="" textlink="">
      <cdr:nvSpPr>
        <cdr:cNvPr id="4" name="Поле 1"/>
        <cdr:cNvSpPr txBox="1"/>
      </cdr:nvSpPr>
      <cdr:spPr>
        <a:xfrm xmlns:a="http://schemas.openxmlformats.org/drawingml/2006/main">
          <a:off x="285183" y="2527061"/>
          <a:ext cx="938135" cy="403564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6350">
          <a:solidFill>
            <a:prstClr val="black"/>
          </a:solidFill>
        </a:ln>
        <a:effectLst xmlns:a="http://schemas.openxmlformats.org/drawingml/2006/main"/>
      </cdr:spPr>
      <cdr:style>
        <a:lnRef xmlns:a="http://schemas.openxmlformats.org/drawingml/2006/main" idx="0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1000"/>
            </a:spcAft>
          </a:pPr>
          <a:r>
            <a:rPr lang="ru-RU" sz="900" dirty="0" err="1">
              <a:effectLst/>
              <a:ea typeface="Calibri"/>
              <a:cs typeface="Times New Roman"/>
            </a:rPr>
            <a:t>Аксакалдар</a:t>
          </a:r>
          <a:r>
            <a:rPr lang="ru-RU" sz="900" dirty="0">
              <a:effectLst/>
              <a:ea typeface="Calibri"/>
              <a:cs typeface="Times New Roman"/>
            </a:rPr>
            <a:t> </a:t>
          </a:r>
          <a:r>
            <a:rPr lang="ru-RU" sz="900" dirty="0" err="1">
              <a:effectLst/>
              <a:ea typeface="Calibri"/>
              <a:cs typeface="Times New Roman"/>
            </a:rPr>
            <a:t>соттору</a:t>
          </a:r>
          <a:endParaRPr lang="ru-RU" sz="900" dirty="0">
            <a:effectLst/>
            <a:ea typeface="Calibri"/>
            <a:cs typeface="Times New Roman"/>
          </a:endParaRPr>
        </a:p>
      </cdr:txBody>
    </cdr:sp>
  </cdr:relSizeAnchor>
  <cdr:relSizeAnchor xmlns:cdr="http://schemas.openxmlformats.org/drawingml/2006/chartDrawing">
    <cdr:from>
      <cdr:x>0.26024</cdr:x>
      <cdr:y>0.85152</cdr:y>
    </cdr:from>
    <cdr:to>
      <cdr:x>0.55643</cdr:x>
      <cdr:y>1</cdr:y>
    </cdr:to>
    <cdr:sp macro="" textlink="">
      <cdr:nvSpPr>
        <cdr:cNvPr id="5" name="Поле 1"/>
        <cdr:cNvSpPr txBox="1"/>
      </cdr:nvSpPr>
      <cdr:spPr>
        <a:xfrm xmlns:a="http://schemas.openxmlformats.org/drawingml/2006/main">
          <a:off x="1491048" y="2509108"/>
          <a:ext cx="1696994" cy="437515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6350">
          <a:solidFill>
            <a:prstClr val="black"/>
          </a:solidFill>
        </a:ln>
        <a:effectLst xmlns:a="http://schemas.openxmlformats.org/drawingml/2006/main"/>
      </cdr:spPr>
      <cdr:style>
        <a:lnRef xmlns:a="http://schemas.openxmlformats.org/drawingml/2006/main" idx="0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1000"/>
            </a:spcAft>
          </a:pPr>
          <a:r>
            <a:rPr lang="ru-RU" sz="900" dirty="0" err="1">
              <a:effectLst/>
              <a:ea typeface="Calibri"/>
              <a:cs typeface="Times New Roman"/>
            </a:rPr>
            <a:t>Кризистик</a:t>
          </a:r>
          <a:r>
            <a:rPr lang="ru-RU" sz="900" dirty="0">
              <a:effectLst/>
              <a:ea typeface="Calibri"/>
              <a:cs typeface="Times New Roman"/>
            </a:rPr>
            <a:t> </a:t>
          </a:r>
          <a:r>
            <a:rPr lang="ru-RU" sz="900" dirty="0" err="1">
              <a:effectLst/>
              <a:ea typeface="Calibri"/>
              <a:cs typeface="Times New Roman"/>
            </a:rPr>
            <a:t>борборлор</a:t>
          </a:r>
          <a:r>
            <a:rPr lang="ru-RU" sz="900" dirty="0">
              <a:effectLst/>
              <a:ea typeface="Calibri"/>
              <a:cs typeface="Times New Roman"/>
            </a:rPr>
            <a:t> (</a:t>
          </a:r>
          <a:r>
            <a:rPr lang="ru-RU" sz="900" dirty="0" err="1">
              <a:effectLst/>
              <a:ea typeface="Calibri"/>
              <a:cs typeface="Times New Roman"/>
            </a:rPr>
            <a:t>ассоциациялар</a:t>
          </a:r>
          <a:r>
            <a:rPr lang="ru-RU" sz="900" dirty="0">
              <a:effectLst/>
              <a:ea typeface="Calibri"/>
              <a:cs typeface="Times New Roman"/>
            </a:rPr>
            <a:t>)</a:t>
          </a:r>
        </a:p>
      </cdr:txBody>
    </cdr:sp>
  </cdr:relSizeAnchor>
  <cdr:relSizeAnchor xmlns:cdr="http://schemas.openxmlformats.org/drawingml/2006/chartDrawing">
    <cdr:from>
      <cdr:x>0.60677</cdr:x>
      <cdr:y>0.85152</cdr:y>
    </cdr:from>
    <cdr:to>
      <cdr:x>0.99639</cdr:x>
      <cdr:y>1</cdr:y>
    </cdr:to>
    <cdr:sp macro="" textlink="">
      <cdr:nvSpPr>
        <cdr:cNvPr id="6" name="Поле 1"/>
        <cdr:cNvSpPr txBox="1"/>
      </cdr:nvSpPr>
      <cdr:spPr>
        <a:xfrm xmlns:a="http://schemas.openxmlformats.org/drawingml/2006/main">
          <a:off x="3476487" y="2509108"/>
          <a:ext cx="2232333" cy="437515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6350">
          <a:solidFill>
            <a:prstClr val="black"/>
          </a:solidFill>
        </a:ln>
        <a:effectLst xmlns:a="http://schemas.openxmlformats.org/drawingml/2006/main"/>
      </cdr:spPr>
      <cdr:style>
        <a:lnRef xmlns:a="http://schemas.openxmlformats.org/drawingml/2006/main" idx="0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1000"/>
            </a:spcAft>
          </a:pPr>
          <a:r>
            <a:rPr lang="ru-RU" sz="900" dirty="0" err="1" smtClean="0">
              <a:ea typeface="Calibri"/>
              <a:cs typeface="Times New Roman"/>
            </a:rPr>
            <a:t>Кайрымдуулук</a:t>
          </a:r>
          <a:r>
            <a:rPr lang="ru-RU" sz="900" dirty="0" smtClean="0">
              <a:ea typeface="Calibri"/>
              <a:cs typeface="Times New Roman"/>
            </a:rPr>
            <a:t>, </a:t>
          </a:r>
          <a:r>
            <a:rPr lang="ru-RU" sz="900" dirty="0" err="1" smtClean="0">
              <a:ea typeface="Calibri"/>
              <a:cs typeface="Times New Roman"/>
            </a:rPr>
            <a:t>коомдук</a:t>
          </a:r>
          <a:r>
            <a:rPr lang="ru-RU" sz="900" dirty="0" smtClean="0">
              <a:ea typeface="Calibri"/>
              <a:cs typeface="Times New Roman"/>
            </a:rPr>
            <a:t> </a:t>
          </a:r>
          <a:r>
            <a:rPr lang="ru-RU" sz="900" dirty="0" err="1" smtClean="0">
              <a:ea typeface="Calibri"/>
              <a:cs typeface="Times New Roman"/>
            </a:rPr>
            <a:t>уюмдары</a:t>
          </a:r>
          <a:endParaRPr lang="ru-RU" sz="1100" dirty="0">
            <a:effectLst/>
            <a:ea typeface="Calibri"/>
            <a:cs typeface="Times New Roman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0.27867</cdr:x>
      <cdr:y>0.88936</cdr:y>
    </cdr:from>
    <cdr:to>
      <cdr:x>0.41964</cdr:x>
      <cdr:y>0.95248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92379" y="3255612"/>
          <a:ext cx="704336" cy="2310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0.27142</cdr:x>
      <cdr:y>0.89698</cdr:y>
    </cdr:from>
    <cdr:to>
      <cdr:x>0.46416</cdr:x>
      <cdr:y>0.9805</cdr:y>
    </cdr:to>
    <cdr:sp macro="" textlink="">
      <cdr:nvSpPr>
        <cdr:cNvPr id="3" name="Поле 4"/>
        <cdr:cNvSpPr txBox="1"/>
      </cdr:nvSpPr>
      <cdr:spPr>
        <a:xfrm xmlns:a="http://schemas.openxmlformats.org/drawingml/2006/main">
          <a:off x="1356154" y="3283499"/>
          <a:ext cx="962982" cy="30574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6350">
          <a:solidFill>
            <a:prstClr val="black"/>
          </a:solidFill>
        </a:ln>
        <a:effectLst xmlns:a="http://schemas.openxmlformats.org/drawingml/2006/main"/>
      </cdr:spPr>
      <cdr:style>
        <a:lnRef xmlns:a="http://schemas.openxmlformats.org/drawingml/2006/main" idx="0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1000"/>
            </a:spcAft>
          </a:pPr>
          <a:r>
            <a:rPr lang="ru-RU" dirty="0" err="1">
              <a:effectLst/>
              <a:ea typeface="Calibri"/>
              <a:cs typeface="Times New Roman"/>
            </a:rPr>
            <a:t>аялдар</a:t>
          </a:r>
          <a:endParaRPr lang="ru-RU" dirty="0">
            <a:effectLst/>
            <a:ea typeface="Calibri"/>
            <a:cs typeface="Times New Roman"/>
          </a:endParaRPr>
        </a:p>
      </cdr:txBody>
    </cdr:sp>
  </cdr:relSizeAnchor>
  <cdr:relSizeAnchor xmlns:cdr="http://schemas.openxmlformats.org/drawingml/2006/chartDrawing">
    <cdr:from>
      <cdr:x>0.6303</cdr:x>
      <cdr:y>0.90411</cdr:y>
    </cdr:from>
    <cdr:to>
      <cdr:x>0.81781</cdr:x>
      <cdr:y>0.96362</cdr:y>
    </cdr:to>
    <cdr:sp macro="" textlink="">
      <cdr:nvSpPr>
        <cdr:cNvPr id="4" name="Поле 4"/>
        <cdr:cNvSpPr txBox="1"/>
      </cdr:nvSpPr>
      <cdr:spPr>
        <a:xfrm xmlns:a="http://schemas.openxmlformats.org/drawingml/2006/main">
          <a:off x="3149256" y="3309587"/>
          <a:ext cx="936896" cy="21787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6350">
          <a:solidFill>
            <a:prstClr val="black"/>
          </a:solidFill>
        </a:ln>
        <a:effectLst xmlns:a="http://schemas.openxmlformats.org/drawingml/2006/main"/>
      </cdr:spPr>
      <cdr:style>
        <a:lnRef xmlns:a="http://schemas.openxmlformats.org/drawingml/2006/main" idx="0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15000"/>
            </a:lnSpc>
            <a:spcAft>
              <a:spcPts val="1000"/>
            </a:spcAft>
          </a:pPr>
          <a:r>
            <a:rPr lang="ru-RU" sz="1100" dirty="0" err="1" smtClean="0">
              <a:effectLst/>
              <a:ea typeface="Calibri"/>
              <a:cs typeface="Times New Roman"/>
            </a:rPr>
            <a:t>эркектер</a:t>
          </a:r>
          <a:endParaRPr lang="ru-RU" sz="1100" dirty="0">
            <a:effectLst/>
            <a:ea typeface="Calibri"/>
            <a:cs typeface="Times New Roman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0D4341-F449-4BF1-8E5B-DC2FA4F1BF56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D564C-23BF-428D-98B8-3179A8558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179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9280A-45D5-4D05-AF87-404A12F4AE31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1F80C-1B00-49AC-AA9A-54055DB2D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897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связи с тем, что проблемы гендерного, семейного насилия и торговли людьми остаются актуальными и государство усиливает меры по их преодолению, перед органами государственной статистики поставлена задача по совершенствованию системы сбора данных по гендерной насилию и ТЛ, что в значительной мере связано с развитием административной (ведомственной) статистики МВД КР, СД при ВС КР, МЗ КР, ГП КР.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295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284664"/>
          </a:xfrm>
        </p:spPr>
        <p:txBody>
          <a:bodyPr/>
          <a:lstStyle/>
          <a:p>
            <a:r>
              <a:rPr lang="ru-RU" dirty="0"/>
              <a:t>Законодательством о государственной статистике установлен порядок межведомственного взаимодействия НСК с центральными и местными органами управления. В соответствии с Положением о взаимодействии органов государственной статистики с государственными органами НСК регулирует и координирует отношения и статистическую деятельность государственных органов путем согласования перечня и состава показателей, статистических форм и анкет, порядка сбора, периодичности и обработки статистической информации, а также инструктивно-методологических материалов, необходимых для выполнения ведомственных статистических работ. </a:t>
            </a:r>
          </a:p>
          <a:p>
            <a:endParaRPr lang="ru-RU" dirty="0" smtClean="0"/>
          </a:p>
          <a:p>
            <a:r>
              <a:rPr lang="ru-RU" dirty="0" smtClean="0"/>
              <a:t>Основным </a:t>
            </a:r>
            <a:r>
              <a:rPr lang="ru-RU" dirty="0"/>
              <a:t>источником данных по </a:t>
            </a:r>
            <a:r>
              <a:rPr lang="ru-RU" dirty="0" smtClean="0"/>
              <a:t>гендерному насилию </a:t>
            </a:r>
            <a:r>
              <a:rPr lang="ru-RU" dirty="0"/>
              <a:t>и торговле людьми является административная (ведомственная) отчетность МВД КР, СД при ВС КР, МЗ КР, ГП КР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Судебная </a:t>
            </a:r>
            <a:r>
              <a:rPr lang="ru-RU" dirty="0"/>
              <a:t>статистика представляется в адрес </a:t>
            </a:r>
            <a:r>
              <a:rPr lang="ru-RU" dirty="0" err="1"/>
              <a:t>Нацстаткома</a:t>
            </a:r>
            <a:r>
              <a:rPr lang="ru-RU" dirty="0"/>
              <a:t> КР в сводном виде от Судебного департамента КР.</a:t>
            </a:r>
          </a:p>
          <a:p>
            <a:r>
              <a:rPr lang="ru-RU" dirty="0"/>
              <a:t>Статистика по надзорной </a:t>
            </a:r>
            <a:r>
              <a:rPr lang="ru-RU" dirty="0" smtClean="0"/>
              <a:t>и </a:t>
            </a:r>
            <a:r>
              <a:rPr lang="ru-RU" dirty="0"/>
              <a:t>следственной </a:t>
            </a:r>
            <a:r>
              <a:rPr lang="ru-RU" dirty="0" smtClean="0"/>
              <a:t>деятельности </a:t>
            </a:r>
            <a:r>
              <a:rPr lang="ru-RU" dirty="0"/>
              <a:t>органов прокуратуры представляется в сводном виде в адрес </a:t>
            </a:r>
            <a:r>
              <a:rPr lang="ru-RU" dirty="0" err="1"/>
              <a:t>Нацстаткома</a:t>
            </a:r>
            <a:r>
              <a:rPr lang="ru-RU" dirty="0"/>
              <a:t> КР от Генеральной прокуратуры КР.</a:t>
            </a:r>
          </a:p>
          <a:p>
            <a:r>
              <a:rPr lang="ru-RU" dirty="0" smtClean="0"/>
              <a:t>Вся </a:t>
            </a:r>
            <a:r>
              <a:rPr lang="ru-RU" dirty="0"/>
              <a:t>остальная информация разрабатывается непосредственно Отделом социальной </a:t>
            </a:r>
            <a:r>
              <a:rPr lang="ru-RU" dirty="0" smtClean="0"/>
              <a:t>статистики </a:t>
            </a:r>
            <a:r>
              <a:rPr lang="ru-RU" dirty="0"/>
              <a:t>НСК, которая представляется на бумажных носителях в сводном виде в разбивке по областям от МВД КР, Судебного департамента, Генеральной прокуратуры </a:t>
            </a:r>
            <a:r>
              <a:rPr lang="ru-RU" dirty="0" smtClean="0"/>
              <a:t>КР.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778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Напрямую от респондентов в районные (городские) управления статистики поступает только информация по форме №1-КЦ, которую представляют кризисные центры, убежища, суды аксакалов, центры, оказывающие социально-психологическую помощь населению. </a:t>
            </a:r>
          </a:p>
          <a:p>
            <a:endParaRPr lang="ru-RU" dirty="0" smtClean="0"/>
          </a:p>
          <a:p>
            <a:r>
              <a:rPr lang="ru-RU" dirty="0" smtClean="0"/>
              <a:t>число </a:t>
            </a:r>
            <a:r>
              <a:rPr lang="ru-RU" dirty="0"/>
              <a:t>обращений по случаям семейного насилия в кризисные центры значительно превосходит число обращений в суды аксакалов </a:t>
            </a:r>
            <a:r>
              <a:rPr lang="ru-RU" dirty="0" smtClean="0"/>
              <a:t>. </a:t>
            </a:r>
            <a:r>
              <a:rPr lang="ru-RU" dirty="0"/>
              <a:t>При этом их число составляет 14, а судов аксакалов по республике насчитывается свыше 450. Такие данные свидетельствуют о том, что до настоящего времени суды аксакалов не подключились к рассмотрению случаев семейного насилия, как этого требует </a:t>
            </a:r>
            <a:r>
              <a:rPr lang="ru-RU" dirty="0" smtClean="0"/>
              <a:t>закон.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74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Привести в соответствие названия форм насилия к определениям, введенным Законом КР «Об охране и защите от насилия в семье»</a:t>
            </a:r>
          </a:p>
          <a:p>
            <a:pPr lvl="1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Межведомственная рабочая группа проделала огромную работу по совершенствованию формы КЦ.  Были проведены консультации с кризисными центрами и судами аксакалов. </a:t>
            </a:r>
          </a:p>
          <a:p>
            <a:pPr lvl="1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По оценкам пользователей</a:t>
            </a:r>
            <a:r>
              <a:rPr lang="ru-RU" baseline="0" dirty="0" smtClean="0"/>
              <a:t> статистики и представителей кризисных центров </a:t>
            </a:r>
            <a:r>
              <a:rPr lang="ru-RU" dirty="0" smtClean="0"/>
              <a:t>форма КЦ была сложной, включала много ненужных и неадекватных</a:t>
            </a:r>
            <a:r>
              <a:rPr lang="ru-RU" baseline="0" dirty="0" smtClean="0"/>
              <a:t> показателей.  В результате обсуждений было решено полностью переработать форму -  сделать ее простой, удобной для заполнения и включить все необходимые для анализа данные. </a:t>
            </a:r>
          </a:p>
          <a:p>
            <a:pPr lvl="1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Были введены показатели по торговле людьми, а также показатели по дискриминационным брачным практикам – ранний брак, похищение невест , </a:t>
            </a:r>
            <a:r>
              <a:rPr lang="ru-RU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итоге, например, только в первом разделе из 69 показателей было оставлено 39. </a:t>
            </a:r>
          </a:p>
          <a:p>
            <a:pPr marL="742950" lvl="1" indent="-28575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ru-RU" sz="1200" kern="1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805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93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Статистика по семейному насилию в ОВД формируется вручную и собирается из трех различных источников статистического учета: </a:t>
            </a:r>
          </a:p>
          <a:p>
            <a:pPr lvl="0" fontAlgn="base"/>
            <a:r>
              <a:rPr lang="ru-RU" dirty="0"/>
              <a:t>Сведения о выданных охранных ордерах</a:t>
            </a:r>
          </a:p>
          <a:p>
            <a:pPr lvl="0" fontAlgn="base"/>
            <a:r>
              <a:rPr lang="ru-RU" dirty="0"/>
              <a:t>Данные об административных правонарушениях, связанных с семейным насилием;</a:t>
            </a:r>
          </a:p>
          <a:p>
            <a:r>
              <a:rPr lang="ru-RU" dirty="0"/>
              <a:t>Данные об уголовных делах, связанных с семейным </a:t>
            </a:r>
            <a:r>
              <a:rPr lang="ru-RU" dirty="0" smtClean="0"/>
              <a:t>насилием</a:t>
            </a:r>
          </a:p>
          <a:p>
            <a:endParaRPr lang="ru-RU" dirty="0" smtClean="0"/>
          </a:p>
          <a:p>
            <a:r>
              <a:rPr lang="ru-RU" dirty="0"/>
              <a:t>Данные по семейному насилию велась как ведомственная ежемесячной отчетности по формам № 1 (охранный ордер) «Отчет о выданных временных охранных ордерах, о лицах,  совершивших насилие в семье и пострадавших от семейного насилия» и № 2 (охранный ордер) «Сводный отчет по </a:t>
            </a:r>
            <a:r>
              <a:rPr lang="ru-RU" dirty="0" err="1"/>
              <a:t>Кыргызской</a:t>
            </a:r>
            <a:r>
              <a:rPr lang="ru-RU" dirty="0"/>
              <a:t> Республике о выданных временных охранных ордерах и о лицах, совершивших насилие в семье и пострадавших от семейного насилия». </a:t>
            </a: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Данные о количестве уголовных дел, возбужденных по ст. 124 УК КР отражаются в годовой Государственной форме отчетности Форма 4 «Отчет о совершенных преступлениях по статьям уголовного кодекса», которая направляется МВД КР в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Нацстатком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срок до 16 января текущего года за предыдущий год. В Форме 4 отчетность включает части и пункты ст. 124 УК КР.</a:t>
            </a: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842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 данным МВД КР, в республике наблюдается ежегодный рост числа выданных органами внутренних дел охранных ордеров по фактам семейного </a:t>
            </a:r>
            <a:r>
              <a:rPr lang="ru-RU" dirty="0" smtClean="0"/>
              <a:t>насилия. </a:t>
            </a:r>
            <a:r>
              <a:rPr lang="ru-RU" dirty="0"/>
              <a:t>Это связано с несколькими причинами: улучшилось реагирование ОВД на факты семейного насилия; изменилось отношение сотрудников милиции к данной проблеме; работа УУМ по выдаче охранных ордеров включена в критерии оценки эффективности деятельности органов внутренних дел. </a:t>
            </a:r>
          </a:p>
          <a:p>
            <a:endParaRPr lang="ru-RU" dirty="0" smtClean="0"/>
          </a:p>
          <a:p>
            <a:r>
              <a:rPr lang="ru-RU" dirty="0"/>
              <a:t>Кроме этого, в результате многолетней работы повысилась информированность населения о проблеме семейного насилия и законодательных механизмах защиты. В семьях возросло напряжение, вызванное безработицей, снижением доходом, высокой миграцией.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881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188279"/>
          </a:xfrm>
        </p:spPr>
        <p:txBody>
          <a:bodyPr/>
          <a:lstStyle/>
          <a:p>
            <a:r>
              <a:rPr lang="ru-RU" dirty="0" smtClean="0"/>
              <a:t>В </a:t>
            </a:r>
            <a:r>
              <a:rPr lang="ru-RU" dirty="0"/>
              <a:t>2015 году в рамках внедрения Руководства по эффективному документированию насилия, пыток и других жестоких, бесчеловечных или унижающих достоинство видов обращения и наказания, МЗ КР были внедрены новые учетные формы о лицах, подвергшихся насилию, включая семейное насилие, сексуальное насилие, пытки, жестокое обращение, которые обратились за медицинской помощью в ОЗ. Сбор информации осуществляется в соответствии с административной (ведомственной) отчетностью по форме №19 «Отчет о лицах, обратившихся в организацию здравоохранения за медицинской помощью, на судебно-медицинское освидетельствование по поводу насилия</a:t>
            </a:r>
            <a:r>
              <a:rPr lang="ru-RU" dirty="0" smtClean="0"/>
              <a:t>»,</a:t>
            </a:r>
          </a:p>
          <a:p>
            <a:endParaRPr lang="ru-RU" dirty="0"/>
          </a:p>
          <a:p>
            <a:r>
              <a:rPr lang="ru-RU" dirty="0"/>
              <a:t>Учет лиц, пострадавших от торговли людьми, обратившихся в организации здравоохранения за медицинской помощью, отдельно не выделяется и ведется в общем потоке пациентов в зависимости от вида насилия.</a:t>
            </a:r>
          </a:p>
          <a:p>
            <a:r>
              <a:rPr lang="ru-RU" dirty="0"/>
              <a:t> </a:t>
            </a:r>
            <a:r>
              <a:rPr lang="ru-RU" dirty="0" smtClean="0"/>
              <a:t>ПО учету </a:t>
            </a:r>
            <a:r>
              <a:rPr lang="ru-RU" dirty="0"/>
              <a:t>обращений по случаям торговли людьми с выделением форм </a:t>
            </a:r>
            <a:r>
              <a:rPr lang="ru-RU" dirty="0" smtClean="0"/>
              <a:t>эксплуатации, в </a:t>
            </a:r>
            <a:r>
              <a:rPr lang="ru-RU" dirty="0"/>
              <a:t>система здравоохранения в настоящее время не сможет собирать и предоставлять такие данные.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3C016-BE1F-444F-A8D2-4C75589D7CD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447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Также в целях совершенствования гендерной статистики, на основе существующей административной отчетности, разработана и внедрена государственная статистическая отчетность по форме №</a:t>
            </a:r>
            <a:r>
              <a:rPr lang="ru-RU" dirty="0" smtClean="0"/>
              <a:t>19 насилие </a:t>
            </a:r>
            <a:r>
              <a:rPr lang="ru-RU" dirty="0"/>
              <a:t>«Отчет о лицах, подвергшихся насилию (включая пытки), обратившихся в организацию здравоохранения за медицинской помощью (на судебно-медицинское освидетельствование)»,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Данные </a:t>
            </a:r>
            <a:r>
              <a:rPr lang="ru-RU" dirty="0"/>
              <a:t>статистики здравоохранения показывают на рост числа лиц, пролеченных по поводу заболеваний (травм) с 721 человек в 2012 году до 2 132 - в 2016 году. При этом число женщин, пролеченных после семейного насилия значительно превосходит число пролеченных мужчин, например, в 2016 году в 2 раза. 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161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37457" y="4400549"/>
            <a:ext cx="6248399" cy="4743451"/>
          </a:xfrm>
        </p:spPr>
        <p:txBody>
          <a:bodyPr/>
          <a:lstStyle/>
          <a:p>
            <a:r>
              <a:rPr lang="ru-RU" dirty="0" smtClean="0"/>
              <a:t>	Основная </a:t>
            </a:r>
            <a:r>
              <a:rPr lang="ru-RU" dirty="0"/>
              <a:t>цель судебной статистики – учет судебных дел, рассмотренных судами, качество отправления правосудия судьями республики. Она дает возможность установить, как работают следственные, исправительные и другие административные учреждения, как осуществляется правосудие. </a:t>
            </a:r>
            <a:endParaRPr lang="ru-RU" dirty="0" smtClean="0"/>
          </a:p>
          <a:p>
            <a:r>
              <a:rPr lang="ru-RU" dirty="0" smtClean="0"/>
              <a:t>	Статистическая </a:t>
            </a:r>
            <a:r>
              <a:rPr lang="ru-RU" dirty="0"/>
              <a:t>отчетность районных судов собирается на бумажных носителях на основе данных </a:t>
            </a:r>
            <a:r>
              <a:rPr lang="ru-RU" i="1" dirty="0"/>
              <a:t>Учетно-статистических карт на подсудимого (осужденного),</a:t>
            </a:r>
            <a:r>
              <a:rPr lang="ru-RU" dirty="0"/>
              <a:t> представляемых местными судами первой инстанции. </a:t>
            </a:r>
            <a:endParaRPr lang="ru-RU" dirty="0" smtClean="0"/>
          </a:p>
          <a:p>
            <a:r>
              <a:rPr lang="ru-RU" dirty="0" smtClean="0"/>
              <a:t>	Источником </a:t>
            </a:r>
            <a:r>
              <a:rPr lang="ru-RU" dirty="0"/>
              <a:t>информации по показателям гендерного, семейного насилия и торговли людьми являются данные действующих форм ведомственной и государственной статистической отчетности СД по уголовным делам. Учет и отчетность ведется по статьям УК КР. Торговля людьми учитывается только по номеру статьи и части, дополнительные отметки к квалификации преступления о формах эксплуатации не предусмотрены. </a:t>
            </a:r>
            <a:r>
              <a:rPr lang="ru-RU" dirty="0" smtClean="0"/>
              <a:t>	</a:t>
            </a:r>
            <a:r>
              <a:rPr lang="ru-RU" i="1" dirty="0" smtClean="0"/>
              <a:t>Информация </a:t>
            </a:r>
            <a:r>
              <a:rPr lang="ru-RU" i="1" dirty="0"/>
              <a:t>о лицах, осужденных за преступления в сфере торговли людьми</a:t>
            </a:r>
            <a:r>
              <a:rPr lang="ru-RU" dirty="0"/>
              <a:t>, учитывается по Форме № УД-ОО-1А «Отчет о числе лиц, привлеченных к уголовной ответственности и мерам уголовного наказания». В отчете представлены данные о лицах по номеру статьи, однако данные о формах эксплуатации, части и пункты статьи 124 УК КР не выделяются. </a:t>
            </a:r>
          </a:p>
          <a:p>
            <a:r>
              <a:rPr lang="ru-RU" dirty="0"/>
              <a:t>Информация о количестве рассмотренных по ст. 124 УК УР дел, учитывается в Форме УД-О1-1А «Отчет о работе судов по рассмотренным уголовным делам». В отчете данные представлены по номеру статьи без разбивки по частям и пунктам, информация о формах эксплуатации не выделяется.</a:t>
            </a:r>
          </a:p>
          <a:p>
            <a:r>
              <a:rPr lang="ru-RU" dirty="0"/>
              <a:t>Включение в судебную статистику дополнительных показателей по торговле людьми станет возможным при переходе судов на электронный сбор данных, т.к. в настоящее время на первичном уровне данные формируются ручным способом, отчетность предоставляется в бумажном формате.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794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656931"/>
            <a:ext cx="5486400" cy="3600450"/>
          </a:xfrm>
        </p:spPr>
        <p:txBody>
          <a:bodyPr/>
          <a:lstStyle/>
          <a:p>
            <a:r>
              <a:rPr lang="ru-RU" dirty="0"/>
              <a:t>В числе рассмотренных судами дел превалируют случаи совершения физического и психологического насилия в семье. В 2016 году в общем числе лиц, совершавших семейное насилие более половины (59%) были признаны судами виновными в совершении физического насилия, четверть (24%) – психического насилия, другие виды насилия составили 17%.   Доля лиц, признанных в совершении сексуального насилия в семье составляет менее 1%.</a:t>
            </a:r>
          </a:p>
          <a:p>
            <a:endParaRPr lang="ru-RU" dirty="0"/>
          </a:p>
          <a:p>
            <a:r>
              <a:rPr lang="ru-RU" dirty="0"/>
              <a:t> </a:t>
            </a:r>
          </a:p>
          <a:p>
            <a:r>
              <a:rPr lang="ru-RU" dirty="0"/>
              <a:t>За последние 5 лет в 2,9 раз возросло число рассмотренных судами административных правонарушений по семейному насилию (с наложением административного взыскания) (Таблица 1).  За этот период также увеличилось число рассмотренных судами уголовных дел, связанных с семейным насилием в 1,7 раза (с 194 дел в 2012 году до 338 дел в 2016 году).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977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noProof="0" smtClean="0"/>
              <a:t>12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41674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noProof="0" smtClean="0"/>
              <a:t>13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70804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Из</a:t>
            </a:r>
            <a:r>
              <a:rPr lang="ru-RU" baseline="0" dirty="0" smtClean="0"/>
              <a:t> данного слайда очевидно, что большинство семейных насильников – мужчины: мужья, отцы, взрослые сыновья. А большинство пострадавших – женщины. </a:t>
            </a:r>
          </a:p>
          <a:p>
            <a:r>
              <a:rPr lang="ru-RU" baseline="0" dirty="0" smtClean="0"/>
              <a:t>Поэтому семейное насилие относят к гендерной проблеме. </a:t>
            </a:r>
          </a:p>
          <a:p>
            <a:endParaRPr lang="ru-RU" baseline="0" dirty="0" smtClean="0"/>
          </a:p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9D6E2-1FF9-4F7B-BA7A-79BA68160C5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2033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9C842-07D5-4A7B-A359-6EDF2E852E3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5003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На слайде представлен</a:t>
            </a:r>
            <a:r>
              <a:rPr lang="ru-RU" baseline="0" dirty="0" smtClean="0"/>
              <a:t> сайт НСК в разделе </a:t>
            </a:r>
            <a:r>
              <a:rPr lang="ru-RU" dirty="0" smtClean="0"/>
              <a:t>Статистики</a:t>
            </a:r>
            <a:r>
              <a:rPr lang="ru-RU" baseline="0" dirty="0" smtClean="0"/>
              <a:t> </a:t>
            </a:r>
            <a:r>
              <a:rPr lang="ru-RU" dirty="0" smtClean="0"/>
              <a:t>размещена специальная страница – Гендерная статистика – Динамические</a:t>
            </a:r>
            <a:r>
              <a:rPr lang="ru-RU" baseline="0" dirty="0" smtClean="0"/>
              <a:t> таблицы.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9C842-07D5-4A7B-A359-6EDF2E852E3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072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Благодаря поддержке УНП ООН, Теперь информация в сборнике представлена графически, хорошо визуализирована, что является большим прогрессом для НСК.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r>
              <a:rPr lang="ru-RU" dirty="0" smtClean="0"/>
              <a:t>Впервые в этом сборнике появился анализ представленных данных.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9C842-07D5-4A7B-A359-6EDF2E852E3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685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23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766938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21088"/>
            <a:ext cx="8534400" cy="1258962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  <p:sp>
        <p:nvSpPr>
          <p:cNvPr id="16392" name="Rectangle 8" descr="Gold bar"/>
          <p:cNvSpPr>
            <a:spLocks noChangeArrowheads="1"/>
          </p:cNvSpPr>
          <p:nvPr/>
        </p:nvSpPr>
        <p:spPr bwMode="auto">
          <a:xfrm>
            <a:off x="338667" y="3602001"/>
            <a:ext cx="3826933" cy="2016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6393" name="Rectangle 9" descr="Orange bar"/>
          <p:cNvSpPr>
            <a:spLocks noChangeArrowheads="1"/>
          </p:cNvSpPr>
          <p:nvPr/>
        </p:nvSpPr>
        <p:spPr bwMode="auto">
          <a:xfrm>
            <a:off x="4147740" y="3602001"/>
            <a:ext cx="3826933" cy="2016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6394" name="Rectangle 10" descr="Slate bar"/>
          <p:cNvSpPr>
            <a:spLocks noChangeArrowheads="1"/>
          </p:cNvSpPr>
          <p:nvPr/>
        </p:nvSpPr>
        <p:spPr bwMode="auto">
          <a:xfrm>
            <a:off x="7956814" y="3605969"/>
            <a:ext cx="3826933" cy="2016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39063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5573" y="277814"/>
            <a:ext cx="9326827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056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87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20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122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3605" y="277814"/>
            <a:ext cx="9038795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070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961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579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380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714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194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1"/>
            <a:ext cx="53848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184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r>
              <a:rPr lang="ru-RU" smtClean="0"/>
              <a:t>Щелкните этот значок, чтобы добавить изображение из Интернета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633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71531" y="155577"/>
            <a:ext cx="9710869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  <a:endParaRPr lang="en-US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 smtClean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fld id="{53E76A9A-0D85-44D8-8A16-DD550179F6D0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ru-RU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  <p:sp>
        <p:nvSpPr>
          <p:cNvPr id="15367" name="Rectangle 7" descr="Gold bar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15369" name="Rectangle 9" descr="Orange bar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15370" name="Rectangle 10" descr="Slate bar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8840" y="334350"/>
            <a:ext cx="1129889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24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/>
              <a:t>Гендердик</a:t>
            </a:r>
            <a:r>
              <a:rPr lang="ru-RU" dirty="0"/>
              <a:t> статистика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сатуудагы</a:t>
            </a:r>
            <a:r>
              <a:rPr lang="ru-RU" dirty="0"/>
              <a:t> </a:t>
            </a:r>
            <a:r>
              <a:rPr lang="ru-RU" dirty="0" err="1"/>
              <a:t>эксплуатациялоо</a:t>
            </a:r>
            <a:r>
              <a:rPr lang="ru-RU" dirty="0"/>
              <a:t>  </a:t>
            </a:r>
            <a:r>
              <a:rPr lang="ru-RU" dirty="0" err="1"/>
              <a:t>боюнча</a:t>
            </a:r>
            <a:r>
              <a:rPr lang="ru-RU" dirty="0"/>
              <a:t> </a:t>
            </a:r>
            <a:r>
              <a:rPr lang="ru-RU" dirty="0" err="1"/>
              <a:t>мамлекеттик</a:t>
            </a:r>
            <a:r>
              <a:rPr lang="ru-RU" dirty="0"/>
              <a:t> </a:t>
            </a:r>
            <a:r>
              <a:rPr lang="ru-RU" dirty="0" err="1"/>
              <a:t>отчеттуулук</a:t>
            </a:r>
            <a:r>
              <a:rPr lang="ru-RU" dirty="0"/>
              <a:t> </a:t>
            </a:r>
            <a:r>
              <a:rPr lang="ru-RU" dirty="0" err="1" smtClean="0"/>
              <a:t>формалары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66510" y="5370399"/>
            <a:ext cx="3311090" cy="1040027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 err="1" smtClean="0">
                <a:latin typeface="Times New Roman"/>
                <a:cs typeface="Times New Roman"/>
              </a:rPr>
              <a:t>Социалдык</a:t>
            </a:r>
            <a:r>
              <a:rPr lang="ru-RU" sz="1800" dirty="0" smtClean="0">
                <a:latin typeface="Times New Roman"/>
                <a:cs typeface="Times New Roman"/>
              </a:rPr>
              <a:t> статистика </a:t>
            </a:r>
            <a:r>
              <a:rPr lang="ru-RU" sz="1800" dirty="0" err="1" smtClean="0">
                <a:latin typeface="Times New Roman"/>
                <a:cs typeface="Times New Roman"/>
              </a:rPr>
              <a:t>б</a:t>
            </a:r>
            <a:r>
              <a:rPr lang="ru-RU" sz="1800" dirty="0" err="1" smtClean="0">
                <a:latin typeface="Calibri"/>
                <a:cs typeface="Calibri"/>
              </a:rPr>
              <a:t>өлүмү</a:t>
            </a:r>
            <a:endParaRPr lang="ru-RU" sz="1800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 smtClean="0"/>
              <a:t>Динара </a:t>
            </a:r>
            <a:r>
              <a:rPr lang="ru-RU" sz="1800" dirty="0" err="1" smtClean="0"/>
              <a:t>Сооромбаева</a:t>
            </a:r>
            <a:endParaRPr lang="ru-RU" sz="1800" dirty="0" smtClean="0"/>
          </a:p>
          <a:p>
            <a:endParaRPr lang="ru-RU" sz="1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24728"/>
            <a:ext cx="991909" cy="972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527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13838" y="6273800"/>
            <a:ext cx="74295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fld id="{EC044AE6-63E2-4FE5-8C4D-BF2967279D58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1789114" y="214111"/>
            <a:ext cx="8771382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0" hangingPunct="0"/>
            <a:r>
              <a:rPr lang="ru-RU" altLang="ru-RU" dirty="0">
                <a:latin typeface="Arial" panose="020B0604020202020204" pitchFamily="34" charset="0"/>
              </a:rPr>
              <a:t> </a:t>
            </a:r>
            <a:r>
              <a:rPr lang="ru-RU" sz="3200" b="1" dirty="0" err="1"/>
              <a:t>Гендердик</a:t>
            </a:r>
            <a:r>
              <a:rPr lang="ru-RU" sz="3200" b="1" dirty="0"/>
              <a:t> </a:t>
            </a:r>
            <a:r>
              <a:rPr lang="ru-RU" sz="3200" b="1" dirty="0" err="1"/>
              <a:t>зомбулук</a:t>
            </a:r>
            <a:r>
              <a:rPr lang="ru-RU" sz="3200" b="1" dirty="0"/>
              <a:t> </a:t>
            </a:r>
            <a:r>
              <a:rPr lang="ru-RU" sz="3200" b="1" dirty="0" err="1"/>
              <a:t>жана</a:t>
            </a:r>
            <a:r>
              <a:rPr lang="ru-RU" sz="3200" b="1" dirty="0"/>
              <a:t> </a:t>
            </a:r>
            <a:r>
              <a:rPr lang="ru-RU" sz="3200" b="1" dirty="0" err="1"/>
              <a:t>адам</a:t>
            </a:r>
            <a:r>
              <a:rPr lang="ru-RU" sz="3200" b="1" dirty="0"/>
              <a:t> </a:t>
            </a:r>
            <a:r>
              <a:rPr lang="ru-RU" sz="3200" b="1" dirty="0" err="1"/>
              <a:t>сатуу</a:t>
            </a:r>
            <a:r>
              <a:rPr lang="ru-RU" sz="3200" b="1" dirty="0"/>
              <a:t> </a:t>
            </a:r>
            <a:r>
              <a:rPr lang="ru-RU" sz="3200" b="1" dirty="0" err="1"/>
              <a:t>окуяларын</a:t>
            </a:r>
            <a:r>
              <a:rPr lang="ru-RU" sz="3200" b="1" dirty="0"/>
              <a:t> </a:t>
            </a:r>
            <a:r>
              <a:rPr lang="ru-RU" sz="3200" b="1" dirty="0" err="1"/>
              <a:t>каттоонун</a:t>
            </a:r>
            <a:r>
              <a:rPr lang="ru-RU" sz="3200" b="1" dirty="0"/>
              <a:t> </a:t>
            </a:r>
            <a:r>
              <a:rPr lang="ru-RU" sz="3200" b="1" dirty="0" err="1"/>
              <a:t>улуттук</a:t>
            </a:r>
            <a:r>
              <a:rPr lang="ru-RU" sz="3200" b="1" dirty="0"/>
              <a:t> </a:t>
            </a:r>
            <a:r>
              <a:rPr lang="ru-RU" sz="3200" b="1" dirty="0" err="1"/>
              <a:t>системасы</a:t>
            </a:r>
            <a:endParaRPr lang="ru-RU" sz="3200" dirty="0"/>
          </a:p>
          <a:p>
            <a:pPr eaLnBrk="0" hangingPunct="0"/>
            <a:r>
              <a:rPr lang="ru-RU" altLang="ru-RU" dirty="0" smtClean="0">
                <a:latin typeface="Arial" panose="020B0604020202020204" pitchFamily="34" charset="0"/>
              </a:rPr>
              <a:t>                                                 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grpSp>
        <p:nvGrpSpPr>
          <p:cNvPr id="15366" name="Group 5"/>
          <p:cNvGrpSpPr>
            <a:grpSpLocks/>
          </p:cNvGrpSpPr>
          <p:nvPr/>
        </p:nvGrpSpPr>
        <p:grpSpPr bwMode="auto">
          <a:xfrm>
            <a:off x="2349655" y="1772817"/>
            <a:ext cx="8022916" cy="3435603"/>
            <a:chOff x="1475" y="6970"/>
            <a:chExt cx="12428" cy="2373"/>
          </a:xfrm>
        </p:grpSpPr>
        <p:sp>
          <p:nvSpPr>
            <p:cNvPr id="5139" name="AutoShape 6"/>
            <p:cNvSpPr>
              <a:spLocks noChangeArrowheads="1"/>
            </p:cNvSpPr>
            <p:nvPr/>
          </p:nvSpPr>
          <p:spPr bwMode="auto">
            <a:xfrm>
              <a:off x="2378" y="6970"/>
              <a:ext cx="10692" cy="499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0" hangingPunct="0">
                <a:defRPr/>
              </a:pPr>
              <a:r>
                <a:rPr lang="ru-RU" sz="2800" b="1" dirty="0" smtClean="0"/>
                <a:t>УСК</a:t>
              </a:r>
              <a:endParaRPr lang="ru-RU" sz="2800" b="1" dirty="0"/>
            </a:p>
          </p:txBody>
        </p:sp>
        <p:sp>
          <p:nvSpPr>
            <p:cNvPr id="5140" name="AutoShape 7"/>
            <p:cNvSpPr>
              <a:spLocks noChangeArrowheads="1"/>
            </p:cNvSpPr>
            <p:nvPr/>
          </p:nvSpPr>
          <p:spPr bwMode="auto">
            <a:xfrm>
              <a:off x="1475" y="8411"/>
              <a:ext cx="2043" cy="89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ru-RU" sz="2000" b="1" dirty="0">
                  <a:latin typeface="Arial" charset="0"/>
                  <a:cs typeface="Times New Roman" pitchFamily="18" charset="0"/>
                </a:rPr>
                <a:t>СД</a:t>
              </a:r>
              <a:endParaRPr lang="ru-RU" sz="2000" b="1" dirty="0">
                <a:latin typeface="Arial" charset="0"/>
              </a:endParaRPr>
            </a:p>
            <a:p>
              <a:pPr eaLnBrk="0" hangingPunct="0">
                <a:defRPr/>
              </a:pPr>
              <a:endParaRPr lang="ru-RU" sz="2000" b="1" dirty="0">
                <a:latin typeface="Arial" charset="0"/>
              </a:endParaRPr>
            </a:p>
          </p:txBody>
        </p:sp>
        <p:sp>
          <p:nvSpPr>
            <p:cNvPr id="5141" name="AutoShape 8"/>
            <p:cNvSpPr>
              <a:spLocks noChangeArrowheads="1"/>
            </p:cNvSpPr>
            <p:nvPr/>
          </p:nvSpPr>
          <p:spPr bwMode="auto">
            <a:xfrm>
              <a:off x="3880" y="8415"/>
              <a:ext cx="1981" cy="90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ru-RU" sz="2000" b="1" dirty="0" smtClean="0">
                  <a:latin typeface="Arial" charset="0"/>
                </a:rPr>
                <a:t>ИИМ</a:t>
              </a:r>
              <a:endParaRPr lang="ru-RU" sz="2000" b="1" dirty="0">
                <a:latin typeface="Arial" charset="0"/>
              </a:endParaRPr>
            </a:p>
            <a:p>
              <a:pPr eaLnBrk="0" hangingPunct="0">
                <a:defRPr/>
              </a:pPr>
              <a:endParaRPr lang="ru-RU" sz="2000" b="1" dirty="0">
                <a:latin typeface="Arial" charset="0"/>
              </a:endParaRPr>
            </a:p>
          </p:txBody>
        </p:sp>
        <p:sp>
          <p:nvSpPr>
            <p:cNvPr id="5142" name="AutoShape 9"/>
            <p:cNvSpPr>
              <a:spLocks noChangeArrowheads="1"/>
            </p:cNvSpPr>
            <p:nvPr/>
          </p:nvSpPr>
          <p:spPr bwMode="auto">
            <a:xfrm>
              <a:off x="8937" y="8443"/>
              <a:ext cx="1978" cy="90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ru-RU" sz="2000" b="1" dirty="0" smtClean="0">
                  <a:latin typeface="Arial" charset="0"/>
                  <a:cs typeface="Times New Roman" pitchFamily="18" charset="0"/>
                </a:rPr>
                <a:t>ССМ</a:t>
              </a:r>
              <a:endParaRPr lang="ru-RU" sz="2000" b="1" dirty="0">
                <a:latin typeface="Arial" charset="0"/>
              </a:endParaRPr>
            </a:p>
            <a:p>
              <a:pPr eaLnBrk="0" hangingPunct="0">
                <a:defRPr/>
              </a:pPr>
              <a:endParaRPr lang="ru-RU" sz="2000" b="1" dirty="0">
                <a:latin typeface="Arial" charset="0"/>
              </a:endParaRPr>
            </a:p>
          </p:txBody>
        </p:sp>
        <p:sp>
          <p:nvSpPr>
            <p:cNvPr id="5143" name="AutoShape 10"/>
            <p:cNvSpPr>
              <a:spLocks noChangeArrowheads="1"/>
            </p:cNvSpPr>
            <p:nvPr/>
          </p:nvSpPr>
          <p:spPr bwMode="auto">
            <a:xfrm>
              <a:off x="11154" y="8409"/>
              <a:ext cx="2749" cy="886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0" hangingPunct="0">
                <a:defRPr/>
              </a:pPr>
              <a:endParaRPr lang="ru-RU" b="1" dirty="0">
                <a:latin typeface="Arial" charset="0"/>
                <a:cs typeface="Times New Roman" pitchFamily="18" charset="0"/>
              </a:endParaRPr>
            </a:p>
            <a:p>
              <a:pPr algn="ctr" eaLnBrk="0" hangingPunct="0">
                <a:defRPr/>
              </a:pPr>
              <a:r>
                <a:rPr lang="ru-RU" b="1" dirty="0" smtClean="0">
                  <a:latin typeface="Arial" charset="0"/>
                  <a:cs typeface="Times New Roman" pitchFamily="18" charset="0"/>
                </a:rPr>
                <a:t>КБ, </a:t>
              </a:r>
              <a:r>
                <a:rPr lang="ru-RU" b="1" dirty="0" err="1" smtClean="0">
                  <a:latin typeface="Arial" charset="0"/>
                  <a:cs typeface="Times New Roman" pitchFamily="18" charset="0"/>
                </a:rPr>
                <a:t>аксакалдар</a:t>
              </a:r>
              <a:r>
                <a:rPr lang="ru-RU" b="1" dirty="0" smtClean="0">
                  <a:latin typeface="Arial" charset="0"/>
                  <a:cs typeface="Times New Roman" pitchFamily="18" charset="0"/>
                </a:rPr>
                <a:t> </a:t>
              </a:r>
              <a:r>
                <a:rPr lang="ru-RU" b="1" dirty="0" err="1" smtClean="0">
                  <a:latin typeface="Arial" charset="0"/>
                  <a:cs typeface="Times New Roman" pitchFamily="18" charset="0"/>
                </a:rPr>
                <a:t>соттору</a:t>
              </a:r>
              <a:endParaRPr lang="ru-RU" b="1" dirty="0">
                <a:latin typeface="Arial" charset="0"/>
              </a:endParaRPr>
            </a:p>
            <a:p>
              <a:pPr algn="ctr"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eaLnBrk="0" hangingPunct="0">
                <a:defRPr/>
              </a:pPr>
              <a:endParaRPr lang="ru-RU" sz="2000" b="1" dirty="0">
                <a:latin typeface="Arial" charset="0"/>
              </a:endParaRPr>
            </a:p>
          </p:txBody>
        </p:sp>
        <p:sp>
          <p:nvSpPr>
            <p:cNvPr id="5144" name="AutoShape 11"/>
            <p:cNvSpPr>
              <a:spLocks noChangeArrowheads="1"/>
            </p:cNvSpPr>
            <p:nvPr/>
          </p:nvSpPr>
          <p:spPr bwMode="auto">
            <a:xfrm>
              <a:off x="6223" y="8443"/>
              <a:ext cx="1981" cy="90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ru-RU" sz="2000" b="1" dirty="0">
                  <a:latin typeface="Arial" charset="0"/>
                  <a:cs typeface="Times New Roman" pitchFamily="18" charset="0"/>
                </a:rPr>
                <a:t>Б</a:t>
              </a:r>
              <a:r>
                <a:rPr lang="ru-RU" sz="2000" b="1" dirty="0" smtClean="0">
                  <a:latin typeface="Arial" charset="0"/>
                  <a:cs typeface="Times New Roman" pitchFamily="18" charset="0"/>
                </a:rPr>
                <a:t>П </a:t>
              </a:r>
              <a:endParaRPr lang="ru-RU" sz="2000" b="1" dirty="0">
                <a:latin typeface="Arial" charset="0"/>
              </a:endParaRPr>
            </a:p>
          </p:txBody>
        </p:sp>
        <p:grpSp>
          <p:nvGrpSpPr>
            <p:cNvPr id="15382" name="Group 14"/>
            <p:cNvGrpSpPr>
              <a:grpSpLocks/>
            </p:cNvGrpSpPr>
            <p:nvPr/>
          </p:nvGrpSpPr>
          <p:grpSpPr bwMode="auto">
            <a:xfrm>
              <a:off x="2505" y="7852"/>
              <a:ext cx="10039" cy="574"/>
              <a:chOff x="2505" y="7852"/>
              <a:chExt cx="10039" cy="574"/>
            </a:xfrm>
          </p:grpSpPr>
          <p:sp>
            <p:nvSpPr>
              <p:cNvPr id="5149" name="Line 16"/>
              <p:cNvSpPr>
                <a:spLocks noChangeShapeType="1"/>
              </p:cNvSpPr>
              <p:nvPr/>
            </p:nvSpPr>
            <p:spPr bwMode="auto">
              <a:xfrm flipV="1">
                <a:off x="2505" y="7858"/>
                <a:ext cx="10039" cy="13"/>
              </a:xfrm>
              <a:prstGeom prst="line">
                <a:avLst/>
              </a:prstGeom>
              <a:noFill/>
              <a:ln w="28575">
                <a:solidFill>
                  <a:schemeClr val="accent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>
                  <a:ln>
                    <a:solidFill>
                      <a:srgbClr val="FF0000"/>
                    </a:solidFill>
                  </a:ln>
                </a:endParaRPr>
              </a:p>
            </p:txBody>
          </p:sp>
          <p:sp>
            <p:nvSpPr>
              <p:cNvPr id="5150" name="Line 17"/>
              <p:cNvSpPr>
                <a:spLocks noChangeShapeType="1"/>
              </p:cNvSpPr>
              <p:nvPr/>
            </p:nvSpPr>
            <p:spPr bwMode="auto">
              <a:xfrm>
                <a:off x="2505" y="7871"/>
                <a:ext cx="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  <p:sp>
            <p:nvSpPr>
              <p:cNvPr id="5152" name="Line 19"/>
              <p:cNvSpPr>
                <a:spLocks noChangeShapeType="1"/>
              </p:cNvSpPr>
              <p:nvPr/>
            </p:nvSpPr>
            <p:spPr bwMode="auto">
              <a:xfrm flipH="1">
                <a:off x="9901" y="7887"/>
                <a:ext cx="1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  <p:sp>
            <p:nvSpPr>
              <p:cNvPr id="5154" name="Line 21"/>
              <p:cNvSpPr>
                <a:spLocks noChangeShapeType="1"/>
              </p:cNvSpPr>
              <p:nvPr/>
            </p:nvSpPr>
            <p:spPr bwMode="auto">
              <a:xfrm>
                <a:off x="12544" y="7852"/>
                <a:ext cx="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  <p:sp>
            <p:nvSpPr>
              <p:cNvPr id="5155" name="Line 22"/>
              <p:cNvSpPr>
                <a:spLocks noChangeShapeType="1"/>
              </p:cNvSpPr>
              <p:nvPr/>
            </p:nvSpPr>
            <p:spPr bwMode="auto">
              <a:xfrm>
                <a:off x="7175" y="7876"/>
                <a:ext cx="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  <p:sp>
            <p:nvSpPr>
              <p:cNvPr id="5156" name="Line 23"/>
              <p:cNvSpPr>
                <a:spLocks noChangeShapeType="1"/>
              </p:cNvSpPr>
              <p:nvPr/>
            </p:nvSpPr>
            <p:spPr bwMode="auto">
              <a:xfrm>
                <a:off x="4777" y="7876"/>
                <a:ext cx="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</p:grpSp>
      </p:grpSp>
      <p:sp>
        <p:nvSpPr>
          <p:cNvPr id="15367" name="Rectangle 35"/>
          <p:cNvSpPr>
            <a:spLocks noChangeArrowheads="1"/>
          </p:cNvSpPr>
          <p:nvPr/>
        </p:nvSpPr>
        <p:spPr bwMode="auto">
          <a:xfrm>
            <a:off x="1789114" y="5027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" name="Стрелка вверх 4"/>
          <p:cNvSpPr/>
          <p:nvPr/>
        </p:nvSpPr>
        <p:spPr>
          <a:xfrm>
            <a:off x="6075582" y="2423255"/>
            <a:ext cx="452438" cy="520700"/>
          </a:xfrm>
          <a:prstGeom prst="up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96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6422" y="365125"/>
            <a:ext cx="9607378" cy="895264"/>
          </a:xfrm>
        </p:spPr>
        <p:txBody>
          <a:bodyPr/>
          <a:lstStyle/>
          <a:p>
            <a:r>
              <a:rPr lang="ru-RU" sz="2400" dirty="0" err="1" smtClean="0"/>
              <a:t>Калкка</a:t>
            </a:r>
            <a:r>
              <a:rPr lang="ru-RU" sz="2400" dirty="0" smtClean="0"/>
              <a:t> </a:t>
            </a:r>
            <a:r>
              <a:rPr lang="ru-RU" sz="2400" dirty="0" err="1"/>
              <a:t>социалдык-психологиялык</a:t>
            </a:r>
            <a:r>
              <a:rPr lang="ru-RU" sz="2400" dirty="0"/>
              <a:t> </a:t>
            </a:r>
            <a:r>
              <a:rPr lang="ru-RU" sz="2400" dirty="0" err="1"/>
              <a:t>жардам</a:t>
            </a:r>
            <a:r>
              <a:rPr lang="ru-RU" sz="2400" dirty="0"/>
              <a:t> </a:t>
            </a:r>
            <a:r>
              <a:rPr lang="ru-RU" sz="2400" dirty="0" err="1"/>
              <a:t>кɵрсɵтүүчү</a:t>
            </a:r>
            <a:r>
              <a:rPr lang="ru-RU" sz="2400" dirty="0"/>
              <a:t> </a:t>
            </a:r>
            <a:r>
              <a:rPr lang="ru-RU" sz="2400" dirty="0" err="1"/>
              <a:t>борбордун</a:t>
            </a:r>
            <a:r>
              <a:rPr lang="ru-RU" sz="2400" dirty="0"/>
              <a:t>,  </a:t>
            </a:r>
            <a:r>
              <a:rPr lang="ru-RU" sz="2400" dirty="0" err="1"/>
              <a:t>кризистик</a:t>
            </a:r>
            <a:r>
              <a:rPr lang="ru-RU" sz="2400" dirty="0"/>
              <a:t> </a:t>
            </a:r>
            <a:r>
              <a:rPr lang="ru-RU" sz="2400" dirty="0" err="1"/>
              <a:t>борбордун</a:t>
            </a:r>
            <a:r>
              <a:rPr lang="ru-RU" sz="2400" dirty="0"/>
              <a:t>, баш </a:t>
            </a:r>
            <a:r>
              <a:rPr lang="ru-RU" sz="2400" dirty="0" err="1"/>
              <a:t>калкалоочу</a:t>
            </a:r>
            <a:r>
              <a:rPr lang="ru-RU" sz="2400" dirty="0"/>
              <a:t> </a:t>
            </a:r>
            <a:r>
              <a:rPr lang="ru-RU" sz="2400" dirty="0" err="1"/>
              <a:t>жайдын</a:t>
            </a:r>
            <a:r>
              <a:rPr lang="ru-RU" sz="2400" dirty="0"/>
              <a:t>, </a:t>
            </a:r>
            <a:r>
              <a:rPr lang="ru-RU" sz="2400" dirty="0" err="1"/>
              <a:t>аксакалдар</a:t>
            </a:r>
            <a:r>
              <a:rPr lang="ru-RU" sz="2400" dirty="0"/>
              <a:t> </a:t>
            </a:r>
            <a:r>
              <a:rPr lang="ru-RU" sz="2400" dirty="0" err="1"/>
              <a:t>сотторунун</a:t>
            </a:r>
            <a:r>
              <a:rPr lang="ru-RU" sz="2400" dirty="0"/>
              <a:t> отчету</a:t>
            </a:r>
            <a:r>
              <a:rPr lang="ru-RU" sz="2400" dirty="0" smtClean="0"/>
              <a:t>»</a:t>
            </a:r>
            <a:r>
              <a:rPr lang="ru-RU" sz="2400" dirty="0"/>
              <a:t> КБ-1 </a:t>
            </a:r>
            <a:r>
              <a:rPr lang="ru-RU" sz="2400" dirty="0" err="1" smtClean="0"/>
              <a:t>формасы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18" name="Объект 17"/>
          <p:cNvSpPr>
            <a:spLocks noGrp="1"/>
          </p:cNvSpPr>
          <p:nvPr>
            <p:ph idx="1"/>
          </p:nvPr>
        </p:nvSpPr>
        <p:spPr>
          <a:xfrm>
            <a:off x="527222" y="1425145"/>
            <a:ext cx="10826578" cy="4751817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30876" y="5253633"/>
            <a:ext cx="6096000" cy="13542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effectLst/>
                <a:ea typeface="Times New Roman" panose="02020603050405020304" pitchFamily="18" charset="0"/>
              </a:rPr>
              <a:t> </a:t>
            </a:r>
            <a:r>
              <a:rPr lang="ru-RU" sz="1600" dirty="0"/>
              <a:t>№ 1-КБ (</a:t>
            </a:r>
            <a:r>
              <a:rPr lang="ru-RU" sz="1600" dirty="0" err="1"/>
              <a:t>жылдык</a:t>
            </a:r>
            <a:r>
              <a:rPr lang="ru-RU" sz="1600" dirty="0"/>
              <a:t>) </a:t>
            </a:r>
            <a:r>
              <a:rPr lang="ru-RU" sz="1600" dirty="0" err="1"/>
              <a:t>формасы</a:t>
            </a:r>
            <a:r>
              <a:rPr lang="ru-RU" sz="1600" dirty="0"/>
              <a:t> </a:t>
            </a:r>
            <a:r>
              <a:rPr lang="ru-RU" sz="1600" dirty="0" err="1"/>
              <a:t>боюнча</a:t>
            </a:r>
            <a:r>
              <a:rPr lang="ru-RU" sz="1600" dirty="0"/>
              <a:t> </a:t>
            </a:r>
            <a:r>
              <a:rPr lang="ru-RU" sz="1600" dirty="0" err="1"/>
              <a:t>мамлекеттик</a:t>
            </a:r>
            <a:r>
              <a:rPr lang="ru-RU" sz="1600" dirty="0"/>
              <a:t> </a:t>
            </a:r>
            <a:r>
              <a:rPr lang="ru-RU" sz="1600" dirty="0" err="1"/>
              <a:t>статистикалык</a:t>
            </a:r>
            <a:r>
              <a:rPr lang="ru-RU" sz="1600" dirty="0"/>
              <a:t> </a:t>
            </a:r>
            <a:r>
              <a:rPr lang="ru-RU" sz="1600" dirty="0" err="1"/>
              <a:t>отчеттуулукту</a:t>
            </a:r>
            <a:r>
              <a:rPr lang="ru-RU" sz="1600" dirty="0"/>
              <a:t> </a:t>
            </a:r>
            <a:r>
              <a:rPr lang="ru-RU" sz="1600" dirty="0" err="1"/>
              <a:t>чогултуу</a:t>
            </a:r>
            <a:r>
              <a:rPr lang="ru-RU" sz="1600" dirty="0"/>
              <a:t> </a:t>
            </a:r>
            <a:r>
              <a:rPr lang="ru-RU" sz="1600" dirty="0" err="1"/>
              <a:t>системасы</a:t>
            </a:r>
            <a:r>
              <a:rPr lang="ru-RU" sz="1600" dirty="0"/>
              <a:t> </a:t>
            </a:r>
            <a:r>
              <a:rPr lang="ru-RU" sz="1600" dirty="0" err="1"/>
              <a:t>үч</a:t>
            </a:r>
            <a:r>
              <a:rPr lang="ru-RU" sz="1600" dirty="0"/>
              <a:t> </a:t>
            </a:r>
            <a:r>
              <a:rPr lang="ru-RU" sz="1600" dirty="0" err="1"/>
              <a:t>деңгээлдүү</a:t>
            </a:r>
            <a:r>
              <a:rPr lang="ru-RU" sz="1600" dirty="0"/>
              <a:t> </a:t>
            </a:r>
            <a:r>
              <a:rPr lang="ru-RU" sz="1600" dirty="0" err="1"/>
              <a:t>болуп</a:t>
            </a:r>
            <a:r>
              <a:rPr lang="ru-RU" sz="1600" dirty="0"/>
              <a:t> </a:t>
            </a:r>
            <a:r>
              <a:rPr lang="ru-RU" sz="1600" dirty="0" err="1"/>
              <a:t>эсептелет</a:t>
            </a:r>
            <a:r>
              <a:rPr lang="ru-RU" sz="1600" dirty="0"/>
              <a:t>:</a:t>
            </a:r>
          </a:p>
          <a:p>
            <a:r>
              <a:rPr lang="ru-RU" sz="1600" dirty="0" err="1"/>
              <a:t>р</a:t>
            </a:r>
            <a:r>
              <a:rPr lang="ru-RU" sz="1600" dirty="0" err="1" smtClean="0"/>
              <a:t>айондук</a:t>
            </a:r>
            <a:r>
              <a:rPr lang="ru-RU" sz="1600" dirty="0"/>
              <a:t>, </a:t>
            </a:r>
            <a:r>
              <a:rPr lang="ru-RU" sz="1600" dirty="0" err="1"/>
              <a:t>облустук</a:t>
            </a:r>
            <a:r>
              <a:rPr lang="ru-RU" sz="1600" dirty="0"/>
              <a:t> </a:t>
            </a:r>
            <a:r>
              <a:rPr lang="ru-RU" sz="1600" dirty="0" err="1"/>
              <a:t>жана</a:t>
            </a:r>
            <a:r>
              <a:rPr lang="ru-RU" sz="1600" dirty="0"/>
              <a:t> </a:t>
            </a:r>
            <a:r>
              <a:rPr lang="ru-RU" sz="1600" dirty="0" err="1"/>
              <a:t>республикалык</a:t>
            </a:r>
            <a:endParaRPr lang="ru-RU" sz="1600" dirty="0"/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02350" y="1540336"/>
            <a:ext cx="2082039" cy="1417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КБ, АС, </a:t>
            </a:r>
            <a:r>
              <a:rPr lang="ru-RU" dirty="0"/>
              <a:t>К</a:t>
            </a:r>
            <a:r>
              <a:rPr lang="ru-RU" dirty="0" smtClean="0"/>
              <a:t>Ф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90816" y="2379958"/>
            <a:ext cx="2298357" cy="1445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err="1" smtClean="0"/>
              <a:t>Калкка</a:t>
            </a:r>
            <a:r>
              <a:rPr lang="ru-RU" sz="1100" dirty="0" smtClean="0"/>
              <a:t> </a:t>
            </a:r>
            <a:r>
              <a:rPr lang="ru-RU" sz="1100" dirty="0" err="1"/>
              <a:t>социалдык-психологиялык</a:t>
            </a:r>
            <a:r>
              <a:rPr lang="ru-RU" sz="1100" dirty="0"/>
              <a:t> </a:t>
            </a:r>
            <a:r>
              <a:rPr lang="ru-RU" sz="1100" dirty="0" err="1"/>
              <a:t>жардам</a:t>
            </a:r>
            <a:r>
              <a:rPr lang="ru-RU" sz="1100" dirty="0"/>
              <a:t> </a:t>
            </a:r>
            <a:r>
              <a:rPr lang="ru-RU" sz="1100" dirty="0" err="1"/>
              <a:t>кɵрсɵтүүчү</a:t>
            </a:r>
            <a:r>
              <a:rPr lang="ru-RU" sz="1100" dirty="0"/>
              <a:t> </a:t>
            </a:r>
            <a:r>
              <a:rPr lang="ru-RU" sz="1100" dirty="0" err="1"/>
              <a:t>борбордун</a:t>
            </a:r>
            <a:r>
              <a:rPr lang="ru-RU" sz="1100" dirty="0"/>
              <a:t>,  </a:t>
            </a:r>
            <a:r>
              <a:rPr lang="ru-RU" sz="1100" dirty="0" err="1"/>
              <a:t>кризистик</a:t>
            </a:r>
            <a:r>
              <a:rPr lang="ru-RU" sz="1100" dirty="0"/>
              <a:t> </a:t>
            </a:r>
            <a:r>
              <a:rPr lang="ru-RU" sz="1100" dirty="0" err="1"/>
              <a:t>борбордун</a:t>
            </a:r>
            <a:r>
              <a:rPr lang="ru-RU" sz="1100" dirty="0"/>
              <a:t>, баш </a:t>
            </a:r>
            <a:r>
              <a:rPr lang="ru-RU" sz="1100" dirty="0" err="1"/>
              <a:t>калкалоочу</a:t>
            </a:r>
            <a:r>
              <a:rPr lang="ru-RU" sz="1100" dirty="0"/>
              <a:t> </a:t>
            </a:r>
            <a:r>
              <a:rPr lang="ru-RU" sz="1100" dirty="0" err="1"/>
              <a:t>жайдын</a:t>
            </a:r>
            <a:r>
              <a:rPr lang="ru-RU" sz="1100" dirty="0"/>
              <a:t>, </a:t>
            </a:r>
            <a:r>
              <a:rPr lang="ru-RU" sz="1100" dirty="0" err="1"/>
              <a:t>аксакалдар</a:t>
            </a:r>
            <a:r>
              <a:rPr lang="ru-RU" sz="1100" dirty="0"/>
              <a:t> </a:t>
            </a:r>
            <a:r>
              <a:rPr lang="ru-RU" sz="1100" dirty="0" err="1"/>
              <a:t>сотторунун</a:t>
            </a:r>
            <a:r>
              <a:rPr lang="ru-RU" sz="1100" dirty="0"/>
              <a:t> отчету</a:t>
            </a:r>
            <a:r>
              <a:rPr lang="ru-RU" sz="1100" dirty="0" smtClean="0"/>
              <a:t>»  </a:t>
            </a:r>
            <a:r>
              <a:rPr lang="ru-RU" sz="1100" dirty="0"/>
              <a:t>КБ-1 </a:t>
            </a:r>
            <a:r>
              <a:rPr lang="ru-RU" sz="1100" dirty="0" err="1"/>
              <a:t>формасы</a:t>
            </a:r>
            <a:r>
              <a:rPr lang="ru-RU" sz="1100" dirty="0"/>
              <a:t> </a:t>
            </a:r>
          </a:p>
          <a:p>
            <a:pPr algn="ctr"/>
            <a:endParaRPr lang="ru-RU" sz="1200" dirty="0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702349" y="3973336"/>
            <a:ext cx="2388467" cy="76753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/>
              <a:t>УСКнын</a:t>
            </a:r>
            <a:endParaRPr lang="ru-RU" sz="1400" dirty="0" smtClean="0"/>
          </a:p>
          <a:p>
            <a:pPr algn="ctr"/>
            <a:r>
              <a:rPr lang="ru-RU" sz="1400" dirty="0" err="1"/>
              <a:t>Р</a:t>
            </a:r>
            <a:r>
              <a:rPr lang="ru-RU" sz="1400" dirty="0" err="1" smtClean="0"/>
              <a:t>айстатбашкармалыгы</a:t>
            </a:r>
            <a:endParaRPr lang="ru-RU" sz="1400" dirty="0"/>
          </a:p>
        </p:txBody>
      </p:sp>
      <p:pic>
        <p:nvPicPr>
          <p:cNvPr id="8" name="Рисунок 7" descr="Описание: стопка бумаги чертах Бесплатные Иконки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480" y="4863131"/>
            <a:ext cx="314325" cy="28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Объект 16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876" y="4940959"/>
            <a:ext cx="256054" cy="219475"/>
          </a:xfrm>
          <a:prstGeom prst="rect">
            <a:avLst/>
          </a:prstGeom>
          <a:noFill/>
        </p:spPr>
      </p:pic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335109"/>
              </p:ext>
            </p:extLst>
          </p:nvPr>
        </p:nvGraphicFramePr>
        <p:xfrm>
          <a:off x="5535828" y="2213811"/>
          <a:ext cx="5729480" cy="2946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737315" y="1363960"/>
            <a:ext cx="567424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Калктын</a:t>
            </a:r>
            <a:r>
              <a:rPr lang="ru-RU" sz="1600" dirty="0"/>
              <a:t> </a:t>
            </a:r>
            <a:r>
              <a:rPr lang="ru-RU" sz="1600" dirty="0" err="1"/>
              <a:t>кризистик</a:t>
            </a:r>
            <a:r>
              <a:rPr lang="ru-RU" sz="1600" dirty="0"/>
              <a:t> </a:t>
            </a:r>
            <a:r>
              <a:rPr lang="ru-RU" sz="1600" dirty="0" err="1"/>
              <a:t>борборлорго</a:t>
            </a:r>
            <a:r>
              <a:rPr lang="ru-RU" sz="1600" dirty="0"/>
              <a:t>, </a:t>
            </a:r>
            <a:r>
              <a:rPr lang="ru-RU" sz="1600" dirty="0" err="1"/>
              <a:t>аксакалдар</a:t>
            </a:r>
            <a:r>
              <a:rPr lang="ru-RU" sz="1600" dirty="0"/>
              <a:t> </a:t>
            </a:r>
            <a:r>
              <a:rPr lang="ru-RU" sz="1600" dirty="0" err="1"/>
              <a:t>сотторуна</a:t>
            </a:r>
            <a:r>
              <a:rPr lang="ru-RU" sz="1600" dirty="0"/>
              <a:t>  </a:t>
            </a:r>
            <a:r>
              <a:rPr lang="ru-RU" sz="1600" dirty="0" err="1"/>
              <a:t>жана</a:t>
            </a:r>
            <a:r>
              <a:rPr lang="ru-RU" sz="1600" dirty="0"/>
              <a:t> башка </a:t>
            </a:r>
            <a:r>
              <a:rPr lang="ru-RU" sz="1600" dirty="0" err="1"/>
              <a:t>адистештирилген</a:t>
            </a:r>
            <a:r>
              <a:rPr lang="ru-RU" sz="1600" dirty="0"/>
              <a:t> </a:t>
            </a:r>
            <a:r>
              <a:rPr lang="ru-RU" sz="1600" dirty="0" err="1"/>
              <a:t>мекемелерге</a:t>
            </a:r>
            <a:r>
              <a:rPr lang="ru-RU" sz="1600" dirty="0"/>
              <a:t> </a:t>
            </a:r>
            <a:r>
              <a:rPr lang="ru-RU" sz="1600" dirty="0" err="1"/>
              <a:t>кайрылууларынын</a:t>
            </a:r>
            <a:r>
              <a:rPr lang="ru-RU" sz="1600" dirty="0"/>
              <a:t> саны</a:t>
            </a:r>
          </a:p>
          <a:p>
            <a:pPr>
              <a:spcAft>
                <a:spcPts val="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37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591" y="211102"/>
            <a:ext cx="9038795" cy="1139825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2800" dirty="0" smtClean="0">
                <a:latin typeface="+mn-lt"/>
              </a:rPr>
              <a:t>№1-КБ </a:t>
            </a:r>
            <a:r>
              <a:rPr lang="ru-RU" sz="2800" dirty="0" err="1" smtClean="0">
                <a:latin typeface="+mn-lt"/>
              </a:rPr>
              <a:t>формасындагы</a:t>
            </a:r>
            <a:r>
              <a:rPr lang="ru-RU" sz="2800" dirty="0" smtClean="0">
                <a:latin typeface="+mn-lt"/>
              </a:rPr>
              <a:t> </a:t>
            </a:r>
            <a:r>
              <a:rPr lang="ru-RU" sz="2800" dirty="0" err="1" smtClean="0">
                <a:latin typeface="+mn-lt"/>
                <a:cs typeface="Calibri"/>
              </a:rPr>
              <a:t>өзгөрүүлөр</a:t>
            </a:r>
            <a:endParaRPr lang="ru-RU" sz="2800" dirty="0">
              <a:latin typeface="+mn-lt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32410676"/>
              </p:ext>
            </p:extLst>
          </p:nvPr>
        </p:nvGraphicFramePr>
        <p:xfrm>
          <a:off x="2135560" y="1409617"/>
          <a:ext cx="8532440" cy="5440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1506" y="567237"/>
            <a:ext cx="2024047" cy="137171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3318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7463" y="1515511"/>
            <a:ext cx="52886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/>
              <a:t> </a:t>
            </a:r>
            <a:endParaRPr lang="ru-RU" sz="1400" dirty="0"/>
          </a:p>
          <a:p>
            <a:r>
              <a:rPr lang="ru-RU" sz="1400" b="1" dirty="0"/>
              <a:t>2017-жылы </a:t>
            </a:r>
            <a:r>
              <a:rPr lang="ru-RU" sz="1400" b="1" dirty="0" err="1"/>
              <a:t>кризистик</a:t>
            </a:r>
            <a:r>
              <a:rPr lang="ru-RU" sz="1400" b="1" dirty="0"/>
              <a:t> </a:t>
            </a:r>
            <a:r>
              <a:rPr lang="ru-RU" sz="1400" b="1" dirty="0" err="1"/>
              <a:t>борборлорго</a:t>
            </a:r>
            <a:r>
              <a:rPr lang="ru-RU" sz="1400" b="1" dirty="0"/>
              <a:t> </a:t>
            </a:r>
            <a:r>
              <a:rPr lang="ru-RU" sz="1400" b="1" dirty="0" err="1"/>
              <a:t>жана</a:t>
            </a:r>
            <a:r>
              <a:rPr lang="ru-RU" sz="1400" b="1" dirty="0"/>
              <a:t> </a:t>
            </a:r>
            <a:r>
              <a:rPr lang="ru-RU" sz="1400" b="1" dirty="0" err="1"/>
              <a:t>калкка</a:t>
            </a:r>
            <a:r>
              <a:rPr lang="ru-RU" sz="1400" b="1" dirty="0"/>
              <a:t> </a:t>
            </a:r>
            <a:r>
              <a:rPr lang="ru-RU" sz="1400" b="1" dirty="0" err="1"/>
              <a:t>социалдык-психологиялык</a:t>
            </a:r>
            <a:r>
              <a:rPr lang="ru-RU" sz="1400" b="1" dirty="0"/>
              <a:t> </a:t>
            </a:r>
            <a:r>
              <a:rPr lang="ru-RU" sz="1400" b="1" dirty="0" err="1"/>
              <a:t>жардам</a:t>
            </a:r>
            <a:r>
              <a:rPr lang="ru-RU" sz="1400" b="1" dirty="0"/>
              <a:t> </a:t>
            </a:r>
            <a:r>
              <a:rPr lang="ru-RU" sz="1400" b="1" dirty="0" err="1"/>
              <a:t>кɵрсɵткɵн</a:t>
            </a:r>
            <a:r>
              <a:rPr lang="ru-RU" sz="1400" b="1" dirty="0"/>
              <a:t> </a:t>
            </a:r>
            <a:r>
              <a:rPr lang="ru-RU" sz="1400" b="1" dirty="0" err="1"/>
              <a:t>мекемелерге</a:t>
            </a:r>
            <a:r>
              <a:rPr lang="ru-RU" sz="1400" b="1" dirty="0"/>
              <a:t> </a:t>
            </a:r>
            <a:r>
              <a:rPr lang="ru-RU" sz="1400" b="1" dirty="0" err="1"/>
              <a:t>кайрылгандардын</a:t>
            </a:r>
            <a:r>
              <a:rPr lang="ru-RU" sz="1400" b="1" dirty="0"/>
              <a:t> саны, </a:t>
            </a:r>
            <a:r>
              <a:rPr lang="ru-RU" sz="1400" b="1" dirty="0" err="1"/>
              <a:t>жасалган</a:t>
            </a:r>
            <a:r>
              <a:rPr lang="ru-RU" sz="1400" b="1" dirty="0"/>
              <a:t> </a:t>
            </a:r>
            <a:r>
              <a:rPr lang="ru-RU" sz="1400" b="1" dirty="0" err="1"/>
              <a:t>зомбулуктун</a:t>
            </a:r>
            <a:r>
              <a:rPr lang="ru-RU" sz="1400" b="1" dirty="0"/>
              <a:t> </a:t>
            </a:r>
            <a:r>
              <a:rPr lang="ru-RU" sz="1400" b="1" dirty="0" err="1"/>
              <a:t>түрлɵрү</a:t>
            </a:r>
            <a:r>
              <a:rPr lang="ru-RU" sz="1400" b="1" dirty="0"/>
              <a:t> </a:t>
            </a:r>
            <a:r>
              <a:rPr lang="ru-RU" sz="1400" b="1" dirty="0" err="1"/>
              <a:t>боюнча</a:t>
            </a:r>
            <a:endParaRPr lang="ru-RU" sz="1400" dirty="0"/>
          </a:p>
          <a:p>
            <a:pPr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Объект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0536237"/>
              </p:ext>
            </p:extLst>
          </p:nvPr>
        </p:nvGraphicFramePr>
        <p:xfrm>
          <a:off x="535460" y="2575455"/>
          <a:ext cx="5634335" cy="41873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574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24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929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4152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Баары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err="1" smtClean="0">
                          <a:effectLst/>
                        </a:rPr>
                        <a:t>Анын</a:t>
                      </a:r>
                      <a:r>
                        <a:rPr lang="ru-RU" sz="900" baseline="0" dirty="0" smtClean="0"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effectLst/>
                        </a:rPr>
                        <a:t>ичинен</a:t>
                      </a:r>
                      <a:r>
                        <a:rPr lang="ru-RU" sz="900" baseline="0" dirty="0" smtClean="0"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effectLst/>
                        </a:rPr>
                        <a:t>жыныстык</a:t>
                      </a:r>
                      <a:r>
                        <a:rPr lang="ru-RU" sz="900" baseline="0" dirty="0" smtClean="0"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effectLst/>
                        </a:rPr>
                        <a:t>айырмачылыг</a:t>
                      </a:r>
                      <a:r>
                        <a:rPr lang="ru-RU" sz="900" baseline="0" dirty="0" smtClean="0"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effectLst/>
                        </a:rPr>
                        <a:t>боюнча</a:t>
                      </a:r>
                      <a:r>
                        <a:rPr lang="ru-RU" sz="900" dirty="0" smtClean="0">
                          <a:effectLst/>
                        </a:rPr>
                        <a:t>: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40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</a:rPr>
                        <a:t>Аялдар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</a:rPr>
                        <a:t>Эркектер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40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Баары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16116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10413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5703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4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</a:rPr>
                        <a:t>Анын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ичинен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кайрылуу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себептери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40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Үй-б</a:t>
                      </a: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үлөлүк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зомбулук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9401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7333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2068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40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</a:rPr>
                        <a:t>Сексуалдык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зомбулук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41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159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</a:rPr>
                        <a:t>Басмырлоочу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никелик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тажрыйбалар</a:t>
                      </a:r>
                      <a:endParaRPr lang="ru-RU" sz="9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</a:rPr>
                        <a:t>никеге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турууга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мажбурлоо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</a:rPr>
                        <a:t>никеге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туруу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үчүн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уурдоо</a:t>
                      </a:r>
                      <a:r>
                        <a:rPr lang="ky-KG" sz="9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y-KG" sz="9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өспүрүм курагындагы никелер</a:t>
                      </a:r>
                      <a:r>
                        <a:rPr lang="ky-KG" sz="900" dirty="0" smtClean="0">
                          <a:solidFill>
                            <a:schemeClr val="tx1"/>
                          </a:solidFill>
                          <a:effectLst/>
                        </a:rPr>
                        <a:t>, к</a:t>
                      </a:r>
                      <a:r>
                        <a:rPr lang="ky-KG" sz="9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өп аялдуулук</a:t>
                      </a:r>
                      <a:r>
                        <a:rPr lang="ky-KG" sz="90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107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104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40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</a:rPr>
                        <a:t>Адам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сатуу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</a:rPr>
                        <a:t>баары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4074">
                <a:tc>
                  <a:txBody>
                    <a:bodyPr/>
                    <a:lstStyle/>
                    <a:p>
                      <a:pPr indent="201930">
                        <a:spcAft>
                          <a:spcPts val="0"/>
                        </a:spcAft>
                      </a:pP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</a:rPr>
                        <a:t>Алардын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ичинен</a:t>
                      </a:r>
                      <a:r>
                        <a:rPr lang="ky-KG" sz="900" dirty="0" smtClean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4074">
                <a:tc>
                  <a:txBody>
                    <a:bodyPr/>
                    <a:lstStyle/>
                    <a:p>
                      <a:pPr indent="111760">
                        <a:spcAft>
                          <a:spcPts val="0"/>
                        </a:spcAft>
                      </a:pP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</a:rPr>
                        <a:t>эмгек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</a:rPr>
                        <a:t>эксплуатациясы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4252">
                <a:tc>
                  <a:txBody>
                    <a:bodyPr/>
                    <a:lstStyle/>
                    <a:p>
                      <a:pPr indent="111760">
                        <a:spcAft>
                          <a:spcPts val="0"/>
                        </a:spcAft>
                      </a:pP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</a:rPr>
                        <a:t>сексуалдык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</a:rPr>
                        <a:t>эксплуатациялоо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340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Ажырашуу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үй-мүлктү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900" baseline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бөлүштүрүү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904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799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105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340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Башка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5652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2130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3522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44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264083"/>
              </p:ext>
            </p:extLst>
          </p:nvPr>
        </p:nvGraphicFramePr>
        <p:xfrm>
          <a:off x="6657775" y="2003884"/>
          <a:ext cx="5248675" cy="3646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 flipV="1">
            <a:off x="2040556" y="3426593"/>
            <a:ext cx="5832910" cy="43313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66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КРнын</a:t>
            </a:r>
            <a:r>
              <a:rPr lang="ru-RU" dirty="0" smtClean="0"/>
              <a:t> </a:t>
            </a:r>
            <a:r>
              <a:rPr lang="ru-RU" dirty="0" err="1" smtClean="0"/>
              <a:t>ИИМи</a:t>
            </a:r>
            <a:r>
              <a:rPr lang="ru-RU" dirty="0" smtClean="0"/>
              <a:t>, </a:t>
            </a:r>
            <a:r>
              <a:rPr lang="ru-RU" dirty="0" err="1" smtClean="0"/>
              <a:t>КРнын</a:t>
            </a:r>
            <a:r>
              <a:rPr lang="ru-RU" dirty="0" smtClean="0"/>
              <a:t> БП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41562" y="5084134"/>
            <a:ext cx="1556951" cy="111210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КРнын</a:t>
            </a:r>
            <a:r>
              <a:rPr lang="ru-RU" dirty="0" smtClean="0"/>
              <a:t> </a:t>
            </a:r>
            <a:r>
              <a:rPr lang="ru-RU" dirty="0" err="1" smtClean="0"/>
              <a:t>ИИМи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250466" y="2001795"/>
            <a:ext cx="2475428" cy="1819087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 </a:t>
            </a:r>
            <a:r>
              <a:rPr lang="ru-RU" sz="1400" b="1" dirty="0"/>
              <a:t>«</a:t>
            </a:r>
            <a:r>
              <a:rPr lang="ru-RU" sz="1400" b="1" dirty="0" err="1"/>
              <a:t>Кылмыш-жаза</a:t>
            </a:r>
            <a:r>
              <a:rPr lang="ru-RU" sz="1400" b="1" dirty="0"/>
              <a:t> </a:t>
            </a:r>
            <a:r>
              <a:rPr lang="ru-RU" sz="1400" b="1" dirty="0" err="1"/>
              <a:t>кодексинин</a:t>
            </a:r>
            <a:r>
              <a:rPr lang="ru-RU" sz="1400" b="1" dirty="0"/>
              <a:t> </a:t>
            </a:r>
            <a:r>
              <a:rPr lang="ru-RU" sz="1400" b="1" dirty="0" err="1"/>
              <a:t>беренелери</a:t>
            </a:r>
            <a:r>
              <a:rPr lang="ru-RU" sz="1400" b="1" dirty="0"/>
              <a:t> </a:t>
            </a:r>
            <a:r>
              <a:rPr lang="ru-RU" sz="1400" b="1" dirty="0" err="1"/>
              <a:t>боюнча</a:t>
            </a:r>
            <a:r>
              <a:rPr lang="ru-RU" sz="1400" b="1" dirty="0"/>
              <a:t> </a:t>
            </a:r>
            <a:r>
              <a:rPr lang="ru-RU" sz="1400" b="1" dirty="0" err="1"/>
              <a:t>жасалаган</a:t>
            </a:r>
            <a:r>
              <a:rPr lang="ru-RU" sz="1400" b="1" dirty="0"/>
              <a:t> </a:t>
            </a:r>
            <a:r>
              <a:rPr lang="ru-RU" sz="1400" b="1" dirty="0" err="1"/>
              <a:t>кылмыштар</a:t>
            </a:r>
            <a:r>
              <a:rPr lang="ru-RU" sz="1400" b="1" dirty="0"/>
              <a:t> </a:t>
            </a:r>
            <a:r>
              <a:rPr lang="ru-RU" sz="1400" b="1" dirty="0" err="1"/>
              <a:t>жɵнүндɵ</a:t>
            </a:r>
            <a:r>
              <a:rPr lang="ru-RU" sz="1400" b="1" dirty="0"/>
              <a:t> отчет» 4-формасы</a:t>
            </a:r>
          </a:p>
          <a:p>
            <a:pPr algn="ctr"/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58684" y="2001795"/>
            <a:ext cx="2491900" cy="1940009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 </a:t>
            </a:r>
            <a:r>
              <a:rPr lang="ru-RU" sz="1400" b="1" dirty="0"/>
              <a:t>«</a:t>
            </a:r>
            <a:r>
              <a:rPr lang="ru-RU" sz="1400" b="1" dirty="0" err="1"/>
              <a:t>Зомбулук</a:t>
            </a:r>
            <a:r>
              <a:rPr lang="ru-RU" sz="1400" b="1" dirty="0"/>
              <a:t> </a:t>
            </a:r>
            <a:r>
              <a:rPr lang="ru-RU" sz="1400" b="1" dirty="0" err="1"/>
              <a:t>жасагандар</a:t>
            </a:r>
            <a:r>
              <a:rPr lang="ru-RU" sz="1400" b="1" dirty="0"/>
              <a:t> </a:t>
            </a:r>
            <a:r>
              <a:rPr lang="ru-RU" sz="1400" b="1" dirty="0" err="1"/>
              <a:t>жɵнүндɵ</a:t>
            </a:r>
            <a:r>
              <a:rPr lang="ru-RU" sz="1400" b="1" dirty="0"/>
              <a:t> отчет» №2-ф.  </a:t>
            </a:r>
          </a:p>
          <a:p>
            <a:pPr algn="ctr"/>
            <a:endParaRPr lang="ru-RU" sz="1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78719" y="2001795"/>
            <a:ext cx="2808235" cy="210064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 </a:t>
            </a:r>
            <a:r>
              <a:rPr lang="ru-RU" sz="1400" b="1" dirty="0"/>
              <a:t>№ 2-ф. (</a:t>
            </a:r>
            <a:r>
              <a:rPr lang="ru-RU" sz="1400" b="1" dirty="0" err="1"/>
              <a:t>коргоо</a:t>
            </a:r>
            <a:r>
              <a:rPr lang="ru-RU" sz="1400" b="1" dirty="0"/>
              <a:t> </a:t>
            </a:r>
            <a:r>
              <a:rPr lang="ru-RU" sz="1400" b="1" dirty="0" err="1"/>
              <a:t>ордери</a:t>
            </a:r>
            <a:r>
              <a:rPr lang="ru-RU" sz="1400" b="1" dirty="0"/>
              <a:t>) «</a:t>
            </a:r>
            <a:r>
              <a:rPr lang="ru-RU" sz="1400" b="1" dirty="0" err="1"/>
              <a:t>Берилген</a:t>
            </a:r>
            <a:r>
              <a:rPr lang="ru-RU" sz="1400" b="1" dirty="0"/>
              <a:t> </a:t>
            </a:r>
            <a:r>
              <a:rPr lang="ru-RU" sz="1400" b="1" dirty="0" err="1"/>
              <a:t>коргоо</a:t>
            </a:r>
            <a:r>
              <a:rPr lang="ru-RU" sz="1400" b="1" dirty="0"/>
              <a:t> </a:t>
            </a:r>
            <a:r>
              <a:rPr lang="ru-RU" sz="1400" b="1" dirty="0" err="1"/>
              <a:t>ордерлери</a:t>
            </a:r>
            <a:r>
              <a:rPr lang="ru-RU" sz="1400" b="1" dirty="0"/>
              <a:t> </a:t>
            </a:r>
            <a:r>
              <a:rPr lang="ru-RU" sz="1400" b="1" dirty="0" err="1"/>
              <a:t>жɵнүндɵ</a:t>
            </a:r>
            <a:r>
              <a:rPr lang="ru-RU" sz="1400" b="1" dirty="0"/>
              <a:t>, </a:t>
            </a:r>
            <a:r>
              <a:rPr lang="ru-RU" sz="1400" b="1" dirty="0" err="1"/>
              <a:t>үй-бүлɵлүк</a:t>
            </a:r>
            <a:r>
              <a:rPr lang="ru-RU" sz="1400" b="1" dirty="0"/>
              <a:t> </a:t>
            </a:r>
            <a:r>
              <a:rPr lang="ru-RU" sz="1400" b="1" dirty="0" err="1"/>
              <a:t>зомбулук</a:t>
            </a:r>
            <a:r>
              <a:rPr lang="ru-RU" sz="1400" b="1" dirty="0"/>
              <a:t> </a:t>
            </a:r>
            <a:r>
              <a:rPr lang="ru-RU" sz="1400" b="1" dirty="0" err="1"/>
              <a:t>жасаган</a:t>
            </a:r>
            <a:r>
              <a:rPr lang="ru-RU" sz="1400" b="1" dirty="0"/>
              <a:t> </a:t>
            </a:r>
            <a:r>
              <a:rPr lang="ru-RU" sz="1400" b="1" dirty="0" err="1"/>
              <a:t>жарандар</a:t>
            </a:r>
            <a:r>
              <a:rPr lang="ru-RU" sz="1400" b="1" dirty="0"/>
              <a:t>  </a:t>
            </a:r>
            <a:r>
              <a:rPr lang="ru-RU" sz="1400" b="1" dirty="0" err="1"/>
              <a:t>жана</a:t>
            </a:r>
            <a:r>
              <a:rPr lang="ru-RU" sz="1400" b="1" dirty="0"/>
              <a:t> </a:t>
            </a:r>
            <a:r>
              <a:rPr lang="ru-RU" sz="1400" b="1" dirty="0" err="1"/>
              <a:t>үй-бүлɵлүк</a:t>
            </a:r>
            <a:r>
              <a:rPr lang="ru-RU" sz="1400" b="1" dirty="0"/>
              <a:t> </a:t>
            </a:r>
            <a:r>
              <a:rPr lang="ru-RU" sz="1400" b="1" dirty="0" err="1"/>
              <a:t>зомбулуктун</a:t>
            </a:r>
            <a:r>
              <a:rPr lang="ru-RU" sz="1400" b="1" dirty="0"/>
              <a:t> </a:t>
            </a:r>
            <a:r>
              <a:rPr lang="ru-RU" sz="1400" b="1" dirty="0" err="1"/>
              <a:t>жабырлануучулары</a:t>
            </a:r>
            <a:r>
              <a:rPr lang="ru-RU" sz="1400" b="1" dirty="0"/>
              <a:t> </a:t>
            </a:r>
            <a:r>
              <a:rPr lang="ru-RU" sz="1400" b="1" dirty="0" err="1"/>
              <a:t>жɵнүндɵ</a:t>
            </a:r>
            <a:r>
              <a:rPr lang="ru-RU" sz="1400" b="1" dirty="0"/>
              <a:t> </a:t>
            </a:r>
            <a:r>
              <a:rPr lang="ru-RU" sz="1400" b="1" dirty="0" err="1"/>
              <a:t>бириктирилген</a:t>
            </a:r>
            <a:r>
              <a:rPr lang="ru-RU" sz="1400" b="1" dirty="0"/>
              <a:t> отчет»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5436029" y="5211820"/>
            <a:ext cx="3253946" cy="856735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err="1" smtClean="0">
                <a:latin typeface="Arial" charset="0"/>
              </a:rPr>
              <a:t>Башкы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прокуратура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1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514185"/>
              </p:ext>
            </p:extLst>
          </p:nvPr>
        </p:nvGraphicFramePr>
        <p:xfrm>
          <a:off x="764057" y="1764578"/>
          <a:ext cx="7244161" cy="4665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192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12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412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4241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85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2015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2016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200" b="1" dirty="0">
                          <a:effectLst/>
                        </a:rPr>
                        <a:t>2017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60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Үй-бүлɵлүк</a:t>
                      </a: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зомбулук</a:t>
                      </a: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 </a:t>
                      </a:r>
                      <a:r>
                        <a:rPr lang="ru-RU" sz="12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фактылары</a:t>
                      </a: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, </a:t>
                      </a:r>
                      <a:r>
                        <a:rPr lang="ru-RU" sz="12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окуялары</a:t>
                      </a: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катталды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3 524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7 053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7 333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3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анын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ичинен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зомбулуктун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түрлɵрү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боюнча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3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+mn-lt"/>
                          <a:ea typeface="+mn-ea"/>
                        </a:rPr>
                        <a:t>дене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+mn-lt"/>
                          <a:ea typeface="+mn-ea"/>
                        </a:rPr>
                        <a:t>бойлук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2675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4 846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4 827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3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</a:rPr>
                        <a:t>психологиялык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840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2 204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2 502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3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</a:rPr>
                        <a:t>сексуалдык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07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Берилген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убактылуу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коргоо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ордерлеринин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саны,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бирдик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түрүндɵ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3 358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6 966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7 323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292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Үй-бүлɵлүк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зомбулук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боюнча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каралган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жана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сотко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жɵнɵтүлгɵн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кылмыш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иштеринин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саны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60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Администрациялык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жоопкерчиликке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тартылган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жарандардын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саны,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адам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2 381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4 901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4 946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22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алард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ын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ичинен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беренелери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боюнча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ru-RU" sz="1200" dirty="0" smtClean="0">
                          <a:effectLst/>
                        </a:rPr>
                        <a:t>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207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үй-бүлɵлүк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зомбулук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(66-3-бер.)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1 137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2 753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2 970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22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убактылуу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коргоо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ордеринин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шарттарын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аткарбоо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(66-4-берене)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22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соттук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коргоо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ордеринин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шарттарын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аткарбоо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(66-5-берене)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207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майда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тентектик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(364-берене)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1 514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1 478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3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</a:rPr>
                        <a:t>башка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374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207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</a:rPr>
                        <a:t>Булак</a:t>
                      </a:r>
                      <a:r>
                        <a:rPr lang="ru-RU" sz="1200" dirty="0" smtClean="0">
                          <a:effectLst/>
                        </a:rPr>
                        <a:t>: </a:t>
                      </a:r>
                      <a:r>
                        <a:rPr lang="ru-RU" sz="1200" dirty="0" err="1" smtClean="0">
                          <a:effectLst/>
                        </a:rPr>
                        <a:t>Кыргыз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baseline="0" dirty="0" err="1" smtClean="0">
                          <a:effectLst/>
                        </a:rPr>
                        <a:t>Республикасынын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baseline="0" smtClean="0">
                          <a:effectLst/>
                        </a:rPr>
                        <a:t>ИИМи</a:t>
                      </a:r>
                      <a:r>
                        <a:rPr lang="ru-RU" sz="1200" smtClean="0">
                          <a:effectLst/>
                        </a:rPr>
                        <a:t>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31659" y="579230"/>
            <a:ext cx="6096000" cy="118494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700" b="1" dirty="0" smtClean="0">
                <a:ea typeface="Times New Roman" panose="02020603050405020304" pitchFamily="18" charset="0"/>
              </a:rPr>
              <a:t>7.13-таблица.</a:t>
            </a:r>
            <a:r>
              <a:rPr lang="ru-RU" sz="1700" b="1" dirty="0" smtClean="0"/>
              <a:t> </a:t>
            </a:r>
            <a:r>
              <a:rPr lang="ru-RU" sz="1700" b="1" dirty="0" err="1"/>
              <a:t>Катталган</a:t>
            </a:r>
            <a:r>
              <a:rPr lang="ru-RU" sz="1700" b="1" dirty="0"/>
              <a:t> </a:t>
            </a:r>
            <a:r>
              <a:rPr lang="ru-RU" sz="1700" b="1" dirty="0" err="1"/>
              <a:t>үй-бүлɵлүк</a:t>
            </a:r>
            <a:r>
              <a:rPr lang="ru-RU" sz="1700" b="1" dirty="0"/>
              <a:t> </a:t>
            </a:r>
            <a:r>
              <a:rPr lang="ru-RU" sz="1700" b="1" dirty="0" err="1"/>
              <a:t>зомбулук</a:t>
            </a:r>
            <a:r>
              <a:rPr lang="ru-RU" sz="1700" b="1" dirty="0"/>
              <a:t> </a:t>
            </a:r>
            <a:r>
              <a:rPr lang="ru-RU" sz="1700" b="1" dirty="0" err="1"/>
              <a:t>фактыларынын</a:t>
            </a:r>
            <a:r>
              <a:rPr lang="ru-RU" sz="1700" b="1" dirty="0"/>
              <a:t> </a:t>
            </a:r>
            <a:r>
              <a:rPr lang="ru-RU" sz="1700" b="1" dirty="0" err="1"/>
              <a:t>жана</a:t>
            </a:r>
            <a:r>
              <a:rPr lang="ru-RU" sz="1700" b="1" dirty="0"/>
              <a:t> </a:t>
            </a:r>
            <a:r>
              <a:rPr lang="ru-RU" sz="1700" b="1" dirty="0" err="1"/>
              <a:t>алар</a:t>
            </a:r>
            <a:r>
              <a:rPr lang="ru-RU" sz="1700" b="1" dirty="0"/>
              <a:t> </a:t>
            </a:r>
            <a:r>
              <a:rPr lang="ru-RU" sz="1700" b="1" dirty="0" err="1"/>
              <a:t>боюнча</a:t>
            </a:r>
            <a:r>
              <a:rPr lang="ru-RU" sz="1700" b="1" dirty="0"/>
              <a:t> </a:t>
            </a:r>
            <a:r>
              <a:rPr lang="ru-RU" sz="1700" b="1" dirty="0" err="1"/>
              <a:t>кабыл</a:t>
            </a:r>
            <a:r>
              <a:rPr lang="ru-RU" sz="1700" b="1" dirty="0"/>
              <a:t> </a:t>
            </a:r>
            <a:r>
              <a:rPr lang="ru-RU" sz="1700" b="1" dirty="0" err="1"/>
              <a:t>алынган</a:t>
            </a:r>
            <a:r>
              <a:rPr lang="ru-RU" sz="1700" b="1" dirty="0"/>
              <a:t> </a:t>
            </a:r>
            <a:r>
              <a:rPr lang="ru-RU" sz="1700" b="1" dirty="0" err="1"/>
              <a:t>чаралардын</a:t>
            </a:r>
            <a:r>
              <a:rPr lang="ru-RU" sz="1700" b="1" dirty="0"/>
              <a:t> саны</a:t>
            </a:r>
            <a:endParaRPr lang="ru-RU" sz="1700" dirty="0"/>
          </a:p>
          <a:p>
            <a:pPr>
              <a:spcAft>
                <a:spcPts val="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5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/>
              <a:t> </a:t>
            </a:r>
            <a:r>
              <a:rPr lang="ru-RU" sz="3200" dirty="0"/>
              <a:t> </a:t>
            </a:r>
            <a:br>
              <a:rPr lang="ru-RU" sz="3200" dirty="0"/>
            </a:br>
            <a:r>
              <a:rPr lang="ru-RU" sz="3200" dirty="0" err="1"/>
              <a:t>Саламаттыкты</a:t>
            </a:r>
            <a:r>
              <a:rPr lang="ru-RU" sz="3200" dirty="0"/>
              <a:t> </a:t>
            </a:r>
            <a:r>
              <a:rPr lang="ru-RU" sz="3200" dirty="0" err="1"/>
              <a:t>сактоо</a:t>
            </a:r>
            <a:r>
              <a:rPr lang="ru-RU" sz="3200" dirty="0"/>
              <a:t> </a:t>
            </a:r>
            <a:r>
              <a:rPr lang="ru-RU" sz="3200" dirty="0" err="1"/>
              <a:t>системасындагы</a:t>
            </a:r>
            <a:r>
              <a:rPr lang="ru-RU" sz="3200" dirty="0"/>
              <a:t> </a:t>
            </a:r>
            <a:r>
              <a:rPr lang="ru-RU" sz="3200" dirty="0" err="1"/>
              <a:t>үй-бүлɵлүк</a:t>
            </a:r>
            <a:r>
              <a:rPr lang="ru-RU" sz="3200" dirty="0"/>
              <a:t> </a:t>
            </a:r>
            <a:r>
              <a:rPr lang="ru-RU" sz="3200" dirty="0" err="1"/>
              <a:t>зомбулукту</a:t>
            </a:r>
            <a:r>
              <a:rPr lang="ru-RU" sz="3200" dirty="0"/>
              <a:t> </a:t>
            </a:r>
            <a:r>
              <a:rPr lang="ru-RU" sz="3200" dirty="0" err="1"/>
              <a:t>статистикалык</a:t>
            </a:r>
            <a:r>
              <a:rPr lang="ru-RU" sz="3200" dirty="0"/>
              <a:t> </a:t>
            </a:r>
            <a:r>
              <a:rPr lang="ru-RU" sz="3200" dirty="0" err="1"/>
              <a:t>каттоого</a:t>
            </a:r>
            <a:r>
              <a:rPr lang="ru-RU" sz="3200" dirty="0"/>
              <a:t> </a:t>
            </a:r>
            <a:r>
              <a:rPr lang="ru-RU" sz="3200" dirty="0" err="1" smtClean="0"/>
              <a:t>алуу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11770"/>
              </p:ext>
            </p:extLst>
          </p:nvPr>
        </p:nvGraphicFramePr>
        <p:xfrm>
          <a:off x="1338649" y="1631092"/>
          <a:ext cx="8246075" cy="4761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446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4746875"/>
          </a:xfrm>
        </p:spPr>
        <p:txBody>
          <a:bodyPr/>
          <a:lstStyle/>
          <a:p>
            <a:pPr marL="0" lvl="0" indent="0">
              <a:buNone/>
            </a:pPr>
            <a:r>
              <a:rPr lang="ru-RU" sz="2000" dirty="0" err="1"/>
              <a:t>Үй-бүлɵлүк</a:t>
            </a:r>
            <a:r>
              <a:rPr lang="ru-RU" sz="2000" dirty="0"/>
              <a:t> </a:t>
            </a:r>
            <a:r>
              <a:rPr lang="ru-RU" sz="2000" dirty="0" err="1"/>
              <a:t>зомбулуктун</a:t>
            </a:r>
            <a:r>
              <a:rPr lang="ru-RU" sz="2000" dirty="0"/>
              <a:t> </a:t>
            </a:r>
            <a:r>
              <a:rPr lang="ru-RU" sz="2000" dirty="0" err="1"/>
              <a:t>жыйынтыгында</a:t>
            </a:r>
            <a:r>
              <a:rPr lang="ru-RU" sz="2000" dirty="0"/>
              <a:t> </a:t>
            </a:r>
            <a:endParaRPr lang="ru-RU" sz="2000" dirty="0" smtClean="0"/>
          </a:p>
          <a:p>
            <a:pPr marL="0" lvl="0" indent="0">
              <a:buNone/>
            </a:pPr>
            <a:r>
              <a:rPr lang="ru-RU" sz="2000" dirty="0" err="1" smtClean="0"/>
              <a:t>пайда</a:t>
            </a:r>
            <a:r>
              <a:rPr lang="ru-RU" sz="2000" dirty="0" smtClean="0"/>
              <a:t> </a:t>
            </a:r>
            <a:r>
              <a:rPr lang="ru-RU" sz="2000" dirty="0" err="1"/>
              <a:t>болгон</a:t>
            </a:r>
            <a:r>
              <a:rPr lang="ru-RU" sz="2000" dirty="0"/>
              <a:t> </a:t>
            </a:r>
            <a:r>
              <a:rPr lang="ru-RU" sz="2000" dirty="0" err="1"/>
              <a:t>оорулар</a:t>
            </a:r>
            <a:r>
              <a:rPr lang="ru-RU" sz="2000" dirty="0"/>
              <a:t> (</a:t>
            </a:r>
            <a:r>
              <a:rPr lang="ru-RU" sz="2000" dirty="0" err="1"/>
              <a:t>жаракаттар</a:t>
            </a:r>
            <a:r>
              <a:rPr lang="ru-RU" sz="2000" dirty="0"/>
              <a:t>) </a:t>
            </a:r>
            <a:endParaRPr lang="ru-RU" sz="2000" dirty="0" smtClean="0"/>
          </a:p>
          <a:p>
            <a:pPr marL="0" lvl="0" indent="0">
              <a:buNone/>
            </a:pPr>
            <a:r>
              <a:rPr lang="ru-RU" sz="2000" dirty="0" err="1" smtClean="0"/>
              <a:t>боюнча</a:t>
            </a:r>
            <a:r>
              <a:rPr lang="ru-RU" sz="2000" dirty="0" smtClean="0"/>
              <a:t> </a:t>
            </a:r>
            <a:r>
              <a:rPr lang="ru-RU" sz="2000" dirty="0" err="1"/>
              <a:t>дарыланган</a:t>
            </a:r>
            <a:r>
              <a:rPr lang="ru-RU" sz="2000" dirty="0"/>
              <a:t> </a:t>
            </a:r>
            <a:r>
              <a:rPr lang="ru-RU" sz="2000" dirty="0" err="1"/>
              <a:t>жарандардын</a:t>
            </a:r>
            <a:r>
              <a:rPr lang="ru-RU" sz="2000" dirty="0"/>
              <a:t> саны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15282342"/>
              </p:ext>
            </p:extLst>
          </p:nvPr>
        </p:nvGraphicFramePr>
        <p:xfrm>
          <a:off x="819480" y="2638562"/>
          <a:ext cx="4996433" cy="3660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10"/>
          <p:cNvSpPr txBox="1">
            <a:spLocks noChangeArrowheads="1"/>
          </p:cNvSpPr>
          <p:nvPr/>
        </p:nvSpPr>
        <p:spPr bwMode="auto">
          <a:xfrm>
            <a:off x="6491416" y="541874"/>
            <a:ext cx="5436974" cy="6015445"/>
          </a:xfrm>
          <a:prstGeom prst="rect">
            <a:avLst/>
          </a:prstGeom>
          <a:solidFill>
            <a:srgbClr val="DBE5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108000" tIns="45720" rIns="72000" bIns="45720" rtlCol="0" anchor="t" anchorCtr="0" upright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dirty="0" err="1"/>
              <a:t>Зомбулук</a:t>
            </a:r>
            <a:r>
              <a:rPr lang="ru-RU" sz="1200" dirty="0"/>
              <a:t> </a:t>
            </a:r>
            <a:r>
              <a:rPr lang="ru-RU" sz="1200" dirty="0" err="1"/>
              <a:t>боюнча</a:t>
            </a:r>
            <a:r>
              <a:rPr lang="ru-RU" sz="1200" dirty="0"/>
              <a:t> </a:t>
            </a:r>
            <a:r>
              <a:rPr lang="ru-RU" sz="1200" dirty="0" err="1"/>
              <a:t>статисткалык</a:t>
            </a:r>
            <a:r>
              <a:rPr lang="ru-RU" sz="1200" dirty="0"/>
              <a:t> </a:t>
            </a:r>
            <a:r>
              <a:rPr lang="ru-RU" sz="1200" dirty="0" err="1"/>
              <a:t>отчеттуулук</a:t>
            </a:r>
            <a:r>
              <a:rPr lang="ru-RU" sz="1200" dirty="0"/>
              <a:t>  </a:t>
            </a:r>
            <a:r>
              <a:rPr lang="ru-RU" sz="1200" dirty="0" err="1"/>
              <a:t>зомбулуктун</a:t>
            </a:r>
            <a:r>
              <a:rPr lang="ru-RU" sz="1200" dirty="0"/>
              <a:t> </a:t>
            </a:r>
            <a:r>
              <a:rPr lang="ru-RU" sz="1200" dirty="0" err="1"/>
              <a:t>тɵмɵнкү</a:t>
            </a:r>
            <a:r>
              <a:rPr lang="ru-RU" sz="1200" dirty="0"/>
              <a:t> </a:t>
            </a:r>
            <a:r>
              <a:rPr lang="ru-RU" sz="1200" dirty="0" err="1"/>
              <a:t>түрлɵрү</a:t>
            </a:r>
            <a:r>
              <a:rPr lang="ru-RU" sz="1200" dirty="0"/>
              <a:t> </a:t>
            </a:r>
            <a:r>
              <a:rPr lang="ru-RU" sz="1200" dirty="0" err="1"/>
              <a:t>боюнча</a:t>
            </a:r>
            <a:r>
              <a:rPr lang="ru-RU" sz="1200" dirty="0"/>
              <a:t> </a:t>
            </a:r>
            <a:r>
              <a:rPr lang="ru-RU" sz="1200" dirty="0" err="1"/>
              <a:t>кайрылуулардын</a:t>
            </a:r>
            <a:r>
              <a:rPr lang="ru-RU" sz="1200" dirty="0"/>
              <a:t> </a:t>
            </a:r>
            <a:r>
              <a:rPr lang="ru-RU" sz="1200" dirty="0" err="1"/>
              <a:t>санын</a:t>
            </a:r>
            <a:r>
              <a:rPr lang="ru-RU" sz="1200" dirty="0"/>
              <a:t> </a:t>
            </a:r>
            <a:r>
              <a:rPr lang="ru-RU" sz="1200" dirty="0" err="1"/>
              <a:t>камтыйт</a:t>
            </a:r>
            <a:r>
              <a:rPr lang="ru-RU" sz="1200" dirty="0"/>
              <a:t>: </a:t>
            </a:r>
          </a:p>
          <a:p>
            <a:r>
              <a:rPr lang="ru-RU" sz="1200" dirty="0" err="1"/>
              <a:t>дене</a:t>
            </a:r>
            <a:r>
              <a:rPr lang="ru-RU" sz="1200" dirty="0"/>
              <a:t> </a:t>
            </a:r>
            <a:r>
              <a:rPr lang="ru-RU" sz="1200" dirty="0" err="1"/>
              <a:t>бойлук</a:t>
            </a:r>
            <a:r>
              <a:rPr lang="ru-RU" sz="1200" dirty="0"/>
              <a:t>;</a:t>
            </a:r>
          </a:p>
          <a:p>
            <a:r>
              <a:rPr lang="ru-RU" sz="1200" dirty="0" err="1"/>
              <a:t>сексуалдык</a:t>
            </a:r>
            <a:r>
              <a:rPr lang="ru-RU" sz="1200" dirty="0"/>
              <a:t>; </a:t>
            </a:r>
          </a:p>
          <a:p>
            <a:r>
              <a:rPr lang="ru-RU" sz="1200" dirty="0" err="1"/>
              <a:t>психологиялык</a:t>
            </a:r>
            <a:r>
              <a:rPr lang="ru-RU" sz="1200" dirty="0"/>
              <a:t> . </a:t>
            </a:r>
          </a:p>
          <a:p>
            <a:r>
              <a:rPr lang="ru-RU" sz="1200" dirty="0" err="1"/>
              <a:t>Отчеттуулук</a:t>
            </a:r>
            <a:r>
              <a:rPr lang="ru-RU" sz="1200" dirty="0"/>
              <a:t>  </a:t>
            </a:r>
            <a:r>
              <a:rPr lang="ru-RU" sz="1200" dirty="0" err="1"/>
              <a:t>тɵмɵнкүдɵй</a:t>
            </a:r>
            <a:r>
              <a:rPr lang="ru-RU" sz="1200" dirty="0"/>
              <a:t> </a:t>
            </a:r>
            <a:r>
              <a:rPr lang="ru-RU" sz="1200" dirty="0" err="1"/>
              <a:t>бɵлүнүп</a:t>
            </a:r>
            <a:r>
              <a:rPr lang="ru-RU" sz="1200" dirty="0"/>
              <a:t> </a:t>
            </a:r>
            <a:r>
              <a:rPr lang="ru-RU" sz="1200" dirty="0" err="1"/>
              <a:t>кɵрсɵтүлɵт</a:t>
            </a:r>
            <a:r>
              <a:rPr lang="ru-RU" sz="1200" dirty="0"/>
              <a:t>:</a:t>
            </a:r>
          </a:p>
          <a:p>
            <a:pPr lvl="0"/>
            <a:r>
              <a:rPr lang="ru-RU" sz="1200" dirty="0" err="1"/>
              <a:t>Үй-бүлɵдɵ</a:t>
            </a:r>
            <a:r>
              <a:rPr lang="ru-RU" sz="1200" dirty="0"/>
              <a:t> (</a:t>
            </a:r>
            <a:r>
              <a:rPr lang="ru-RU" sz="1200" dirty="0" err="1"/>
              <a:t>үй-бүлɵлүк</a:t>
            </a:r>
            <a:r>
              <a:rPr lang="ru-RU" sz="1200" dirty="0"/>
              <a:t> </a:t>
            </a:r>
            <a:r>
              <a:rPr lang="ru-RU" sz="1200" dirty="0" err="1"/>
              <a:t>зомбулук</a:t>
            </a:r>
            <a:r>
              <a:rPr lang="ru-RU" sz="1200" dirty="0"/>
              <a:t>);</a:t>
            </a:r>
          </a:p>
          <a:p>
            <a:pPr lvl="0"/>
            <a:r>
              <a:rPr lang="ru-RU" sz="1200" dirty="0" err="1"/>
              <a:t>Улгайган</a:t>
            </a:r>
            <a:r>
              <a:rPr lang="ru-RU" sz="1200" dirty="0"/>
              <a:t> </a:t>
            </a:r>
            <a:r>
              <a:rPr lang="ru-RU" sz="1200" dirty="0" err="1"/>
              <a:t>адамдарга</a:t>
            </a:r>
            <a:r>
              <a:rPr lang="ru-RU" sz="1200" dirty="0"/>
              <a:t> карата </a:t>
            </a:r>
            <a:r>
              <a:rPr lang="ru-RU" sz="1200" dirty="0" err="1"/>
              <a:t>зомбулук</a:t>
            </a:r>
            <a:r>
              <a:rPr lang="ru-RU" sz="1200" dirty="0"/>
              <a:t> (58 </a:t>
            </a:r>
            <a:r>
              <a:rPr lang="ru-RU" sz="1200" dirty="0" err="1"/>
              <a:t>жаш</a:t>
            </a:r>
            <a:r>
              <a:rPr lang="ru-RU" sz="1200" dirty="0"/>
              <a:t> </a:t>
            </a:r>
            <a:r>
              <a:rPr lang="ru-RU" sz="1200" dirty="0" err="1"/>
              <a:t>жана</a:t>
            </a:r>
            <a:r>
              <a:rPr lang="ru-RU" sz="1200" dirty="0"/>
              <a:t> </a:t>
            </a:r>
            <a:r>
              <a:rPr lang="ru-RU" sz="1200" dirty="0" err="1"/>
              <a:t>андан</a:t>
            </a:r>
            <a:r>
              <a:rPr lang="ru-RU" sz="1200" dirty="0"/>
              <a:t> </a:t>
            </a:r>
            <a:r>
              <a:rPr lang="ru-RU" sz="1200" dirty="0" err="1"/>
              <a:t>жогору</a:t>
            </a:r>
            <a:r>
              <a:rPr lang="ru-RU" sz="1200" dirty="0"/>
              <a:t>;  63 </a:t>
            </a:r>
            <a:r>
              <a:rPr lang="ru-RU" sz="1200" dirty="0" err="1"/>
              <a:t>жаш</a:t>
            </a:r>
            <a:r>
              <a:rPr lang="ru-RU" sz="1200" dirty="0"/>
              <a:t> </a:t>
            </a:r>
            <a:r>
              <a:rPr lang="ru-RU" sz="1200" dirty="0" err="1"/>
              <a:t>жана</a:t>
            </a:r>
            <a:r>
              <a:rPr lang="ru-RU" sz="1200" dirty="0"/>
              <a:t> </a:t>
            </a:r>
            <a:r>
              <a:rPr lang="ru-RU" sz="1200" dirty="0" err="1"/>
              <a:t>андан</a:t>
            </a:r>
            <a:r>
              <a:rPr lang="ru-RU" sz="1200" dirty="0"/>
              <a:t> </a:t>
            </a:r>
            <a:r>
              <a:rPr lang="ru-RU" sz="1200" dirty="0" err="1"/>
              <a:t>жогору</a:t>
            </a:r>
            <a:r>
              <a:rPr lang="ru-RU" sz="1200" dirty="0"/>
              <a:t>);</a:t>
            </a:r>
          </a:p>
          <a:p>
            <a:pPr lvl="0"/>
            <a:r>
              <a:rPr lang="ru-RU" sz="1200" dirty="0" err="1"/>
              <a:t>Ден</a:t>
            </a:r>
            <a:r>
              <a:rPr lang="ru-RU" sz="1200" dirty="0"/>
              <a:t> </a:t>
            </a:r>
            <a:r>
              <a:rPr lang="ru-RU" sz="1200" dirty="0" err="1"/>
              <a:t>соолугуна</a:t>
            </a:r>
            <a:r>
              <a:rPr lang="ru-RU" sz="1200" dirty="0"/>
              <a:t> </a:t>
            </a:r>
            <a:r>
              <a:rPr lang="ru-RU" sz="1200" dirty="0" err="1"/>
              <a:t>байланыштуу</a:t>
            </a:r>
            <a:r>
              <a:rPr lang="ru-RU" sz="1200" dirty="0"/>
              <a:t> </a:t>
            </a:r>
            <a:r>
              <a:rPr lang="ru-RU" sz="1200" dirty="0" err="1"/>
              <a:t>мүмкүнчүлүгү</a:t>
            </a:r>
            <a:r>
              <a:rPr lang="ru-RU" sz="1200" dirty="0"/>
              <a:t> </a:t>
            </a:r>
            <a:r>
              <a:rPr lang="ru-RU" sz="1200" dirty="0" err="1"/>
              <a:t>чектелген</a:t>
            </a:r>
            <a:r>
              <a:rPr lang="ru-RU" sz="1200" dirty="0"/>
              <a:t> </a:t>
            </a:r>
            <a:r>
              <a:rPr lang="ru-RU" sz="1200" dirty="0" err="1"/>
              <a:t>жарандарга</a:t>
            </a:r>
            <a:r>
              <a:rPr lang="ru-RU" sz="1200" dirty="0"/>
              <a:t> карата </a:t>
            </a:r>
            <a:r>
              <a:rPr lang="ru-RU" sz="1200" dirty="0" err="1"/>
              <a:t>зомбулук</a:t>
            </a:r>
            <a:r>
              <a:rPr lang="ru-RU" sz="1200" dirty="0"/>
              <a:t> (ДМЧА);</a:t>
            </a:r>
          </a:p>
          <a:p>
            <a:pPr lvl="0"/>
            <a:r>
              <a:rPr lang="ru-RU" sz="1200" dirty="0" err="1"/>
              <a:t>Өзүнчɵ</a:t>
            </a:r>
            <a:r>
              <a:rPr lang="ru-RU" sz="1200" dirty="0"/>
              <a:t> </a:t>
            </a:r>
            <a:r>
              <a:rPr lang="ru-RU" sz="1200" dirty="0" err="1"/>
              <a:t>сапта</a:t>
            </a:r>
            <a:r>
              <a:rPr lang="ru-RU" sz="1200" dirty="0"/>
              <a:t> </a:t>
            </a:r>
            <a:r>
              <a:rPr lang="ru-RU" sz="1200" dirty="0" err="1"/>
              <a:t>кɵңүл</a:t>
            </a:r>
            <a:r>
              <a:rPr lang="ru-RU" sz="1200" dirty="0"/>
              <a:t> </a:t>
            </a:r>
            <a:r>
              <a:rPr lang="ru-RU" sz="1200" dirty="0" err="1"/>
              <a:t>сыртында</a:t>
            </a:r>
            <a:r>
              <a:rPr lang="ru-RU" sz="1200" dirty="0"/>
              <a:t> калган же </a:t>
            </a:r>
            <a:r>
              <a:rPr lang="ru-RU" sz="1200" dirty="0" err="1"/>
              <a:t>кɵчɵдɵ</a:t>
            </a:r>
            <a:r>
              <a:rPr lang="ru-RU" sz="1200" dirty="0"/>
              <a:t> калган </a:t>
            </a:r>
            <a:r>
              <a:rPr lang="ru-RU" sz="1200" dirty="0" err="1"/>
              <a:t>жарандар</a:t>
            </a:r>
            <a:r>
              <a:rPr lang="ru-RU" sz="1200" dirty="0"/>
              <a:t> </a:t>
            </a:r>
            <a:r>
              <a:rPr lang="ru-RU" sz="1200" dirty="0" err="1"/>
              <a:t>бɵлүнүп</a:t>
            </a:r>
            <a:r>
              <a:rPr lang="ru-RU" sz="1200" dirty="0"/>
              <a:t> </a:t>
            </a:r>
            <a:r>
              <a:rPr lang="ru-RU" sz="1200" dirty="0" err="1"/>
              <a:t>кɵрсɵтүлɵт</a:t>
            </a:r>
            <a:r>
              <a:rPr lang="ru-RU" sz="1200" dirty="0"/>
              <a:t>;</a:t>
            </a:r>
          </a:p>
          <a:p>
            <a:pPr lvl="0"/>
            <a:r>
              <a:rPr lang="ru-RU" sz="1200" dirty="0" err="1"/>
              <a:t>Системадагы</a:t>
            </a:r>
            <a:r>
              <a:rPr lang="ru-RU" sz="1200" dirty="0"/>
              <a:t> </a:t>
            </a:r>
            <a:r>
              <a:rPr lang="ru-RU" sz="1200" dirty="0" err="1"/>
              <a:t>бийлиги</a:t>
            </a:r>
            <a:r>
              <a:rPr lang="ru-RU" sz="1200" dirty="0"/>
              <a:t> бар </a:t>
            </a:r>
            <a:r>
              <a:rPr lang="ru-RU" sz="1200" dirty="0" err="1"/>
              <a:t>кызматкерден</a:t>
            </a:r>
            <a:r>
              <a:rPr lang="ru-RU" sz="1200" dirty="0"/>
              <a:t> </a:t>
            </a:r>
            <a:r>
              <a:rPr lang="ru-RU" sz="1200" dirty="0" err="1"/>
              <a:t>алган</a:t>
            </a:r>
            <a:r>
              <a:rPr lang="ru-RU" sz="1200" dirty="0"/>
              <a:t> </a:t>
            </a:r>
            <a:r>
              <a:rPr lang="ru-RU" sz="1200" dirty="0" err="1"/>
              <a:t>зомбулук</a:t>
            </a:r>
            <a:r>
              <a:rPr lang="ru-RU" sz="1200" dirty="0"/>
              <a:t> </a:t>
            </a:r>
            <a:r>
              <a:rPr lang="ru-RU" sz="1200" dirty="0" err="1"/>
              <a:t>боюнча</a:t>
            </a:r>
            <a:r>
              <a:rPr lang="ru-RU" sz="1200" dirty="0"/>
              <a:t> </a:t>
            </a:r>
            <a:r>
              <a:rPr lang="ru-RU" sz="1200" dirty="0" err="1"/>
              <a:t>кайрылуулар</a:t>
            </a:r>
            <a:r>
              <a:rPr lang="ru-RU" sz="1200" dirty="0"/>
              <a:t>: </a:t>
            </a:r>
          </a:p>
          <a:p>
            <a:r>
              <a:rPr lang="ru-RU" sz="1200" dirty="0" err="1"/>
              <a:t>билим</a:t>
            </a:r>
            <a:r>
              <a:rPr lang="ru-RU" sz="1200" dirty="0"/>
              <a:t> </a:t>
            </a:r>
            <a:r>
              <a:rPr lang="ru-RU" sz="1200" dirty="0" err="1"/>
              <a:t>берүү</a:t>
            </a:r>
            <a:r>
              <a:rPr lang="ru-RU" sz="1200" dirty="0"/>
              <a:t>;</a:t>
            </a:r>
          </a:p>
          <a:p>
            <a:r>
              <a:rPr lang="ru-RU" sz="1200" dirty="0" err="1"/>
              <a:t>социалдык</a:t>
            </a:r>
            <a:r>
              <a:rPr lang="ru-RU" sz="1200" dirty="0"/>
              <a:t> </a:t>
            </a:r>
            <a:r>
              <a:rPr lang="ru-RU" sz="1200" dirty="0" err="1"/>
              <a:t>ɵнүктүрүү</a:t>
            </a:r>
            <a:r>
              <a:rPr lang="ru-RU" sz="1200" dirty="0"/>
              <a:t>;</a:t>
            </a:r>
          </a:p>
          <a:p>
            <a:r>
              <a:rPr lang="ru-RU" sz="1200" dirty="0" err="1"/>
              <a:t>саламаттыкты</a:t>
            </a:r>
            <a:r>
              <a:rPr lang="ru-RU" sz="1200" dirty="0"/>
              <a:t> </a:t>
            </a:r>
            <a:r>
              <a:rPr lang="ru-RU" sz="1200" dirty="0" err="1"/>
              <a:t>сактоо</a:t>
            </a:r>
            <a:r>
              <a:rPr lang="ru-RU" sz="1200" dirty="0"/>
              <a:t>;</a:t>
            </a:r>
          </a:p>
          <a:p>
            <a:r>
              <a:rPr lang="ru-RU" sz="1200" dirty="0" err="1"/>
              <a:t>Ички</a:t>
            </a:r>
            <a:r>
              <a:rPr lang="ru-RU" sz="1200" dirty="0"/>
              <a:t> </a:t>
            </a:r>
            <a:r>
              <a:rPr lang="ru-RU" sz="1200" dirty="0" err="1"/>
              <a:t>иштер</a:t>
            </a:r>
            <a:r>
              <a:rPr lang="ru-RU" sz="1200" dirty="0"/>
              <a:t> </a:t>
            </a:r>
            <a:r>
              <a:rPr lang="ru-RU" sz="1200" dirty="0" err="1"/>
              <a:t>министрлиги</a:t>
            </a:r>
            <a:r>
              <a:rPr lang="ru-RU" sz="1200" dirty="0"/>
              <a:t>;</a:t>
            </a:r>
          </a:p>
          <a:p>
            <a:r>
              <a:rPr lang="ru-RU" sz="1200" dirty="0" err="1"/>
              <a:t>Мамлекеттик</a:t>
            </a:r>
            <a:r>
              <a:rPr lang="ru-RU" sz="1200" dirty="0"/>
              <a:t> </a:t>
            </a:r>
            <a:r>
              <a:rPr lang="ru-RU" sz="1200" dirty="0" err="1"/>
              <a:t>жазаларды</a:t>
            </a:r>
            <a:r>
              <a:rPr lang="ru-RU" sz="1200" dirty="0"/>
              <a:t> </a:t>
            </a:r>
            <a:r>
              <a:rPr lang="ru-RU" sz="1200" dirty="0" err="1"/>
              <a:t>аткаруу</a:t>
            </a:r>
            <a:r>
              <a:rPr lang="ru-RU" sz="1200" dirty="0"/>
              <a:t> </a:t>
            </a:r>
            <a:r>
              <a:rPr lang="ru-RU" sz="1200" dirty="0" err="1"/>
              <a:t>кызматы</a:t>
            </a:r>
            <a:r>
              <a:rPr lang="ru-RU" sz="1200" dirty="0"/>
              <a:t> </a:t>
            </a:r>
            <a:r>
              <a:rPr lang="ru-RU" sz="1200" dirty="0" err="1"/>
              <a:t>ж.б</a:t>
            </a:r>
            <a:r>
              <a:rPr lang="ru-RU" sz="1200" dirty="0"/>
              <a:t>. </a:t>
            </a:r>
            <a:r>
              <a:rPr lang="ru-RU" sz="1200" dirty="0" err="1"/>
              <a:t>жерлерде</a:t>
            </a:r>
            <a:r>
              <a:rPr lang="ru-RU" sz="1200" dirty="0"/>
              <a:t>.</a:t>
            </a:r>
          </a:p>
          <a:p>
            <a:r>
              <a:rPr lang="ru-RU" sz="1200" dirty="0" err="1"/>
              <a:t>Отчеттуулук</a:t>
            </a:r>
            <a:r>
              <a:rPr lang="ru-RU" sz="1200" dirty="0"/>
              <a:t> </a:t>
            </a:r>
            <a:r>
              <a:rPr lang="ru-RU" sz="1200" dirty="0" err="1"/>
              <a:t>кайрылагндардын</a:t>
            </a:r>
            <a:r>
              <a:rPr lang="ru-RU" sz="1200" dirty="0"/>
              <a:t> саны </a:t>
            </a:r>
            <a:r>
              <a:rPr lang="ru-RU" sz="1200" dirty="0" err="1"/>
              <a:t>жɵнүндɵ</a:t>
            </a:r>
            <a:r>
              <a:rPr lang="ru-RU" sz="1200" dirty="0"/>
              <a:t>, </a:t>
            </a:r>
            <a:r>
              <a:rPr lang="ru-RU" sz="1200" dirty="0" err="1"/>
              <a:t>анын</a:t>
            </a:r>
            <a:r>
              <a:rPr lang="ru-RU" sz="1200" dirty="0"/>
              <a:t> </a:t>
            </a:r>
            <a:r>
              <a:rPr lang="ru-RU" sz="1200" dirty="0" err="1"/>
              <a:t>ичинде</a:t>
            </a:r>
            <a:r>
              <a:rPr lang="ru-RU" sz="1200" dirty="0"/>
              <a:t> </a:t>
            </a:r>
            <a:r>
              <a:rPr lang="ru-RU" sz="1200" dirty="0" err="1"/>
              <a:t>дене</a:t>
            </a:r>
            <a:r>
              <a:rPr lang="ru-RU" sz="1200" dirty="0"/>
              <a:t> </a:t>
            </a:r>
            <a:r>
              <a:rPr lang="ru-RU" sz="1200" dirty="0" err="1"/>
              <a:t>бойлук</a:t>
            </a:r>
            <a:r>
              <a:rPr lang="ru-RU" sz="1200" dirty="0"/>
              <a:t>, </a:t>
            </a:r>
            <a:r>
              <a:rPr lang="ru-RU" sz="1200" dirty="0" err="1"/>
              <a:t>сексуалдык</a:t>
            </a:r>
            <a:r>
              <a:rPr lang="ru-RU" sz="1200" dirty="0"/>
              <a:t> </a:t>
            </a:r>
            <a:r>
              <a:rPr lang="ru-RU" sz="1200" dirty="0" err="1"/>
              <a:t>жана</a:t>
            </a:r>
            <a:r>
              <a:rPr lang="ru-RU" sz="1200" dirty="0"/>
              <a:t> </a:t>
            </a:r>
            <a:r>
              <a:rPr lang="ru-RU" sz="1200" dirty="0" err="1"/>
              <a:t>психикалык</a:t>
            </a:r>
            <a:r>
              <a:rPr lang="ru-RU" sz="1200" dirty="0"/>
              <a:t> </a:t>
            </a:r>
            <a:r>
              <a:rPr lang="ru-RU" sz="1200" dirty="0" err="1"/>
              <a:t>зомбулук</a:t>
            </a:r>
            <a:r>
              <a:rPr lang="ru-RU" sz="1200" dirty="0"/>
              <a:t> </a:t>
            </a:r>
            <a:r>
              <a:rPr lang="ru-RU" sz="1200" dirty="0" err="1"/>
              <a:t>боюнча</a:t>
            </a:r>
            <a:r>
              <a:rPr lang="ru-RU" sz="1200" dirty="0"/>
              <a:t> </a:t>
            </a:r>
            <a:r>
              <a:rPr lang="ru-RU" sz="1200" dirty="0" err="1"/>
              <a:t>маалыматтарды</a:t>
            </a:r>
            <a:r>
              <a:rPr lang="ru-RU" sz="1200" dirty="0"/>
              <a:t>, </a:t>
            </a:r>
            <a:r>
              <a:rPr lang="ru-RU" sz="1200" dirty="0" err="1"/>
              <a:t>ошондой</a:t>
            </a:r>
            <a:r>
              <a:rPr lang="ru-RU" sz="1200" dirty="0"/>
              <a:t> эле </a:t>
            </a:r>
            <a:r>
              <a:rPr lang="ru-RU" sz="1200" dirty="0" err="1"/>
              <a:t>кайрылгандардын</a:t>
            </a:r>
            <a:r>
              <a:rPr lang="ru-RU" sz="1200" dirty="0"/>
              <a:t> </a:t>
            </a:r>
            <a:r>
              <a:rPr lang="ru-RU" sz="1200" dirty="0" err="1"/>
              <a:t>жыныстык</a:t>
            </a:r>
            <a:r>
              <a:rPr lang="ru-RU" sz="1200" dirty="0"/>
              <a:t> </a:t>
            </a:r>
            <a:r>
              <a:rPr lang="ru-RU" sz="1200" dirty="0" err="1"/>
              <a:t>жаш-курактык</a:t>
            </a:r>
            <a:r>
              <a:rPr lang="ru-RU" sz="1200" dirty="0"/>
              <a:t> </a:t>
            </a:r>
            <a:r>
              <a:rPr lang="ru-RU" sz="1200" dirty="0" err="1"/>
              <a:t>мүнɵздɵмɵлɵрүн</a:t>
            </a:r>
            <a:r>
              <a:rPr lang="ru-RU" sz="1200" dirty="0"/>
              <a:t> </a:t>
            </a:r>
            <a:r>
              <a:rPr lang="ru-RU" sz="1200" dirty="0" err="1"/>
              <a:t>камтыйт</a:t>
            </a:r>
            <a:r>
              <a:rPr lang="ru-RU" sz="1200" dirty="0"/>
              <a:t>. </a:t>
            </a:r>
          </a:p>
          <a:p>
            <a:r>
              <a:rPr lang="ru-RU" sz="1200" dirty="0"/>
              <a:t> </a:t>
            </a:r>
          </a:p>
          <a:p>
            <a:r>
              <a:rPr lang="ru-RU" sz="1200" dirty="0"/>
              <a:t> </a:t>
            </a:r>
          </a:p>
          <a:p>
            <a:r>
              <a:rPr lang="ru-RU" sz="1200" dirty="0"/>
              <a:t> </a:t>
            </a:r>
          </a:p>
          <a:p>
            <a:r>
              <a:rPr lang="ru-RU" sz="1200" dirty="0"/>
              <a:t> </a:t>
            </a:r>
          </a:p>
          <a:p>
            <a:pPr indent="0" algn="ctr">
              <a:buFont typeface="Arial" panose="020B0604020202020204" pitchFamily="34" charset="0"/>
              <a:buNone/>
            </a:pP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75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5276" y="365125"/>
            <a:ext cx="9508524" cy="974867"/>
          </a:xfrm>
        </p:spPr>
        <p:txBody>
          <a:bodyPr/>
          <a:lstStyle/>
          <a:p>
            <a:r>
              <a:rPr lang="ru-RU" dirty="0" err="1" smtClean="0"/>
              <a:t>КРнын</a:t>
            </a:r>
            <a:r>
              <a:rPr lang="ru-RU" dirty="0" smtClean="0"/>
              <a:t> </a:t>
            </a:r>
            <a:r>
              <a:rPr lang="ru-RU" dirty="0" err="1" smtClean="0"/>
              <a:t>Жогорку</a:t>
            </a:r>
            <a:r>
              <a:rPr lang="ru-RU" dirty="0" smtClean="0"/>
              <a:t> </a:t>
            </a:r>
            <a:r>
              <a:rPr lang="ru-RU" dirty="0" err="1" smtClean="0"/>
              <a:t>сотунун</a:t>
            </a:r>
            <a:r>
              <a:rPr lang="ru-RU" dirty="0" smtClean="0"/>
              <a:t> </a:t>
            </a:r>
            <a:r>
              <a:rPr lang="ru-RU" dirty="0" err="1" smtClean="0"/>
              <a:t>алдындагы</a:t>
            </a:r>
            <a:r>
              <a:rPr lang="ru-RU" dirty="0" smtClean="0"/>
              <a:t> Сот </a:t>
            </a:r>
            <a:r>
              <a:rPr lang="ru-RU" dirty="0" err="1" smtClean="0"/>
              <a:t>департаменти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07770" y="2105319"/>
            <a:ext cx="2364261" cy="1131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№ СМ-ҮБЗ-1б </a:t>
            </a:r>
            <a:r>
              <a:rPr lang="ru-RU" sz="1200" dirty="0" err="1">
                <a:solidFill>
                  <a:schemeClr val="tx1"/>
                </a:solidFill>
              </a:rPr>
              <a:t>формасы</a:t>
            </a:r>
            <a:r>
              <a:rPr lang="ru-RU" sz="1200" dirty="0">
                <a:solidFill>
                  <a:schemeClr val="tx1"/>
                </a:solidFill>
              </a:rPr>
              <a:t> –  </a:t>
            </a:r>
            <a:r>
              <a:rPr lang="ru-RU" sz="1200" dirty="0" err="1">
                <a:solidFill>
                  <a:schemeClr val="tx1"/>
                </a:solidFill>
              </a:rPr>
              <a:t>Үй-бүлɵлүк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зомбулуктан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жабыр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тарткан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жарандар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боюнча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отчет</a:t>
            </a:r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907770" y="3591697"/>
            <a:ext cx="2560576" cy="12892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№ АУБ-ҮБЗ-1а </a:t>
            </a:r>
            <a:r>
              <a:rPr lang="ru-RU" sz="1200" dirty="0" err="1">
                <a:solidFill>
                  <a:schemeClr val="tx1"/>
                </a:solidFill>
              </a:rPr>
              <a:t>формасы</a:t>
            </a:r>
            <a:r>
              <a:rPr lang="ru-RU" sz="1200" dirty="0">
                <a:solidFill>
                  <a:schemeClr val="tx1"/>
                </a:solidFill>
              </a:rPr>
              <a:t> – </a:t>
            </a:r>
            <a:r>
              <a:rPr lang="ru-RU" sz="1200" dirty="0" err="1">
                <a:solidFill>
                  <a:schemeClr val="tx1"/>
                </a:solidFill>
              </a:rPr>
              <a:t>Соттордун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үй-бүлɵлүк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зомбулукка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байланыштуу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администрациялык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укук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бузуулар</a:t>
            </a:r>
            <a:r>
              <a:rPr lang="ru-RU" sz="1200" dirty="0">
                <a:solidFill>
                  <a:schemeClr val="tx1"/>
                </a:solidFill>
              </a:rPr>
              <a:t>  </a:t>
            </a:r>
            <a:r>
              <a:rPr lang="ru-RU" sz="1200" dirty="0" err="1">
                <a:solidFill>
                  <a:schemeClr val="tx1"/>
                </a:solidFill>
              </a:rPr>
              <a:t>боюнча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иштери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жɵнүндɵ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отчет  </a:t>
            </a:r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049902" y="5222789"/>
            <a:ext cx="2276311" cy="1288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№</a:t>
            </a:r>
            <a:r>
              <a:rPr lang="ru-RU" sz="1200" dirty="0">
                <a:solidFill>
                  <a:schemeClr val="tx1"/>
                </a:solidFill>
              </a:rPr>
              <a:t>КИ-00-1а ф.  «</a:t>
            </a:r>
            <a:r>
              <a:rPr lang="ru-RU" sz="1200" dirty="0" err="1">
                <a:solidFill>
                  <a:schemeClr val="tx1"/>
                </a:solidFill>
              </a:rPr>
              <a:t>Кылмыш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жоопкерчилигине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жана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кылмыш-жаза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чараларына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тартылган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жарандардын</a:t>
            </a:r>
            <a:r>
              <a:rPr lang="ru-RU" sz="1200" dirty="0">
                <a:solidFill>
                  <a:schemeClr val="tx1"/>
                </a:solidFill>
              </a:rPr>
              <a:t> саны </a:t>
            </a:r>
            <a:r>
              <a:rPr lang="ru-RU" sz="1200" dirty="0" err="1">
                <a:solidFill>
                  <a:schemeClr val="tx1"/>
                </a:solidFill>
              </a:rPr>
              <a:t>жɵнүндɵ</a:t>
            </a:r>
            <a:r>
              <a:rPr lang="ru-RU" sz="1200" dirty="0">
                <a:solidFill>
                  <a:schemeClr val="tx1"/>
                </a:solidFill>
              </a:rPr>
              <a:t> отчет»</a:t>
            </a:r>
          </a:p>
          <a:p>
            <a:r>
              <a:rPr lang="ru-RU" sz="1200" dirty="0"/>
              <a:t> </a:t>
            </a: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19481" y="5498757"/>
            <a:ext cx="2364261" cy="1242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 №КИ-ҮБЗ-1а ф. ««</a:t>
            </a:r>
            <a:r>
              <a:rPr lang="ru-RU" sz="1200" dirty="0" err="1">
                <a:solidFill>
                  <a:schemeClr val="tx1"/>
                </a:solidFill>
              </a:rPr>
              <a:t>Үй-бүлɵлүк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зомбулукка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байланыштуу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кылмыш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иштерин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кароо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боюнча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соттордун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иштери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жɵнүндɵ</a:t>
            </a:r>
            <a:r>
              <a:rPr lang="ru-RU" sz="1200" dirty="0">
                <a:solidFill>
                  <a:schemeClr val="tx1"/>
                </a:solidFill>
              </a:rPr>
              <a:t> отчет»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4268253" y="5585255"/>
            <a:ext cx="2121244" cy="124030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  </a:t>
            </a:r>
            <a:r>
              <a:rPr lang="ru-RU" sz="1200" dirty="0"/>
              <a:t> 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№КИ-ҮБЗ-1а ф.  «</a:t>
            </a:r>
            <a:r>
              <a:rPr lang="ru-RU" sz="1200" dirty="0" err="1">
                <a:solidFill>
                  <a:schemeClr val="tx1"/>
                </a:solidFill>
              </a:rPr>
              <a:t>Үй-бүлɵлүк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зомбулукка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байланыштуу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кылмыш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иштерин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кароо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боюнча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соттордун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иштери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жɵнүндɵ</a:t>
            </a:r>
            <a:r>
              <a:rPr lang="ru-RU" sz="1200" dirty="0">
                <a:solidFill>
                  <a:schemeClr val="tx1"/>
                </a:solidFill>
              </a:rPr>
              <a:t> отчет»</a:t>
            </a: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2286000" y="1544595"/>
            <a:ext cx="5066270" cy="537727"/>
          </a:xfrm>
          <a:prstGeom prst="rect">
            <a:avLst/>
          </a:prstGeom>
          <a:solidFill>
            <a:srgbClr val="FFFFFF"/>
          </a:solidFill>
          <a:ln w="31750">
            <a:solidFill>
              <a:srgbClr val="4F81B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Сот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системасындагы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үй-бүлɵлүк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зомбулукту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каттоо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819481" y="2807112"/>
            <a:ext cx="2461882" cy="2256156"/>
          </a:xfrm>
          <a:prstGeom prst="rect">
            <a:avLst/>
          </a:prstGeom>
          <a:solidFill>
            <a:srgbClr val="FFFFFF"/>
          </a:solidFill>
          <a:ln w="31750">
            <a:solidFill>
              <a:srgbClr val="4F81B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indent="269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2698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Администрациялык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укук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бузуулардын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бардык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түрлɵрү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боюнча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иштердин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каралышы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indent="2698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№ АУБ-ҮБЗ-1а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формасы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№ АУБ-ҮБЗ-1б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формасы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3397250" y="2807113"/>
            <a:ext cx="2311572" cy="2256156"/>
          </a:xfrm>
          <a:prstGeom prst="rect">
            <a:avLst/>
          </a:prstGeom>
          <a:solidFill>
            <a:srgbClr val="FFFFFF"/>
          </a:solidFill>
          <a:ln w="31750">
            <a:solidFill>
              <a:srgbClr val="4F81B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indent="269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Үй-бүлɵлүк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зомбулук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жасаган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жана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андан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жабыр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тарткан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жарандар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боюнча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отчет:</a:t>
            </a:r>
            <a:endParaRPr lang="ru-RU" sz="1300" dirty="0" smtClean="0"/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</a:endParaRPr>
          </a:p>
          <a:p>
            <a:pPr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№СМ-ҮБЗ-1а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формасы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;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№ СМ-ҮБЗ-1б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формасы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;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2" name="Text Box 17"/>
          <p:cNvSpPr txBox="1">
            <a:spLocks noChangeArrowheads="1"/>
          </p:cNvSpPr>
          <p:nvPr/>
        </p:nvSpPr>
        <p:spPr bwMode="auto">
          <a:xfrm>
            <a:off x="5906529" y="2807112"/>
            <a:ext cx="2533135" cy="2256156"/>
          </a:xfrm>
          <a:prstGeom prst="rect">
            <a:avLst/>
          </a:prstGeom>
          <a:solidFill>
            <a:srgbClr val="FFFFFF"/>
          </a:solidFill>
          <a:ln w="31750">
            <a:solidFill>
              <a:srgbClr val="4F81B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indent="269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Кылмыш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иштерин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кароо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lang="ru-RU" sz="1300" dirty="0"/>
          </a:p>
          <a:p>
            <a:pPr marL="0" marR="0" lvl="0" indent="2698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№  КИ-ҮБЗ-1а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формасы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№ КИ-ҮБЗ-1б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формасы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№ КИ-2а-1б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формасы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№ КИ-2к-1в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формасы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AutoShape 16"/>
          <p:cNvSpPr>
            <a:spLocks noChangeShapeType="1"/>
          </p:cNvSpPr>
          <p:nvPr/>
        </p:nvSpPr>
        <p:spPr bwMode="auto">
          <a:xfrm flipH="1">
            <a:off x="1415421" y="2082322"/>
            <a:ext cx="2852831" cy="724789"/>
          </a:xfrm>
          <a:prstGeom prst="straightConnector1">
            <a:avLst/>
          </a:prstGeom>
          <a:noFill/>
          <a:ln w="38100">
            <a:solidFill>
              <a:srgbClr val="4F81B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rgbClr val="243F6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5"/>
          <p:cNvSpPr>
            <a:spLocks noChangeShapeType="1"/>
          </p:cNvSpPr>
          <p:nvPr/>
        </p:nvSpPr>
        <p:spPr bwMode="auto">
          <a:xfrm>
            <a:off x="4481319" y="2105319"/>
            <a:ext cx="45719" cy="701794"/>
          </a:xfrm>
          <a:prstGeom prst="straightConnector1">
            <a:avLst/>
          </a:prstGeom>
          <a:noFill/>
          <a:ln w="9525">
            <a:solidFill>
              <a:srgbClr val="4F81B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14"/>
          <p:cNvSpPr>
            <a:spLocks noChangeShapeType="1"/>
          </p:cNvSpPr>
          <p:nvPr/>
        </p:nvSpPr>
        <p:spPr bwMode="auto">
          <a:xfrm>
            <a:off x="5328875" y="2105319"/>
            <a:ext cx="1922267" cy="701792"/>
          </a:xfrm>
          <a:prstGeom prst="straightConnector1">
            <a:avLst/>
          </a:prstGeom>
          <a:noFill/>
          <a:ln w="38100">
            <a:solidFill>
              <a:srgbClr val="4F81B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rgbClr val="243F6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Rectangle 2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79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73009" y="1010158"/>
            <a:ext cx="489815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9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ky-KG" sz="1400" b="1" dirty="0" smtClean="0">
              <a:latin typeface="+mn-lt"/>
            </a:endParaRPr>
          </a:p>
          <a:p>
            <a:endParaRPr lang="ky-KG" sz="1400" b="1" dirty="0">
              <a:latin typeface="+mn-lt"/>
            </a:endParaRPr>
          </a:p>
          <a:p>
            <a:r>
              <a:rPr lang="ky-KG" sz="1400" b="1" dirty="0" smtClean="0">
                <a:latin typeface="+mn-lt"/>
              </a:rPr>
              <a:t>Үй-бүлөлүк </a:t>
            </a:r>
            <a:r>
              <a:rPr lang="ky-KG" sz="1400" b="1" dirty="0">
                <a:latin typeface="+mn-lt"/>
              </a:rPr>
              <a:t>зомбулукка байланыштуу укук бузуулар жана кылмыш иштери боюнча соттордун </a:t>
            </a:r>
            <a:r>
              <a:rPr lang="ky-KG" sz="1400" b="1" dirty="0" smtClean="0">
                <a:latin typeface="+mn-lt"/>
              </a:rPr>
              <a:t>ишмерд</a:t>
            </a:r>
            <a:r>
              <a:rPr lang="ky-KG" sz="1400" b="1" dirty="0" smtClean="0">
                <a:latin typeface="+mn-lt"/>
                <a:cs typeface="Calibri"/>
              </a:rPr>
              <a:t>үүлүктөрү</a:t>
            </a:r>
            <a:r>
              <a:rPr lang="ky-KG" sz="1400" b="1" dirty="0" smtClean="0">
                <a:latin typeface="+mn-lt"/>
              </a:rPr>
              <a:t>  </a:t>
            </a:r>
            <a:r>
              <a:rPr lang="ky-KG" sz="1400" i="1" dirty="0" smtClean="0">
                <a:latin typeface="+mn-lt"/>
              </a:rPr>
              <a:t>(</a:t>
            </a:r>
            <a:r>
              <a:rPr lang="ky-KG" sz="1400" i="1" dirty="0">
                <a:latin typeface="+mn-lt"/>
              </a:rPr>
              <a:t>иштердин саны)</a:t>
            </a:r>
            <a:endParaRPr lang="ru-RU" sz="1400" b="1" dirty="0">
              <a:latin typeface="+mn-lt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85005" y="1492706"/>
            <a:ext cx="459671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 err="1"/>
              <a:t>Үй-бүлɵлүк</a:t>
            </a:r>
            <a:r>
              <a:rPr lang="ru-RU" sz="1400" b="1" dirty="0"/>
              <a:t> </a:t>
            </a:r>
            <a:r>
              <a:rPr lang="ru-RU" sz="1400" b="1" dirty="0" err="1"/>
              <a:t>зомбулук</a:t>
            </a:r>
            <a:r>
              <a:rPr lang="ru-RU" sz="1400" b="1" dirty="0"/>
              <a:t> </a:t>
            </a:r>
            <a:r>
              <a:rPr lang="ru-RU" sz="1400" b="1" dirty="0" err="1" smtClean="0"/>
              <a:t>жасаган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жарандардын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 err="1"/>
              <a:t>үлүшү</a:t>
            </a:r>
            <a:r>
              <a:rPr lang="ru-RU" sz="1400" b="1" dirty="0"/>
              <a:t> </a:t>
            </a:r>
            <a:r>
              <a:rPr lang="ru-RU" sz="1400" b="1" dirty="0" err="1"/>
              <a:t>түрлɵрү</a:t>
            </a:r>
            <a:r>
              <a:rPr lang="ru-RU" sz="1400" b="1" dirty="0"/>
              <a:t> </a:t>
            </a:r>
            <a:r>
              <a:rPr lang="ru-RU" sz="1400" b="1" dirty="0" err="1"/>
              <a:t>боюнча</a:t>
            </a:r>
            <a:endParaRPr lang="ru-RU" sz="1400" b="1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421" y="2416035"/>
            <a:ext cx="4436076" cy="3490495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547735"/>
              </p:ext>
            </p:extLst>
          </p:nvPr>
        </p:nvGraphicFramePr>
        <p:xfrm>
          <a:off x="630195" y="2416036"/>
          <a:ext cx="6128951" cy="36051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53931"/>
                <a:gridCol w="741038"/>
                <a:gridCol w="639153"/>
                <a:gridCol w="635586"/>
                <a:gridCol w="669480"/>
                <a:gridCol w="689763"/>
              </a:tblGrid>
              <a:tr h="320040">
                <a:tc>
                  <a:txBody>
                    <a:bodyPr/>
                    <a:lstStyle/>
                    <a:p>
                      <a:pPr indent="269875" algn="l" eaLnBrk="0" hangingPunct="0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86360" indent="185738" algn="ctr" eaLnBrk="0" hangingPunct="0">
                        <a:spcBef>
                          <a:spcPts val="255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ru-RU" sz="1050" b="1" dirty="0">
                          <a:effectLst/>
                        </a:rPr>
                        <a:t>2012</a:t>
                      </a:r>
                      <a:endParaRPr lang="ru-RU" sz="10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 indent="134938" algn="l" eaLnBrk="0" hangingPunct="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2013</a:t>
                      </a:r>
                      <a:endParaRPr lang="ru-RU" sz="10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 indent="269875" algn="r" eaLnBrk="0" hangingPunct="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2014</a:t>
                      </a:r>
                      <a:endParaRPr lang="ru-RU" sz="10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 indent="269875" algn="ctr" eaLnBrk="0" hangingPunct="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2015</a:t>
                      </a:r>
                      <a:endParaRPr lang="ru-RU" sz="10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070" indent="269875" algn="r" eaLnBrk="0" hangingPunct="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2016</a:t>
                      </a:r>
                      <a:endParaRPr lang="ru-RU" sz="10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797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</a:rPr>
                        <a:t>Үй-бүлөлүк зомбулук боюнча каралган административдик укук бузуулардын саны (административдик айып пул салуу менен)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716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998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1 293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1 568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2 099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59907">
                <a:tc>
                  <a:txBody>
                    <a:bodyPr/>
                    <a:lstStyle/>
                    <a:p>
                      <a:pPr indent="269875" algn="l" eaLnBrk="0" hangingPunct="0"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</a:rPr>
                        <a:t>алардын ичинен беренелер боюнча: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599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</a:rPr>
                        <a:t>үй-бүлɵлүк зомбулук (66-3-берене)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117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293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887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1 191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1 877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198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</a:rPr>
                        <a:t>убактылуу коргоо ордеринин шарттарын аткарбоо (66-4,5-бер.)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11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198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 err="1" smtClean="0">
                          <a:effectLst/>
                        </a:rPr>
                        <a:t>ден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 err="1" smtClean="0">
                          <a:effectLst/>
                        </a:rPr>
                        <a:t>соолукка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 err="1" smtClean="0">
                          <a:effectLst/>
                        </a:rPr>
                        <a:t>атайылап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 err="1" smtClean="0">
                          <a:effectLst/>
                        </a:rPr>
                        <a:t>жеңил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 err="1" smtClean="0">
                          <a:effectLst/>
                        </a:rPr>
                        <a:t>жаракат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 err="1" smtClean="0">
                          <a:effectLst/>
                        </a:rPr>
                        <a:t>келтирүү</a:t>
                      </a:r>
                      <a:r>
                        <a:rPr lang="ru-RU" sz="900" dirty="0" smtClean="0">
                          <a:effectLst/>
                        </a:rPr>
                        <a:t> (66-10-бер.)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599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</a:rPr>
                        <a:t>ɵлтүрɵм деп коркутуу (66-11-бер.)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599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</a:rPr>
                        <a:t>майда тентек кылуучулук (364-бер.)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572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638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348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283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159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198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</a:rPr>
                        <a:t>камкорчулук укугунан кыянатчылык менен пайдалануу (66-бер.)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47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48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62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33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82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</a:rPr>
                        <a:t>Үй-бүлөлүк зомбулук боюнча каралган кылмыш иштеринин саны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marR="50800" indent="269875" algn="r" eaLnBrk="0" hangingPunct="0">
                        <a:lnSpc>
                          <a:spcPts val="77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194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marL="132715" indent="269875" algn="r" eaLnBrk="0" hangingPunct="0">
                        <a:lnSpc>
                          <a:spcPts val="77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262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132715" indent="269875" algn="r" eaLnBrk="0" hangingPunct="0">
                        <a:lnSpc>
                          <a:spcPts val="77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marL="132080" indent="269875" algn="r" eaLnBrk="0" hangingPunct="0">
                        <a:lnSpc>
                          <a:spcPts val="77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endParaRPr lang="ru-RU" sz="900" dirty="0" smtClean="0">
                        <a:effectLst/>
                      </a:endParaRPr>
                    </a:p>
                    <a:p>
                      <a:pPr indent="269875" algn="r" eaLnBrk="0" hangingPunct="0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338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139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</a:rPr>
                        <a:t>анын ичинен: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smtClean="0">
                          <a:effectLst/>
                        </a:rPr>
                        <a:t>жашоого жана ден-соолукка каршы кылмыштар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145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197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255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297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198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 err="1" smtClean="0">
                          <a:effectLst/>
                        </a:rPr>
                        <a:t>жыныстык</a:t>
                      </a:r>
                      <a:r>
                        <a:rPr lang="ru-RU" sz="900" dirty="0" smtClean="0">
                          <a:effectLst/>
                        </a:rPr>
                        <a:t> кол </a:t>
                      </a:r>
                      <a:r>
                        <a:rPr lang="ru-RU" sz="900" dirty="0" err="1" smtClean="0">
                          <a:effectLst/>
                        </a:rPr>
                        <a:t>тийбестикке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 err="1" smtClean="0">
                          <a:effectLst/>
                        </a:rPr>
                        <a:t>каршы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 err="1" smtClean="0">
                          <a:effectLst/>
                        </a:rPr>
                        <a:t>кылмыштар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16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864972" y="6094779"/>
            <a:ext cx="474499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1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Булагы</a:t>
            </a:r>
            <a:r>
              <a:rPr kumimoji="0" lang="ru-RU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r>
              <a:rPr kumimoji="0" lang="ru-RU" sz="1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Кыргыз</a:t>
            </a:r>
            <a:r>
              <a:rPr kumimoji="0" lang="ru-RU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Респу</a:t>
            </a:r>
            <a:r>
              <a:rPr kumimoji="0" lang="ky-KG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</a:t>
            </a:r>
            <a:r>
              <a:rPr kumimoji="0" lang="ru-RU" sz="1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ликасынын</a:t>
            </a:r>
            <a:r>
              <a:rPr kumimoji="0" lang="ru-RU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Сот </a:t>
            </a:r>
            <a:r>
              <a:rPr kumimoji="0" lang="ru-RU" sz="1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департаменти</a:t>
            </a:r>
            <a:r>
              <a:rPr kumimoji="0" lang="ru-RU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959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5213" y="277814"/>
            <a:ext cx="8957188" cy="1139825"/>
          </a:xfrm>
        </p:spPr>
        <p:txBody>
          <a:bodyPr/>
          <a:lstStyle/>
          <a:p>
            <a:r>
              <a:rPr lang="ru-RU" sz="2800" dirty="0"/>
              <a:t> </a:t>
            </a:r>
            <a:r>
              <a:rPr lang="ru-RU" sz="2800" dirty="0" err="1"/>
              <a:t>Үй-бүлɵлүк</a:t>
            </a:r>
            <a:r>
              <a:rPr lang="ru-RU" sz="2800" dirty="0"/>
              <a:t> </a:t>
            </a:r>
            <a:r>
              <a:rPr lang="ru-RU" sz="2800" dirty="0" err="1"/>
              <a:t>зомбулуктан</a:t>
            </a:r>
            <a:r>
              <a:rPr lang="ru-RU" sz="2800" dirty="0"/>
              <a:t> </a:t>
            </a:r>
            <a:r>
              <a:rPr lang="ru-RU" sz="2800" dirty="0" err="1"/>
              <a:t>жабыр</a:t>
            </a:r>
            <a:r>
              <a:rPr lang="ru-RU" sz="2800" dirty="0"/>
              <a:t> </a:t>
            </a:r>
            <a:r>
              <a:rPr lang="ru-RU" sz="2800" dirty="0" err="1"/>
              <a:t>тарткан</a:t>
            </a:r>
            <a:r>
              <a:rPr lang="ru-RU" sz="2800" dirty="0"/>
              <a:t> </a:t>
            </a:r>
            <a:r>
              <a:rPr lang="ru-RU" sz="2800" dirty="0" err="1" smtClean="0"/>
              <a:t>аялдар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</a:t>
            </a:r>
            <a:r>
              <a:rPr lang="ru-RU" sz="2800" dirty="0"/>
              <a:t>(2016-жыл</a:t>
            </a:r>
            <a:r>
              <a:rPr lang="ru-RU" sz="2800" dirty="0" smtClean="0"/>
              <a:t>)</a:t>
            </a:r>
            <a:endParaRPr lang="ru-RU" sz="2800" b="1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6581978"/>
              </p:ext>
            </p:extLst>
          </p:nvPr>
        </p:nvGraphicFramePr>
        <p:xfrm>
          <a:off x="383458" y="2372798"/>
          <a:ext cx="6223820" cy="3821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04685" y="1417639"/>
            <a:ext cx="66015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</a:rPr>
              <a:t>ж</a:t>
            </a:r>
            <a:r>
              <a:rPr lang="ru-RU" b="1" dirty="0" err="1" smtClean="0">
                <a:solidFill>
                  <a:srgbClr val="002060"/>
                </a:solidFill>
              </a:rPr>
              <a:t>абырлануучулардын</a:t>
            </a:r>
            <a:r>
              <a:rPr lang="ru-RU" b="1" dirty="0" smtClean="0">
                <a:solidFill>
                  <a:srgbClr val="002060"/>
                </a:solidFill>
              </a:rPr>
              <a:t> 97%  – </a:t>
            </a:r>
            <a:r>
              <a:rPr lang="ru-RU" b="1" dirty="0" err="1" smtClean="0">
                <a:solidFill>
                  <a:srgbClr val="002060"/>
                </a:solidFill>
              </a:rPr>
              <a:t>аялдар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b="1" dirty="0" err="1">
                <a:solidFill>
                  <a:srgbClr val="002060"/>
                </a:solidFill>
              </a:rPr>
              <a:t>ж</a:t>
            </a:r>
            <a:r>
              <a:rPr lang="ru-RU" b="1" dirty="0" err="1" smtClean="0">
                <a:solidFill>
                  <a:srgbClr val="002060"/>
                </a:solidFill>
              </a:rPr>
              <a:t>алпы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орто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билим</a:t>
            </a:r>
            <a:r>
              <a:rPr lang="ru-RU" b="1" dirty="0" smtClean="0">
                <a:solidFill>
                  <a:srgbClr val="002060"/>
                </a:solidFill>
              </a:rPr>
              <a:t> – 63%, </a:t>
            </a:r>
            <a:r>
              <a:rPr lang="ru-RU" b="1" dirty="0" err="1" smtClean="0">
                <a:solidFill>
                  <a:srgbClr val="002060"/>
                </a:solidFill>
              </a:rPr>
              <a:t>жогорку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билимд</a:t>
            </a:r>
            <a:r>
              <a:rPr lang="ru-RU" b="1" dirty="0" err="1" smtClean="0">
                <a:solidFill>
                  <a:srgbClr val="002060"/>
                </a:solidFill>
                <a:cs typeface="Calibri"/>
              </a:rPr>
              <a:t>үүлөр</a:t>
            </a:r>
            <a:r>
              <a:rPr lang="ru-RU" b="1" dirty="0" smtClean="0">
                <a:solidFill>
                  <a:srgbClr val="002060"/>
                </a:solidFill>
              </a:rPr>
              <a:t> - </a:t>
            </a:r>
            <a:r>
              <a:rPr lang="ru-RU" b="1" dirty="0">
                <a:solidFill>
                  <a:srgbClr val="002060"/>
                </a:solidFill>
              </a:rPr>
              <a:t>8</a:t>
            </a:r>
            <a:r>
              <a:rPr lang="ru-RU" b="1" dirty="0" smtClean="0">
                <a:solidFill>
                  <a:srgbClr val="002060"/>
                </a:solidFill>
              </a:rPr>
              <a:t>% 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1974263"/>
              </p:ext>
            </p:extLst>
          </p:nvPr>
        </p:nvGraphicFramePr>
        <p:xfrm>
          <a:off x="6373940" y="1887795"/>
          <a:ext cx="4982318" cy="4306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910056" y="6318483"/>
            <a:ext cx="2507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Булак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КРнын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ИИМи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695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68" y="448056"/>
            <a:ext cx="9463838" cy="97297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/>
              <a:t>Үй-бүлɵлүк</a:t>
            </a:r>
            <a:r>
              <a:rPr lang="ru-RU" dirty="0"/>
              <a:t> </a:t>
            </a:r>
            <a:r>
              <a:rPr lang="ru-RU" dirty="0" err="1"/>
              <a:t>зомбулук</a:t>
            </a:r>
            <a:r>
              <a:rPr lang="ru-RU" dirty="0"/>
              <a:t> </a:t>
            </a:r>
            <a:r>
              <a:rPr lang="ru-RU" dirty="0" err="1"/>
              <a:t>жасаган</a:t>
            </a:r>
            <a:r>
              <a:rPr lang="ru-RU" dirty="0"/>
              <a:t> </a:t>
            </a:r>
            <a:r>
              <a:rPr lang="ru-RU" dirty="0" err="1"/>
              <a:t>эркектер</a:t>
            </a:r>
            <a:r>
              <a:rPr lang="ru-RU" dirty="0"/>
              <a:t> (2016-ж</a:t>
            </a:r>
            <a:r>
              <a:rPr lang="ru-RU" dirty="0" smtClean="0"/>
              <a:t>.)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895307" y="1809135"/>
            <a:ext cx="5372758" cy="2349910"/>
          </a:xfrm>
        </p:spPr>
        <p:txBody>
          <a:bodyPr/>
          <a:lstStyle/>
          <a:p>
            <a:r>
              <a:rPr lang="ru-RU" dirty="0" smtClean="0">
                <a:solidFill>
                  <a:srgbClr val="000066"/>
                </a:solidFill>
              </a:rPr>
              <a:t> </a:t>
            </a:r>
            <a:r>
              <a:rPr lang="ru-RU" sz="1800" dirty="0" err="1">
                <a:solidFill>
                  <a:srgbClr val="000066"/>
                </a:solidFill>
              </a:rPr>
              <a:t>Үй-бүлɵлүк</a:t>
            </a:r>
            <a:r>
              <a:rPr lang="ru-RU" sz="1800" dirty="0">
                <a:solidFill>
                  <a:srgbClr val="000066"/>
                </a:solidFill>
              </a:rPr>
              <a:t> </a:t>
            </a:r>
            <a:r>
              <a:rPr lang="ru-RU" sz="1800" dirty="0" err="1">
                <a:solidFill>
                  <a:srgbClr val="000066"/>
                </a:solidFill>
              </a:rPr>
              <a:t>зомбулук</a:t>
            </a:r>
            <a:r>
              <a:rPr lang="ru-RU" sz="1800" dirty="0">
                <a:solidFill>
                  <a:srgbClr val="000066"/>
                </a:solidFill>
              </a:rPr>
              <a:t>  </a:t>
            </a:r>
            <a:r>
              <a:rPr lang="ru-RU" sz="1800" dirty="0" err="1">
                <a:solidFill>
                  <a:srgbClr val="000066"/>
                </a:solidFill>
              </a:rPr>
              <a:t>жасагандардын</a:t>
            </a:r>
            <a:r>
              <a:rPr lang="ru-RU" sz="1800" dirty="0">
                <a:solidFill>
                  <a:srgbClr val="000066"/>
                </a:solidFill>
              </a:rPr>
              <a:t> 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98%  - </a:t>
            </a:r>
            <a:r>
              <a:rPr lang="ru-RU" sz="1800" b="1" dirty="0" err="1" smtClean="0">
                <a:solidFill>
                  <a:srgbClr val="002060"/>
                </a:solidFill>
              </a:rPr>
              <a:t>эркектер</a:t>
            </a:r>
            <a:endParaRPr lang="ru-RU" sz="1800" b="1" dirty="0" smtClean="0">
              <a:solidFill>
                <a:srgbClr val="002060"/>
              </a:solidFill>
            </a:endParaRP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err="1" smtClean="0">
                <a:solidFill>
                  <a:srgbClr val="002060"/>
                </a:solidFill>
              </a:rPr>
              <a:t>Билими</a:t>
            </a:r>
            <a:r>
              <a:rPr lang="ru-RU" sz="1800" b="1" dirty="0" smtClean="0">
                <a:solidFill>
                  <a:srgbClr val="002060"/>
                </a:solidFill>
              </a:rPr>
              <a:t>: </a:t>
            </a:r>
            <a:r>
              <a:rPr lang="ru-RU" sz="1800" b="1" dirty="0" err="1" smtClean="0">
                <a:solidFill>
                  <a:srgbClr val="002060"/>
                </a:solidFill>
              </a:rPr>
              <a:t>жалпы</a:t>
            </a:r>
            <a:r>
              <a:rPr lang="ru-RU" sz="1800" b="1" dirty="0" smtClean="0">
                <a:solidFill>
                  <a:srgbClr val="002060"/>
                </a:solidFill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</a:rPr>
              <a:t>орто</a:t>
            </a:r>
            <a:r>
              <a:rPr lang="ru-RU" sz="1800" b="1" dirty="0" smtClean="0">
                <a:solidFill>
                  <a:srgbClr val="002060"/>
                </a:solidFill>
              </a:rPr>
              <a:t> -65</a:t>
            </a:r>
            <a:r>
              <a:rPr lang="ru-RU" sz="1800" b="1" dirty="0">
                <a:solidFill>
                  <a:srgbClr val="002060"/>
                </a:solidFill>
              </a:rPr>
              <a:t>% </a:t>
            </a:r>
            <a:r>
              <a:rPr lang="ru-RU" sz="1800" b="1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sz="1800" b="1" dirty="0">
                <a:solidFill>
                  <a:srgbClr val="002060"/>
                </a:solidFill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</a:rPr>
              <a:t>                         </a:t>
            </a:r>
            <a:r>
              <a:rPr lang="ru-RU" sz="1800" b="1" dirty="0" err="1" smtClean="0">
                <a:solidFill>
                  <a:srgbClr val="002060"/>
                </a:solidFill>
              </a:rPr>
              <a:t>жогорку</a:t>
            </a:r>
            <a:r>
              <a:rPr lang="ru-RU" sz="1800" b="1" dirty="0" smtClean="0">
                <a:solidFill>
                  <a:srgbClr val="002060"/>
                </a:solidFill>
              </a:rPr>
              <a:t> – 7%.</a:t>
            </a: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err="1" smtClean="0">
                <a:solidFill>
                  <a:srgbClr val="002060"/>
                </a:solidFill>
              </a:rPr>
              <a:t>Иш</a:t>
            </a:r>
            <a:r>
              <a:rPr lang="ru-RU" sz="1800" b="1" dirty="0" smtClean="0">
                <a:solidFill>
                  <a:srgbClr val="002060"/>
                </a:solidFill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</a:rPr>
              <a:t>менен</a:t>
            </a:r>
            <a:r>
              <a:rPr lang="ru-RU" sz="1800" b="1" dirty="0" smtClean="0">
                <a:solidFill>
                  <a:srgbClr val="002060"/>
                </a:solidFill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</a:rPr>
              <a:t>камсыз</a:t>
            </a:r>
            <a:r>
              <a:rPr lang="ru-RU" sz="1800" b="1" dirty="0" smtClean="0">
                <a:solidFill>
                  <a:srgbClr val="002060"/>
                </a:solidFill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</a:rPr>
              <a:t>болуу</a:t>
            </a:r>
            <a:r>
              <a:rPr lang="ru-RU" sz="1800" b="1" dirty="0" smtClean="0">
                <a:solidFill>
                  <a:srgbClr val="002060"/>
                </a:solidFill>
              </a:rPr>
              <a:t>:  </a:t>
            </a:r>
            <a:r>
              <a:rPr lang="ru-RU" sz="1800" b="1" dirty="0" err="1" smtClean="0">
                <a:solidFill>
                  <a:srgbClr val="002060"/>
                </a:solidFill>
              </a:rPr>
              <a:t>иштешпейт</a:t>
            </a:r>
            <a:r>
              <a:rPr lang="ru-RU" sz="1800" b="1" dirty="0" smtClean="0">
                <a:solidFill>
                  <a:srgbClr val="002060"/>
                </a:solidFill>
              </a:rPr>
              <a:t> - 70%;</a:t>
            </a:r>
          </a:p>
          <a:p>
            <a:r>
              <a:rPr lang="ru-RU" sz="1800" b="1" dirty="0">
                <a:solidFill>
                  <a:srgbClr val="002060"/>
                </a:solidFill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</a:rPr>
              <a:t>                   </a:t>
            </a:r>
            <a:r>
              <a:rPr lang="ru-RU" sz="1800" b="1" dirty="0" err="1" smtClean="0">
                <a:solidFill>
                  <a:srgbClr val="002060"/>
                </a:solidFill>
              </a:rPr>
              <a:t>иштешет</a:t>
            </a:r>
            <a:r>
              <a:rPr lang="ru-RU" sz="1800" b="1" dirty="0" smtClean="0">
                <a:solidFill>
                  <a:srgbClr val="002060"/>
                </a:solidFill>
              </a:rPr>
              <a:t>– 26%.  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95308" y="6186637"/>
            <a:ext cx="2507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Булак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КРнын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ИИМи</a:t>
            </a:r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6153396"/>
              </p:ext>
            </p:extLst>
          </p:nvPr>
        </p:nvGraphicFramePr>
        <p:xfrm>
          <a:off x="6268065" y="1435608"/>
          <a:ext cx="5113024" cy="4935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0432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2400" dirty="0" smtClean="0"/>
              <a:t> </a:t>
            </a:r>
            <a:r>
              <a:rPr lang="ru-RU" sz="2400" dirty="0"/>
              <a:t>2016-жылы </a:t>
            </a:r>
            <a:r>
              <a:rPr lang="ru-RU" sz="2400" dirty="0" err="1"/>
              <a:t>соттор</a:t>
            </a:r>
            <a:r>
              <a:rPr lang="ru-RU" sz="2400" dirty="0"/>
              <a:t> </a:t>
            </a:r>
            <a:r>
              <a:rPr lang="ru-RU" sz="2400" dirty="0" err="1"/>
              <a:t>тарабынан</a:t>
            </a:r>
            <a:r>
              <a:rPr lang="ru-RU" sz="2400" dirty="0"/>
              <a:t> </a:t>
            </a:r>
            <a:r>
              <a:rPr lang="ru-RU" sz="2400" dirty="0" err="1"/>
              <a:t>жабырлануучулар</a:t>
            </a:r>
            <a:r>
              <a:rPr lang="ru-RU" sz="2400" dirty="0"/>
              <a:t> </a:t>
            </a:r>
            <a:r>
              <a:rPr lang="ru-RU" sz="2400" dirty="0" err="1"/>
              <a:t>менен</a:t>
            </a:r>
            <a:r>
              <a:rPr lang="ru-RU" sz="2400" dirty="0"/>
              <a:t> </a:t>
            </a:r>
            <a:r>
              <a:rPr lang="ru-RU" sz="2400" dirty="0" err="1"/>
              <a:t>туугандык</a:t>
            </a:r>
            <a:r>
              <a:rPr lang="ru-RU" sz="2400" dirty="0"/>
              <a:t> </a:t>
            </a:r>
            <a:r>
              <a:rPr lang="ru-RU" sz="2400" dirty="0" err="1"/>
              <a:t>байланышынан</a:t>
            </a:r>
            <a:r>
              <a:rPr lang="ru-RU" sz="2400" dirty="0"/>
              <a:t> </a:t>
            </a:r>
            <a:r>
              <a:rPr lang="ru-RU" sz="2400" dirty="0" err="1"/>
              <a:t>пайдаланып</a:t>
            </a:r>
            <a:r>
              <a:rPr lang="ru-RU" sz="2400" dirty="0"/>
              <a:t>, </a:t>
            </a:r>
            <a:r>
              <a:rPr lang="ru-RU" sz="2400" dirty="0" err="1"/>
              <a:t>үй-бүлөлүк</a:t>
            </a:r>
            <a:r>
              <a:rPr lang="ru-RU" sz="2400" dirty="0"/>
              <a:t> </a:t>
            </a:r>
            <a:r>
              <a:rPr lang="ru-RU" sz="2400" dirty="0" err="1"/>
              <a:t>зомбулук</a:t>
            </a:r>
            <a:r>
              <a:rPr lang="ru-RU" sz="2400" dirty="0"/>
              <a:t> </a:t>
            </a:r>
            <a:r>
              <a:rPr lang="ru-RU" sz="2400" dirty="0" err="1"/>
              <a:t>жасады</a:t>
            </a:r>
            <a:r>
              <a:rPr lang="ru-RU" sz="2400" dirty="0"/>
              <a:t> </a:t>
            </a:r>
            <a:r>
              <a:rPr lang="ru-RU" sz="2400" dirty="0" err="1"/>
              <a:t>деп</a:t>
            </a:r>
            <a:r>
              <a:rPr lang="ru-RU" sz="2400" dirty="0"/>
              <a:t> </a:t>
            </a:r>
            <a:r>
              <a:rPr lang="ru-RU" sz="2400" dirty="0" err="1"/>
              <a:t>таанылган</a:t>
            </a:r>
            <a:r>
              <a:rPr lang="ru-RU" sz="2400" dirty="0"/>
              <a:t> </a:t>
            </a:r>
            <a:r>
              <a:rPr lang="ru-RU" sz="2400" dirty="0" err="1" smtClean="0"/>
              <a:t>жарандар</a:t>
            </a:r>
            <a:endParaRPr lang="ru-RU" altLang="ru-RU" sz="24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08214" y="6292851"/>
            <a:ext cx="7348537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b="1" dirty="0" err="1" smtClean="0"/>
              <a:t>Булак</a:t>
            </a:r>
            <a:r>
              <a:rPr lang="ru-RU" sz="1800" b="1" dirty="0" smtClean="0"/>
              <a:t>:  </a:t>
            </a:r>
            <a:r>
              <a:rPr lang="ru-RU" sz="1800" b="1" dirty="0" err="1" smtClean="0"/>
              <a:t>КРнын</a:t>
            </a:r>
            <a:r>
              <a:rPr lang="ru-RU" sz="1800" b="1" dirty="0" smtClean="0"/>
              <a:t> Сот </a:t>
            </a:r>
            <a:r>
              <a:rPr lang="ru-RU" sz="1800" b="1" dirty="0" err="1" smtClean="0"/>
              <a:t>департаменти</a:t>
            </a:r>
            <a:endParaRPr lang="ru-RU" sz="1800" b="1" dirty="0"/>
          </a:p>
        </p:txBody>
      </p:sp>
      <p:pic>
        <p:nvPicPr>
          <p:cNvPr id="7" name="Рисунок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38" y="1445741"/>
            <a:ext cx="10676238" cy="4609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76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664" y="277814"/>
            <a:ext cx="7344816" cy="1139825"/>
          </a:xfrm>
        </p:spPr>
        <p:txBody>
          <a:bodyPr/>
          <a:lstStyle/>
          <a:p>
            <a:pPr algn="ctr"/>
            <a:r>
              <a:rPr lang="ru-RU" sz="3200" dirty="0"/>
              <a:t> «</a:t>
            </a:r>
            <a:r>
              <a:rPr lang="ru-RU" sz="3200" dirty="0" err="1"/>
              <a:t>КРнын</a:t>
            </a:r>
            <a:r>
              <a:rPr lang="ru-RU" sz="3200" dirty="0"/>
              <a:t> </a:t>
            </a:r>
            <a:r>
              <a:rPr lang="ru-RU" sz="3200" dirty="0" err="1"/>
              <a:t>аялдары</a:t>
            </a:r>
            <a:r>
              <a:rPr lang="ru-RU" sz="3200" dirty="0"/>
              <a:t> </a:t>
            </a:r>
            <a:r>
              <a:rPr lang="ru-RU" sz="3200" dirty="0" err="1"/>
              <a:t>жана</a:t>
            </a:r>
            <a:r>
              <a:rPr lang="ru-RU" sz="3200" dirty="0"/>
              <a:t> </a:t>
            </a:r>
            <a:r>
              <a:rPr lang="ru-RU" sz="3200" dirty="0" err="1"/>
              <a:t>эркектери</a:t>
            </a:r>
            <a:r>
              <a:rPr lang="ru-RU" sz="3200" dirty="0"/>
              <a:t>» </a:t>
            </a:r>
            <a:r>
              <a:rPr lang="ru-RU" sz="3200" dirty="0" err="1"/>
              <a:t>жыйнагындагы</a:t>
            </a:r>
            <a:r>
              <a:rPr lang="ru-RU" sz="3200" dirty="0"/>
              <a:t> таблица </a:t>
            </a:r>
            <a:r>
              <a:rPr lang="ru-RU" sz="3200" dirty="0" err="1"/>
              <a:t>жакшыртылып</a:t>
            </a:r>
            <a:r>
              <a:rPr lang="ru-RU" sz="3200" dirty="0"/>
              <a:t> </a:t>
            </a:r>
            <a:r>
              <a:rPr lang="ru-RU" sz="3200" dirty="0" err="1"/>
              <a:t>иштелип</a:t>
            </a:r>
            <a:r>
              <a:rPr lang="ru-RU" sz="3200" dirty="0"/>
              <a:t> </a:t>
            </a:r>
            <a:r>
              <a:rPr lang="ru-RU" sz="3200" dirty="0" err="1" smtClean="0"/>
              <a:t>чыкты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67608" y="1844825"/>
            <a:ext cx="792088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ru-RU" sz="2400" dirty="0" err="1" smtClean="0"/>
              <a:t>Аялдар</a:t>
            </a:r>
            <a:r>
              <a:rPr lang="ru-RU" sz="2400" dirty="0" smtClean="0"/>
              <a:t> </a:t>
            </a:r>
            <a:r>
              <a:rPr lang="ru-RU" sz="2400" dirty="0" err="1" smtClean="0"/>
              <a:t>менен</a:t>
            </a:r>
            <a:r>
              <a:rPr lang="ru-RU" sz="2400" dirty="0" smtClean="0"/>
              <a:t> </a:t>
            </a:r>
            <a:r>
              <a:rPr lang="ru-RU" sz="2400" dirty="0" err="1"/>
              <a:t>ɵспүрүмдɵргɵ</a:t>
            </a:r>
            <a:r>
              <a:rPr lang="ru-RU" sz="2400" dirty="0"/>
              <a:t> карата </a:t>
            </a:r>
            <a:r>
              <a:rPr lang="ru-RU" sz="2400" dirty="0" err="1"/>
              <a:t>жасалган</a:t>
            </a:r>
            <a:r>
              <a:rPr lang="ru-RU" sz="2400" dirty="0"/>
              <a:t> </a:t>
            </a:r>
            <a:r>
              <a:rPr lang="ru-RU" sz="2400" dirty="0" err="1"/>
              <a:t>жана</a:t>
            </a:r>
            <a:r>
              <a:rPr lang="ru-RU" sz="2400" dirty="0"/>
              <a:t> </a:t>
            </a:r>
            <a:r>
              <a:rPr lang="ru-RU" sz="2400" dirty="0" err="1"/>
              <a:t>каттоого</a:t>
            </a:r>
            <a:r>
              <a:rPr lang="ru-RU" sz="2400" dirty="0"/>
              <a:t> </a:t>
            </a:r>
            <a:r>
              <a:rPr lang="ru-RU" sz="2400" dirty="0" err="1"/>
              <a:t>алынган</a:t>
            </a:r>
            <a:r>
              <a:rPr lang="ru-RU" sz="2400" dirty="0"/>
              <a:t> </a:t>
            </a:r>
            <a:r>
              <a:rPr lang="ru-RU" sz="2400" dirty="0" err="1"/>
              <a:t>кылмыштардын</a:t>
            </a:r>
            <a:r>
              <a:rPr lang="ru-RU" sz="2400" dirty="0"/>
              <a:t> саны </a:t>
            </a:r>
            <a:r>
              <a:rPr lang="ru-RU" sz="2400" dirty="0" err="1"/>
              <a:t>боюнча</a:t>
            </a:r>
            <a:r>
              <a:rPr lang="ru-RU" sz="2400" dirty="0"/>
              <a:t> </a:t>
            </a:r>
            <a:r>
              <a:rPr lang="ru-RU" sz="2400" dirty="0" err="1"/>
              <a:t>кɵрсɵткүчтɵр</a:t>
            </a:r>
            <a:endParaRPr lang="ru-RU" sz="2400" dirty="0"/>
          </a:p>
          <a:p>
            <a:pPr marL="457200" indent="-457200">
              <a:buFont typeface="Arial" pitchFamily="34" charset="0"/>
              <a:buChar char="•"/>
            </a:pPr>
            <a:endParaRPr lang="ru-RU" sz="32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49517" y="4509120"/>
            <a:ext cx="72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dirty="0">
                <a:latin typeface="Calibri" pitchFamily="34" charset="0"/>
                <a:cs typeface="Calibri" pitchFamily="34" charset="0"/>
              </a:rPr>
              <a:t>А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дам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сатуу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боюнча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к</a:t>
            </a:r>
            <a:r>
              <a:rPr lang="ru-RU" sz="2800" dirty="0" err="1" smtClean="0">
                <a:latin typeface="Calibri"/>
                <a:cs typeface="Calibri"/>
              </a:rPr>
              <a:t>өрсөткүчтөр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биринчи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>
                <a:latin typeface="Calibri" pitchFamily="34" charset="0"/>
                <a:cs typeface="Calibri" pitchFamily="34" charset="0"/>
              </a:rPr>
              <a:t>жолу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Calibri" pitchFamily="34" charset="0"/>
              </a:rPr>
              <a:t>киргизилди</a:t>
            </a:r>
            <a:endParaRPr lang="ru-RU" sz="2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185" y="2996953"/>
            <a:ext cx="2024047" cy="137171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24728"/>
            <a:ext cx="991909" cy="972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926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5640" y="277814"/>
            <a:ext cx="7355160" cy="1139825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УСКнын</a:t>
            </a:r>
            <a:r>
              <a:rPr lang="ru-RU" dirty="0" smtClean="0"/>
              <a:t> </a:t>
            </a:r>
            <a:r>
              <a:rPr lang="ru-RU" dirty="0" err="1" smtClean="0"/>
              <a:t>сайтындагы</a:t>
            </a:r>
            <a:r>
              <a:rPr lang="ru-RU" dirty="0" smtClean="0"/>
              <a:t> «</a:t>
            </a:r>
            <a:r>
              <a:rPr lang="ru-RU" dirty="0" err="1" smtClean="0"/>
              <a:t>Гендердик</a:t>
            </a:r>
            <a:r>
              <a:rPr lang="ru-RU" dirty="0" smtClean="0"/>
              <a:t>  статистика» </a:t>
            </a:r>
            <a:r>
              <a:rPr lang="ru-RU" dirty="0" err="1" smtClean="0"/>
              <a:t>б</a:t>
            </a:r>
            <a:r>
              <a:rPr lang="ru-RU" dirty="0" err="1" smtClean="0">
                <a:latin typeface="Calibri"/>
                <a:cs typeface="Calibri"/>
              </a:rPr>
              <a:t>өлүмү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2844" t="16532" r="9599" b="12594"/>
          <a:stretch/>
        </p:blipFill>
        <p:spPr>
          <a:xfrm>
            <a:off x="1828801" y="1417637"/>
            <a:ext cx="7723586" cy="534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5560" y="303238"/>
            <a:ext cx="9722143" cy="7144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/>
              <a:t>«</a:t>
            </a:r>
            <a:r>
              <a:rPr lang="ru-RU" sz="3600" dirty="0" err="1"/>
              <a:t>КРдагы</a:t>
            </a:r>
            <a:r>
              <a:rPr lang="ru-RU" sz="3600" dirty="0"/>
              <a:t> </a:t>
            </a:r>
            <a:r>
              <a:rPr lang="ru-RU" sz="3600" dirty="0" err="1"/>
              <a:t>Кылмыштуулук</a:t>
            </a:r>
            <a:r>
              <a:rPr lang="ru-RU" sz="3600" dirty="0"/>
              <a:t> </a:t>
            </a:r>
            <a:r>
              <a:rPr lang="ru-RU" sz="3600" dirty="0" err="1"/>
              <a:t>жана</a:t>
            </a:r>
            <a:r>
              <a:rPr lang="ru-RU" sz="3600" dirty="0"/>
              <a:t> </a:t>
            </a:r>
            <a:r>
              <a:rPr lang="ru-RU" sz="3600" dirty="0" err="1"/>
              <a:t>укук</a:t>
            </a:r>
            <a:r>
              <a:rPr lang="ru-RU" sz="3600" dirty="0"/>
              <a:t> </a:t>
            </a:r>
            <a:r>
              <a:rPr lang="ru-RU" sz="3600" dirty="0" err="1"/>
              <a:t>тартиби</a:t>
            </a:r>
            <a:r>
              <a:rPr lang="ru-RU" sz="3600" dirty="0"/>
              <a:t>» </a:t>
            </a:r>
            <a:r>
              <a:rPr lang="ru-RU" sz="3600" dirty="0" err="1" smtClean="0"/>
              <a:t>жыйнагы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9561" t="25391" r="28970" b="9641"/>
          <a:stretch/>
        </p:blipFill>
        <p:spPr>
          <a:xfrm>
            <a:off x="1315436" y="1104065"/>
            <a:ext cx="7588273" cy="5385225"/>
          </a:xfrm>
          <a:prstGeom prst="rect">
            <a:avLst/>
          </a:prstGeom>
        </p:spPr>
      </p:pic>
      <p:sp>
        <p:nvSpPr>
          <p:cNvPr id="5" name="Поле 1"/>
          <p:cNvSpPr txBox="1"/>
          <p:nvPr/>
        </p:nvSpPr>
        <p:spPr>
          <a:xfrm>
            <a:off x="1816443" y="1393061"/>
            <a:ext cx="5387546" cy="53784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dirty="0" err="1">
                <a:effectLst/>
                <a:ea typeface="Calibri"/>
                <a:cs typeface="Times New Roman"/>
              </a:rPr>
              <a:t>Соттор</a:t>
            </a:r>
            <a:r>
              <a:rPr lang="ru-RU" sz="1200" dirty="0">
                <a:effectLst/>
                <a:ea typeface="Calibri"/>
                <a:cs typeface="Times New Roman"/>
              </a:rPr>
              <a:t> </a:t>
            </a:r>
            <a:r>
              <a:rPr lang="ru-RU" sz="1200" dirty="0" err="1">
                <a:effectLst/>
                <a:ea typeface="Calibri"/>
                <a:cs typeface="Times New Roman"/>
              </a:rPr>
              <a:t>тарабынан</a:t>
            </a:r>
            <a:r>
              <a:rPr lang="ru-RU" sz="1200" dirty="0">
                <a:effectLst/>
                <a:ea typeface="Calibri"/>
                <a:cs typeface="Times New Roman"/>
              </a:rPr>
              <a:t> </a:t>
            </a:r>
            <a:r>
              <a:rPr lang="ru-RU" sz="1200" dirty="0" err="1">
                <a:effectLst/>
                <a:ea typeface="Calibri"/>
                <a:cs typeface="Times New Roman"/>
              </a:rPr>
              <a:t>үй-бүлɵлүк</a:t>
            </a:r>
            <a:r>
              <a:rPr lang="ru-RU" sz="1200" dirty="0">
                <a:effectLst/>
                <a:ea typeface="Calibri"/>
                <a:cs typeface="Times New Roman"/>
              </a:rPr>
              <a:t> </a:t>
            </a:r>
            <a:r>
              <a:rPr lang="ru-RU" sz="1200" dirty="0" err="1">
                <a:effectLst/>
                <a:ea typeface="Calibri"/>
                <a:cs typeface="Times New Roman"/>
              </a:rPr>
              <a:t>зомбулук</a:t>
            </a:r>
            <a:r>
              <a:rPr lang="ru-RU" sz="1200" dirty="0">
                <a:effectLst/>
                <a:ea typeface="Calibri"/>
                <a:cs typeface="Times New Roman"/>
              </a:rPr>
              <a:t> </a:t>
            </a:r>
            <a:r>
              <a:rPr lang="ru-RU" sz="1200" dirty="0" err="1">
                <a:effectLst/>
                <a:ea typeface="Calibri"/>
                <a:cs typeface="Times New Roman"/>
              </a:rPr>
              <a:t>жасагандыгы</a:t>
            </a:r>
            <a:r>
              <a:rPr lang="ru-RU" sz="1200" dirty="0">
                <a:effectLst/>
                <a:ea typeface="Calibri"/>
                <a:cs typeface="Times New Roman"/>
              </a:rPr>
              <a:t> </a:t>
            </a:r>
            <a:r>
              <a:rPr lang="ru-RU" sz="1200" dirty="0" err="1">
                <a:effectLst/>
                <a:ea typeface="Calibri"/>
                <a:cs typeface="Times New Roman"/>
              </a:rPr>
              <a:t>үчүн</a:t>
            </a:r>
            <a:r>
              <a:rPr lang="ru-RU" sz="1200" dirty="0">
                <a:effectLst/>
                <a:ea typeface="Calibri"/>
                <a:cs typeface="Times New Roman"/>
              </a:rPr>
              <a:t> </a:t>
            </a:r>
            <a:r>
              <a:rPr lang="ru-RU" sz="1200" dirty="0" err="1">
                <a:effectLst/>
                <a:ea typeface="Calibri"/>
                <a:cs typeface="Times New Roman"/>
              </a:rPr>
              <a:t>күнɵɵлүү</a:t>
            </a:r>
            <a:r>
              <a:rPr lang="ru-RU" sz="1200" dirty="0">
                <a:effectLst/>
                <a:ea typeface="Calibri"/>
                <a:cs typeface="Times New Roman"/>
              </a:rPr>
              <a:t> </a:t>
            </a:r>
            <a:r>
              <a:rPr lang="ru-RU" sz="1200" dirty="0" err="1">
                <a:effectLst/>
                <a:ea typeface="Calibri"/>
                <a:cs typeface="Times New Roman"/>
              </a:rPr>
              <a:t>деп</a:t>
            </a:r>
            <a:r>
              <a:rPr lang="ru-RU" sz="1200" dirty="0">
                <a:effectLst/>
                <a:ea typeface="Calibri"/>
                <a:cs typeface="Times New Roman"/>
              </a:rPr>
              <a:t> </a:t>
            </a:r>
            <a:r>
              <a:rPr lang="ru-RU" sz="1200" dirty="0" err="1">
                <a:effectLst/>
                <a:ea typeface="Calibri"/>
                <a:cs typeface="Times New Roman"/>
              </a:rPr>
              <a:t>табылган</a:t>
            </a:r>
            <a:r>
              <a:rPr lang="ru-RU" sz="1200" dirty="0">
                <a:effectLst/>
                <a:ea typeface="Calibri"/>
                <a:cs typeface="Times New Roman"/>
              </a:rPr>
              <a:t> </a:t>
            </a:r>
            <a:r>
              <a:rPr lang="ru-RU" sz="1200" dirty="0" err="1">
                <a:effectLst/>
                <a:ea typeface="Calibri"/>
                <a:cs typeface="Times New Roman"/>
              </a:rPr>
              <a:t>жарандардын</a:t>
            </a:r>
            <a:r>
              <a:rPr lang="ru-RU" sz="1200" dirty="0">
                <a:effectLst/>
                <a:ea typeface="Calibri"/>
                <a:cs typeface="Times New Roman"/>
              </a:rPr>
              <a:t> саны, </a:t>
            </a:r>
            <a:r>
              <a:rPr lang="ru-RU" sz="1200" dirty="0" err="1">
                <a:effectLst/>
                <a:ea typeface="Calibri"/>
                <a:cs typeface="Times New Roman"/>
              </a:rPr>
              <a:t>зомбулуктун</a:t>
            </a:r>
            <a:r>
              <a:rPr lang="ru-RU" sz="1200" dirty="0">
                <a:effectLst/>
                <a:ea typeface="Calibri"/>
                <a:cs typeface="Times New Roman"/>
              </a:rPr>
              <a:t> </a:t>
            </a:r>
            <a:r>
              <a:rPr lang="ru-RU" sz="1200" dirty="0" err="1">
                <a:effectLst/>
                <a:ea typeface="Calibri"/>
                <a:cs typeface="Times New Roman"/>
              </a:rPr>
              <a:t>түрлɵрү</a:t>
            </a:r>
            <a:r>
              <a:rPr lang="ru-RU" sz="1200" dirty="0">
                <a:effectLst/>
                <a:ea typeface="Calibri"/>
                <a:cs typeface="Times New Roman"/>
              </a:rPr>
              <a:t> </a:t>
            </a:r>
            <a:r>
              <a:rPr lang="ru-RU" sz="1200" dirty="0" err="1">
                <a:effectLst/>
                <a:ea typeface="Calibri"/>
                <a:cs typeface="Times New Roman"/>
              </a:rPr>
              <a:t>боюнча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8368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sz="3600" b="1" dirty="0" err="1" smtClean="0">
                <a:solidFill>
                  <a:srgbClr val="7030A0"/>
                </a:solidFill>
              </a:rPr>
              <a:t>К</a:t>
            </a:r>
            <a:r>
              <a:rPr lang="ru-RU" sz="3600" b="1" dirty="0" err="1" smtClean="0">
                <a:solidFill>
                  <a:srgbClr val="7030A0"/>
                </a:solidFill>
                <a:cs typeface="Calibri"/>
              </a:rPr>
              <a:t>өӊүл</a:t>
            </a:r>
            <a:r>
              <a:rPr lang="ru-RU" sz="3600" b="1" dirty="0" smtClean="0">
                <a:solidFill>
                  <a:srgbClr val="7030A0"/>
                </a:solidFill>
                <a:cs typeface="Calibri"/>
              </a:rPr>
              <a:t> </a:t>
            </a:r>
            <a:r>
              <a:rPr lang="ru-RU" sz="3600" b="1" dirty="0" err="1" smtClean="0">
                <a:solidFill>
                  <a:srgbClr val="7030A0"/>
                </a:solidFill>
                <a:cs typeface="Calibri"/>
              </a:rPr>
              <a:t>бурганыӊыздар</a:t>
            </a:r>
            <a:r>
              <a:rPr lang="ru-RU" sz="3600" b="1" dirty="0" smtClean="0">
                <a:solidFill>
                  <a:srgbClr val="7030A0"/>
                </a:solidFill>
                <a:cs typeface="Calibri"/>
              </a:rPr>
              <a:t> </a:t>
            </a:r>
            <a:r>
              <a:rPr lang="ru-RU" sz="3600" b="1" dirty="0" err="1" smtClean="0">
                <a:solidFill>
                  <a:srgbClr val="7030A0"/>
                </a:solidFill>
                <a:cs typeface="Calibri"/>
              </a:rPr>
              <a:t>үчү</a:t>
            </a:r>
            <a:r>
              <a:rPr lang="ru-RU" sz="3600" b="1" dirty="0" err="1" smtClean="0">
                <a:solidFill>
                  <a:srgbClr val="7030A0"/>
                </a:solidFill>
              </a:rPr>
              <a:t>н</a:t>
            </a:r>
            <a:r>
              <a:rPr lang="ru-RU" sz="3600" b="1" dirty="0" smtClean="0">
                <a:solidFill>
                  <a:srgbClr val="7030A0"/>
                </a:solidFill>
              </a:rPr>
              <a:t> </a:t>
            </a:r>
            <a:r>
              <a:rPr lang="ru-RU" sz="3600" b="1" dirty="0" err="1" smtClean="0">
                <a:solidFill>
                  <a:srgbClr val="7030A0"/>
                </a:solidFill>
              </a:rPr>
              <a:t>чо</a:t>
            </a:r>
            <a:r>
              <a:rPr lang="ru-RU" sz="3600" b="1" dirty="0" smtClean="0">
                <a:solidFill>
                  <a:srgbClr val="7030A0"/>
                </a:solidFill>
                <a:cs typeface="Calibri"/>
              </a:rPr>
              <a:t>ӊ </a:t>
            </a:r>
            <a:r>
              <a:rPr lang="ru-RU" sz="3600" b="1" dirty="0" err="1" smtClean="0">
                <a:solidFill>
                  <a:srgbClr val="7030A0"/>
                </a:solidFill>
                <a:cs typeface="Calibri"/>
              </a:rPr>
              <a:t>рахмат</a:t>
            </a:r>
            <a:r>
              <a:rPr lang="ru-RU" sz="3600" b="1" dirty="0" smtClean="0">
                <a:solidFill>
                  <a:srgbClr val="7030A0"/>
                </a:solidFill>
                <a:cs typeface="Calibri"/>
              </a:rPr>
              <a:t>!</a:t>
            </a:r>
            <a:endParaRPr lang="ru-RU" sz="3600" b="1" dirty="0">
              <a:solidFill>
                <a:srgbClr val="7030A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22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Level 9">
      <a:dk1>
        <a:srgbClr val="000000"/>
      </a:dk1>
      <a:lt1>
        <a:srgbClr val="FFFFFF"/>
      </a:lt1>
      <a:dk2>
        <a:srgbClr val="666699"/>
      </a:dk2>
      <a:lt2>
        <a:srgbClr val="FFCC00"/>
      </a:lt2>
      <a:accent1>
        <a:srgbClr val="FF9900"/>
      </a:accent1>
      <a:accent2>
        <a:srgbClr val="FF99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8A00"/>
      </a:accent6>
      <a:hlink>
        <a:srgbClr val="666699"/>
      </a:hlink>
      <a:folHlink>
        <a:srgbClr val="999966"/>
      </a:folHlink>
    </a:clrScheme>
    <a:fontScheme name="Level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9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1" id="{2A38702E-1FD1-48F5-94E7-22CF4671BDFC}" vid="{C79752D3-9D32-46EB-9D46-E7153A5A6D0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532</TotalTime>
  <Words>2224</Words>
  <Application>Microsoft Office PowerPoint</Application>
  <PresentationFormat>Широкоэкранный</PresentationFormat>
  <Paragraphs>445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Courier New</vt:lpstr>
      <vt:lpstr>Palatino Linotype</vt:lpstr>
      <vt:lpstr>Times New Roman</vt:lpstr>
      <vt:lpstr>Wingdings</vt:lpstr>
      <vt:lpstr>Тема1</vt:lpstr>
      <vt:lpstr>  Гендердик статистика жана адам сатуудагы эксплуатациялоо  боюнча мамлекеттик отчеттуулук формалары</vt:lpstr>
      <vt:lpstr>Презентация PowerPoint</vt:lpstr>
      <vt:lpstr>Калкка социалдык-психологиялык жардам кɵрсɵтүүчү борбордун,  кризистик борбордун, баш калкалоочу жайдын, аксакалдар сотторунун отчету» КБ-1 формасы </vt:lpstr>
      <vt:lpstr> №1-КБ формасындагы өзгөрүүлөр</vt:lpstr>
      <vt:lpstr>Презентация PowerPoint</vt:lpstr>
      <vt:lpstr>КРнын ИИМи, КРнын БП</vt:lpstr>
      <vt:lpstr>Презентация PowerPoint</vt:lpstr>
      <vt:lpstr>   Саламаттыкты сактоо системасындагы үй-бүлɵлүк зомбулукту статистикалык каттоого алуу</vt:lpstr>
      <vt:lpstr>Презентация PowerPoint</vt:lpstr>
      <vt:lpstr>КРнын Жогорку сотунун алдындагы Сот департаменти</vt:lpstr>
      <vt:lpstr>Презентация PowerPoint</vt:lpstr>
      <vt:lpstr> Үй-бүлɵлүк зомбулуктан жабыр тарткан аялдар  (2016-жыл)</vt:lpstr>
      <vt:lpstr> Үй-бүлɵлүк зомбулук жасаган эркектер (2016-ж.)</vt:lpstr>
      <vt:lpstr> 2016-жылы соттор тарабынан жабырлануучулар менен туугандык байланышынан пайдаланып, үй-бүлөлүк зомбулук жасады деп таанылган жарандар</vt:lpstr>
      <vt:lpstr> «КРнын аялдары жана эркектери» жыйнагындагы таблица жакшыртылып иштелип чыкты</vt:lpstr>
      <vt:lpstr>УСКнын сайтындагы «Гендердик  статистика» бөлүмү</vt:lpstr>
      <vt:lpstr>«КРдагы Кылмыштуулук жана укук тартиби» жыйнагы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Формы государственной отчетности по гендерной статистики и эксплуатации при торговле людьми.</dc:title>
  <dc:creator>dsoorombaeva</dc:creator>
  <cp:lastModifiedBy>dsoorombaeva</cp:lastModifiedBy>
  <cp:revision>56</cp:revision>
  <cp:lastPrinted>2018-10-12T02:50:47Z</cp:lastPrinted>
  <dcterms:created xsi:type="dcterms:W3CDTF">2018-10-11T09:59:48Z</dcterms:created>
  <dcterms:modified xsi:type="dcterms:W3CDTF">2018-11-22T09:14:35Z</dcterms:modified>
</cp:coreProperties>
</file>