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4"/>
  </p:notesMasterIdLst>
  <p:sldIdLst>
    <p:sldId id="405" r:id="rId2"/>
    <p:sldId id="421" r:id="rId3"/>
    <p:sldId id="413" r:id="rId4"/>
    <p:sldId id="414" r:id="rId5"/>
    <p:sldId id="415" r:id="rId6"/>
    <p:sldId id="416" r:id="rId7"/>
    <p:sldId id="393" r:id="rId8"/>
    <p:sldId id="411" r:id="rId9"/>
    <p:sldId id="419" r:id="rId10"/>
    <p:sldId id="420" r:id="rId11"/>
    <p:sldId id="398" r:id="rId12"/>
    <p:sldId id="408" r:id="rId13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CFFFF"/>
    <a:srgbClr val="000000"/>
    <a:srgbClr val="CCFFCC"/>
    <a:srgbClr val="66FFFF"/>
    <a:srgbClr val="DDFF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356" autoAdjust="0"/>
  </p:normalViewPr>
  <p:slideViewPr>
    <p:cSldViewPr>
      <p:cViewPr>
        <p:scale>
          <a:sx n="90" d="100"/>
          <a:sy n="90" d="100"/>
        </p:scale>
        <p:origin x="-1170" y="-15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k%20D\2016%20&#1053;&#1069;&#1046;\&#1087;&#1088;&#1077;&#1079;%20&#1057;&#1061;%202016\&#1087;&#1088;&#1077;&#1089;&#1089;&#1082;&#1086;&#1085;&#1092;%20&#1080;&#1102;&#1083;&#1100;\12.07%20&#1075;&#1088;&#1072;&#1092;%20&#1057;&#1061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amamanova\Desktop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2\common\Common%20Information\221\&#1043;&#1088;&#1072;&#1092;&#1080;&#1082;&#1080;%20&#1082;%20&#1079;&#1072;&#1087;&#1080;&#1089;&#1082;&#1077;%20&#1086;%20&#1087;&#1072;&#1096;&#1085;&#1077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2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</a:p>
        </c:rich>
      </c:tx>
      <c:layout>
        <c:manualLayout>
          <c:xMode val="edge"/>
          <c:yMode val="edge"/>
          <c:x val="0.44238345945100749"/>
          <c:y val="1.324689973360938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473821838725737"/>
          <c:y val="0.15279045567025437"/>
          <c:w val="0.60872675853476599"/>
          <c:h val="0.50601468079334333"/>
        </c:manualLayout>
      </c:layout>
      <c:pieChart>
        <c:varyColors val="1"/>
        <c:ser>
          <c:idx val="0"/>
          <c:order val="0"/>
          <c:tx>
            <c:strRef>
              <c:f>Лист1!$B$7</c:f>
              <c:strCache>
                <c:ptCount val="1"/>
                <c:pt idx="0">
                  <c:v>2016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8521344625736215E-2"/>
                  <c:y val="5.2701835693961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9204199475065541E-2"/>
                  <c:y val="1.3818258391053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94568948112259E-2"/>
                  <c:y val="1.205032751994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743756257271964E-2"/>
                  <c:y val="5.88746226541502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31490651297454E-2"/>
                  <c:y val="-2.28606559315220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234055794572112E-2"/>
                  <c:y val="-1.5052848123714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7782558108071541E-2"/>
                  <c:y val="5.3905559102409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Лист1!$A$8:$A$14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 культуры</c:v>
                </c:pt>
                <c:pt idx="2">
                  <c:v>Масличные культуры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Лист1!$B$8:$B$14</c:f>
              <c:numCache>
                <c:formatCode>General</c:formatCode>
                <c:ptCount val="7"/>
                <c:pt idx="0">
                  <c:v>46.9</c:v>
                </c:pt>
                <c:pt idx="1">
                  <c:v>4.7</c:v>
                </c:pt>
                <c:pt idx="2">
                  <c:v>3.2</c:v>
                </c:pt>
                <c:pt idx="3">
                  <c:v>6.9</c:v>
                </c:pt>
                <c:pt idx="4">
                  <c:v>4.3</c:v>
                </c:pt>
                <c:pt idx="5">
                  <c:v>4.2</c:v>
                </c:pt>
                <c:pt idx="6">
                  <c:v>29.8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"/>
          <c:y val="0.72782811828741667"/>
          <c:w val="0.99245693930833079"/>
          <c:h val="0.268775031107219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 marL="72000"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290806695608401"/>
          <c:y val="3.337680201879718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200" b="1" i="0" u="none" strike="noStrike" kern="1200" spc="0" baseline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572303757632371"/>
          <c:y val="0.12728411409953772"/>
          <c:w val="0.7220527084292222"/>
          <c:h val="0.51569251210144773"/>
        </c:manualLayout>
      </c:layout>
      <c:pieChart>
        <c:varyColors val="1"/>
        <c:ser>
          <c:idx val="0"/>
          <c:order val="0"/>
          <c:tx>
            <c:strRef>
              <c:f>Лист1!$B$20</c:f>
              <c:strCache>
                <c:ptCount val="1"/>
                <c:pt idx="0">
                  <c:v>2017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6636030794596352E-2"/>
                  <c:y val="5.5631850053325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18990699113651E-2"/>
                  <c:y val="5.2820198627909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759686129014997E-2"/>
                  <c:y val="1.1614513603666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980065097673655E-2"/>
                  <c:y val="1.10614415273018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710123021729471E-2"/>
                  <c:y val="-1.1014847927870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2745238850452947E-2"/>
                  <c:y val="7.654662763697029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95231599282483E-2"/>
                  <c:y val="4.6121309764233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Лист1!$A$21:$A$27</c:f>
              <c:strCache>
                <c:ptCount val="7"/>
                <c:pt idx="0">
                  <c:v>Зерновые культуры (без зернобобовых, риса и гречихи)</c:v>
                </c:pt>
                <c:pt idx="1">
                  <c:v>Зернобобовые культуры</c:v>
                </c:pt>
                <c:pt idx="2">
                  <c:v>Масличные культуры</c:v>
                </c:pt>
                <c:pt idx="3">
                  <c:v>Картофель</c:v>
                </c:pt>
                <c:pt idx="4">
                  <c:v>Овощи</c:v>
                </c:pt>
                <c:pt idx="5">
                  <c:v>Прочие культуры</c:v>
                </c:pt>
                <c:pt idx="6">
                  <c:v>Кормовые культуры</c:v>
                </c:pt>
              </c:strCache>
            </c:strRef>
          </c:cat>
          <c:val>
            <c:numRef>
              <c:f>Лист1!$B$21:$B$27</c:f>
              <c:numCache>
                <c:formatCode>0.0</c:formatCode>
                <c:ptCount val="7"/>
                <c:pt idx="0">
                  <c:v>45.341448828735295</c:v>
                </c:pt>
                <c:pt idx="1">
                  <c:v>4.8715060372222068</c:v>
                </c:pt>
                <c:pt idx="2">
                  <c:v>2.8362994387520697</c:v>
                </c:pt>
                <c:pt idx="3">
                  <c:v>6.8787530872336937</c:v>
                </c:pt>
                <c:pt idx="4">
                  <c:v>4.3040901559021707</c:v>
                </c:pt>
                <c:pt idx="5">
                  <c:v>5.1419887800888571</c:v>
                </c:pt>
                <c:pt idx="6">
                  <c:v>30.62587225051243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"/>
          <c:y val="0.71441676426497236"/>
          <c:w val="0.99362448888370891"/>
          <c:h val="0.247022964918452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459951094542849E-2"/>
          <c:y val="0.11073996828635202"/>
          <c:w val="0.92230504595050899"/>
          <c:h val="0.656079756497503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Лист2!$A$110</c:f>
              <c:strCache>
                <c:ptCount val="1"/>
                <c:pt idx="0">
                  <c:v>1991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Лист2!$B$110:$D$110</c:f>
              <c:numCache>
                <c:formatCode>0.0</c:formatCode>
                <c:ptCount val="3"/>
                <c:pt idx="0">
                  <c:v>100.01394757777067</c:v>
                </c:pt>
                <c:pt idx="1">
                  <c:v>108.9</c:v>
                </c:pt>
                <c:pt idx="2" formatCode="General">
                  <c:v>94.8</c:v>
                </c:pt>
              </c:numCache>
            </c:numRef>
          </c:val>
        </c:ser>
        <c:ser>
          <c:idx val="1"/>
          <c:order val="1"/>
          <c:tx>
            <c:strRef>
              <c:f>Лист2!$A$111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Лист2!$B$111:$D$111</c:f>
              <c:numCache>
                <c:formatCode>0.0</c:formatCode>
                <c:ptCount val="3"/>
                <c:pt idx="0">
                  <c:v>91</c:v>
                </c:pt>
                <c:pt idx="1">
                  <c:v>106.2</c:v>
                </c:pt>
                <c:pt idx="2" formatCode="General">
                  <c:v>99.4</c:v>
                </c:pt>
              </c:numCache>
            </c:numRef>
          </c:val>
        </c:ser>
        <c:ser>
          <c:idx val="2"/>
          <c:order val="2"/>
          <c:tx>
            <c:strRef>
              <c:f>Лист2!$A$112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Лист2!$B$109:$D$109</c:f>
              <c:strCache>
                <c:ptCount val="3"/>
                <c:pt idx="0">
                  <c:v>пшеница</c:v>
                </c:pt>
                <c:pt idx="1">
                  <c:v>ячмень</c:v>
                </c:pt>
                <c:pt idx="2">
                  <c:v>кукуруза на зерно</c:v>
                </c:pt>
              </c:strCache>
            </c:strRef>
          </c:cat>
          <c:val>
            <c:numRef>
              <c:f>Лист2!$B$112:$D$112</c:f>
              <c:numCache>
                <c:formatCode>0.0</c:formatCode>
                <c:ptCount val="3"/>
                <c:pt idx="0">
                  <c:v>92.5</c:v>
                </c:pt>
                <c:pt idx="1">
                  <c:v>105.4</c:v>
                </c:pt>
                <c:pt idx="2" formatCode="General">
                  <c:v>99.7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2400"/>
        <c:axId val="33649024"/>
      </c:barChart>
      <c:catAx>
        <c:axId val="3378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649024"/>
        <c:crosses val="autoZero"/>
        <c:auto val="1"/>
        <c:lblAlgn val="ctr"/>
        <c:lblOffset val="100"/>
        <c:noMultiLvlLbl val="0"/>
      </c:catAx>
      <c:valAx>
        <c:axId val="33649024"/>
        <c:scaling>
          <c:orientation val="minMax"/>
          <c:max val="110"/>
          <c:min val="1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78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708389936871702"/>
          <c:y val="0.9252330549130906"/>
          <c:w val="0.4108644144050001"/>
          <c:h val="5.45669815225192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66087219623347E-2"/>
          <c:y val="6.9312717690237141E-2"/>
          <c:w val="0.78806122605762485"/>
          <c:h val="0.6665884589821403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'Лист2 (2)'!$B$62</c:f>
              <c:strCache>
                <c:ptCount val="1"/>
                <c:pt idx="0">
                  <c:v>Баткенская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1">
                    <a:shade val="100000"/>
                  </a:schemeClr>
                </a:gs>
                <a:gs pos="100000">
                  <a:schemeClr val="accent1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(2)'!$B$63:$B$66</c:f>
              <c:numCache>
                <c:formatCode>0.0</c:formatCode>
                <c:ptCount val="4"/>
                <c:pt idx="0">
                  <c:v>6.3016496838212586</c:v>
                </c:pt>
                <c:pt idx="1">
                  <c:v>6.3112308728707527</c:v>
                </c:pt>
                <c:pt idx="2">
                  <c:v>3.1300431148686081</c:v>
                </c:pt>
                <c:pt idx="3">
                  <c:v>4.1053870186780639</c:v>
                </c:pt>
              </c:numCache>
            </c:numRef>
          </c:val>
        </c:ser>
        <c:ser>
          <c:idx val="1"/>
          <c:order val="1"/>
          <c:tx>
            <c:strRef>
              <c:f>'Лист2 (2)'!$C$62</c:f>
              <c:strCache>
                <c:ptCount val="1"/>
                <c:pt idx="0">
                  <c:v>Джалал-Абадская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2">
                    <a:shade val="100000"/>
                  </a:schemeClr>
                </a:gs>
                <a:gs pos="100000">
                  <a:schemeClr val="accent2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(2)'!$C$63:$C$66</c:f>
              <c:numCache>
                <c:formatCode>0.0</c:formatCode>
                <c:ptCount val="4"/>
                <c:pt idx="0">
                  <c:v>10.896244772225238</c:v>
                </c:pt>
                <c:pt idx="1">
                  <c:v>22.001732268309112</c:v>
                </c:pt>
                <c:pt idx="2">
                  <c:v>11.301394609437098</c:v>
                </c:pt>
                <c:pt idx="3">
                  <c:v>10.682337665850657</c:v>
                </c:pt>
              </c:numCache>
            </c:numRef>
          </c:val>
        </c:ser>
        <c:ser>
          <c:idx val="2"/>
          <c:order val="2"/>
          <c:tx>
            <c:strRef>
              <c:f>'Лист2 (2)'!$D$62</c:f>
              <c:strCache>
                <c:ptCount val="1"/>
                <c:pt idx="0">
                  <c:v>Иссык-Кульская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3">
                    <a:shade val="100000"/>
                  </a:schemeClr>
                </a:gs>
                <a:gs pos="100000">
                  <a:schemeClr val="accent3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(2)'!$D$63:$D$66</c:f>
              <c:numCache>
                <c:formatCode>0.0</c:formatCode>
                <c:ptCount val="4"/>
                <c:pt idx="0">
                  <c:v>16.33970806680589</c:v>
                </c:pt>
                <c:pt idx="1">
                  <c:v>4.9658358194591479</c:v>
                </c:pt>
                <c:pt idx="2">
                  <c:v>32.672158392947466</c:v>
                </c:pt>
                <c:pt idx="3">
                  <c:v>16.939827150141337</c:v>
                </c:pt>
              </c:numCache>
            </c:numRef>
          </c:val>
        </c:ser>
        <c:ser>
          <c:idx val="3"/>
          <c:order val="3"/>
          <c:tx>
            <c:strRef>
              <c:f>'Лист2 (2)'!$E$62</c:f>
              <c:strCache>
                <c:ptCount val="1"/>
                <c:pt idx="0">
                  <c:v>Нарынская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83000"/>
                    <a:shade val="100000"/>
                    <a:alpha val="100000"/>
                    <a:hueMod val="100000"/>
                    <a:satMod val="220000"/>
                    <a:lumMod val="90000"/>
                  </a:schemeClr>
                </a:gs>
                <a:gs pos="76000">
                  <a:schemeClr val="accent4">
                    <a:shade val="100000"/>
                  </a:schemeClr>
                </a:gs>
                <a:gs pos="100000">
                  <a:schemeClr val="accent4">
                    <a:shade val="93000"/>
                    <a:alpha val="100000"/>
                    <a:satMod val="100000"/>
                    <a:lumMod val="93000"/>
                  </a:schemeClr>
                </a:gs>
              </a:gsLst>
              <a:path path="circle">
                <a:fillToRect l="15000" t="15000" r="100000" b="100000"/>
              </a:path>
            </a:gra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6.3793148279032832E-2"/>
                  <c:y val="-9.2825943316239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(2)'!$E$63:$E$66</c:f>
              <c:numCache>
                <c:formatCode>0.0</c:formatCode>
                <c:ptCount val="4"/>
                <c:pt idx="0">
                  <c:v>4.4676120054739759</c:v>
                </c:pt>
                <c:pt idx="1">
                  <c:v>0.9796939659320566</c:v>
                </c:pt>
                <c:pt idx="2">
                  <c:v>7.3777007009176971</c:v>
                </c:pt>
                <c:pt idx="3">
                  <c:v>20.359224745391348</c:v>
                </c:pt>
              </c:numCache>
            </c:numRef>
          </c:val>
        </c:ser>
        <c:ser>
          <c:idx val="4"/>
          <c:order val="4"/>
          <c:tx>
            <c:strRef>
              <c:f>'Лист2 (2)'!$F$62</c:f>
              <c:strCache>
                <c:ptCount val="1"/>
                <c:pt idx="0">
                  <c:v>Ошская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(2)'!$F$63:$F$66</c:f>
              <c:numCache>
                <c:formatCode>0.0</c:formatCode>
                <c:ptCount val="4"/>
                <c:pt idx="0">
                  <c:v>15.8800110356521</c:v>
                </c:pt>
                <c:pt idx="1">
                  <c:v>18.107978057934751</c:v>
                </c:pt>
                <c:pt idx="2">
                  <c:v>15.762217886648845</c:v>
                </c:pt>
                <c:pt idx="3">
                  <c:v>12.256380431989395</c:v>
                </c:pt>
              </c:numCache>
            </c:numRef>
          </c:val>
        </c:ser>
        <c:ser>
          <c:idx val="5"/>
          <c:order val="5"/>
          <c:tx>
            <c:strRef>
              <c:f>'Лист2 (2)'!$G$62</c:f>
              <c:strCache>
                <c:ptCount val="1"/>
                <c:pt idx="0">
                  <c:v>Таласская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(2)'!$G$63:$G$66</c:f>
              <c:numCache>
                <c:formatCode>0.0</c:formatCode>
                <c:ptCount val="4"/>
                <c:pt idx="0">
                  <c:v>2.3944076284858684</c:v>
                </c:pt>
                <c:pt idx="1">
                  <c:v>7.5757867385237221</c:v>
                </c:pt>
                <c:pt idx="2">
                  <c:v>16.160849772382395</c:v>
                </c:pt>
                <c:pt idx="3">
                  <c:v>5.0545734882399884</c:v>
                </c:pt>
              </c:numCache>
            </c:numRef>
          </c:val>
        </c:ser>
        <c:ser>
          <c:idx val="6"/>
          <c:order val="6"/>
          <c:tx>
            <c:strRef>
              <c:f>'Лист2 (2)'!$H$62</c:f>
              <c:strCache>
                <c:ptCount val="1"/>
                <c:pt idx="0">
                  <c:v>Чуйская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38100" dist="381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'Лист2 (2)'!$A$63:$A$66</c:f>
              <c:strCache>
                <c:ptCount val="4"/>
                <c:pt idx="0">
                  <c:v>Зерновые культуры</c:v>
                </c:pt>
                <c:pt idx="1">
                  <c:v>Овощи</c:v>
                </c:pt>
                <c:pt idx="2">
                  <c:v>Картофель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'Лист2 (2)'!$H$63:$H$66</c:f>
              <c:numCache>
                <c:formatCode>0.0</c:formatCode>
                <c:ptCount val="4"/>
                <c:pt idx="0">
                  <c:v>43.425108301039437</c:v>
                </c:pt>
                <c:pt idx="1">
                  <c:v>39.006832836108167</c:v>
                </c:pt>
                <c:pt idx="2">
                  <c:v>13.357178986921021</c:v>
                </c:pt>
                <c:pt idx="3">
                  <c:v>30.530316350406427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249344"/>
        <c:axId val="34255232"/>
      </c:barChart>
      <c:catAx>
        <c:axId val="3424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255232"/>
        <c:crossesAt val="0"/>
        <c:auto val="1"/>
        <c:lblAlgn val="ctr"/>
        <c:lblOffset val="100"/>
        <c:noMultiLvlLbl val="0"/>
      </c:catAx>
      <c:valAx>
        <c:axId val="342552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2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610376624819463"/>
          <c:w val="0.99942337967176242"/>
          <c:h val="6.51487066739173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47802506886178"/>
          <c:y val="0.17039950106553817"/>
          <c:w val="0.6049632942910852"/>
          <c:h val="0.69297628546323131"/>
        </c:manualLayout>
      </c:layout>
      <c:pieChart>
        <c:varyColors val="1"/>
        <c:ser>
          <c:idx val="0"/>
          <c:order val="0"/>
          <c:tx>
            <c:strRef>
              <c:f>'Лист2 (2)'!$B$87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lt1"/>
            </a:solidFill>
            <a:ln w="1270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5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6"/>
            <c:bubble3D val="0"/>
            <c:spPr>
              <a:solidFill>
                <a:schemeClr val="bg2">
                  <a:lumMod val="9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dPt>
          <c:dLbls>
            <c:dLbl>
              <c:idx val="0"/>
              <c:layout>
                <c:manualLayout>
                  <c:x val="4.2904877027592735E-2"/>
                  <c:y val="1.361947216722793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813828374368986E-2"/>
                  <c:y val="2.268814126044070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2123057945372609E-2"/>
                  <c:y val="-7.15373617364195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1811521645274294E-2"/>
                  <c:y val="-3.752538134060754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2300639260579015E-2"/>
                  <c:y val="8.726069065023215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4403462906371865E-2"/>
                  <c:y val="-8.17105227301788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1649401457750883E-2"/>
                  <c:y val="2.2654929730165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5136298357216541E-2"/>
                  <c:y val="2.62124061259628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'Лист2 (2)'!$A$88:$A$95</c:f>
              <c:strCache>
                <c:ptCount val="8"/>
                <c:pt idx="0">
                  <c:v>Капуста всякая</c:v>
                </c:pt>
                <c:pt idx="1">
                  <c:v>Огурцы</c:v>
                </c:pt>
                <c:pt idx="2">
                  <c:v>Помидоры</c:v>
                </c:pt>
                <c:pt idx="3">
                  <c:v>Свекла столовая </c:v>
                </c:pt>
                <c:pt idx="4">
                  <c:v>Морковь столовая</c:v>
                </c:pt>
                <c:pt idx="5">
                  <c:v>Лук на репку</c:v>
                </c:pt>
                <c:pt idx="6">
                  <c:v>Чеснок</c:v>
                </c:pt>
                <c:pt idx="7">
                  <c:v>Прочие овощи</c:v>
                </c:pt>
              </c:strCache>
            </c:strRef>
          </c:cat>
          <c:val>
            <c:numRef>
              <c:f>'Лист2 (2)'!$B$88:$B$95</c:f>
              <c:numCache>
                <c:formatCode>General</c:formatCode>
                <c:ptCount val="8"/>
                <c:pt idx="0">
                  <c:v>12.8</c:v>
                </c:pt>
                <c:pt idx="1">
                  <c:v>11.5</c:v>
                </c:pt>
                <c:pt idx="2">
                  <c:v>22.1</c:v>
                </c:pt>
                <c:pt idx="3">
                  <c:v>2.2999999999999998</c:v>
                </c:pt>
                <c:pt idx="4">
                  <c:v>15.2</c:v>
                </c:pt>
                <c:pt idx="5">
                  <c:v>17.600000000000001</c:v>
                </c:pt>
                <c:pt idx="6">
                  <c:v>6.9</c:v>
                </c:pt>
                <c:pt idx="7">
                  <c:v>11.6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716972878390197E-2"/>
          <c:y val="3.2979438455801889E-2"/>
          <c:w val="0.52456627296587921"/>
          <c:h val="0.9291210738879042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'[Графики к записке о пашне.xls]прич неисп'!$A$4:$A$10</c:f>
              <c:strCache>
                <c:ptCount val="7"/>
                <c:pt idx="0">
                  <c:v>Засоление и заболоченность</c:v>
                </c:pt>
                <c:pt idx="1">
                  <c:v>Недостаток семян, гсм и техники </c:v>
                </c:pt>
                <c:pt idx="2">
                  <c:v>Отсутствие полива</c:v>
                </c:pt>
                <c:pt idx="3">
                  <c:v>Жесткая богара</c:v>
                </c:pt>
                <c:pt idx="4">
                  <c:v>Отдаленность и каменистость</c:v>
                </c:pt>
                <c:pt idx="5">
                  <c:v>Расширение населенных пунктов</c:v>
                </c:pt>
                <c:pt idx="6">
                  <c:v>Другие причины</c:v>
                </c:pt>
              </c:strCache>
            </c:strRef>
          </c:cat>
          <c:val>
            <c:numRef>
              <c:f>'[Графики к записке о пашне.xls]прич неисп'!$B$4:$B$10</c:f>
              <c:numCache>
                <c:formatCode>0.0</c:formatCode>
                <c:ptCount val="7"/>
                <c:pt idx="0">
                  <c:v>4.4000000000000004</c:v>
                </c:pt>
                <c:pt idx="1">
                  <c:v>0.1</c:v>
                </c:pt>
                <c:pt idx="2">
                  <c:v>16</c:v>
                </c:pt>
                <c:pt idx="3">
                  <c:v>48.9</c:v>
                </c:pt>
                <c:pt idx="4">
                  <c:v>18.399999999999999</c:v>
                </c:pt>
                <c:pt idx="5">
                  <c:v>4.2</c:v>
                </c:pt>
                <c:pt idx="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4614206145116673"/>
          <c:y val="0"/>
          <c:w val="0.4371912605916416"/>
          <c:h val="0.99071741032370952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18147844641594"/>
          <c:y val="9.3099464261882536E-2"/>
          <c:w val="0.80961378231318037"/>
          <c:h val="0.65639752658036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'Лист2 (3)'!$A$17</c:f>
              <c:strCache>
                <c:ptCount val="1"/>
                <c:pt idx="0">
                  <c:v>Посевные площади сельскохозяйственных культур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2225" cap="flat" cmpd="sng" algn="ctr">
                <a:noFill/>
                <a:prstDash val="solid"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'Лист2 (3)'!$B$16:$G$16</c:f>
              <c:numCache>
                <c:formatCode>General</c:formatCode>
                <c:ptCount val="6"/>
                <c:pt idx="0">
                  <c:v>1991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'Лист2 (3)'!$B$17:$G$17</c:f>
              <c:numCache>
                <c:formatCode>General</c:formatCode>
                <c:ptCount val="6"/>
                <c:pt idx="0">
                  <c:v>100</c:v>
                </c:pt>
                <c:pt idx="1">
                  <c:v>91.5</c:v>
                </c:pt>
                <c:pt idx="2">
                  <c:v>92.3</c:v>
                </c:pt>
                <c:pt idx="3">
                  <c:v>92.7</c:v>
                </c:pt>
                <c:pt idx="4">
                  <c:v>93.2</c:v>
                </c:pt>
                <c:pt idx="5">
                  <c:v>94.3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37248"/>
        <c:axId val="33247232"/>
      </c:barChart>
      <c:catAx>
        <c:axId val="332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247232"/>
        <c:crosses val="autoZero"/>
        <c:auto val="1"/>
        <c:lblAlgn val="ctr"/>
        <c:lblOffset val="100"/>
        <c:noMultiLvlLbl val="0"/>
      </c:catAx>
      <c:valAx>
        <c:axId val="33247232"/>
        <c:scaling>
          <c:orientation val="minMax"/>
          <c:max val="100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23724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>
      <cs:styleClr val="0"/>
    </cs:lnRef>
    <cs:fillRef idx="0"/>
    <cs:effectRef idx="0"/>
    <cs:fontRef idx="minor">
      <cs:styleClr val="0"/>
    </cs:fontRef>
    <cs:defRPr sz="900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5346E-AA40-4659-BE49-3D74EF8D4F9C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639E3-92AF-4139-B785-9AEB6C690EB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800" b="1" i="1" u="sng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1207,1 тыс. га</a:t>
          </a:r>
        </a:p>
        <a:p>
          <a:pPr>
            <a:spcAft>
              <a:spcPts val="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14,8 га, или </a:t>
          </a:r>
        </a:p>
        <a:p>
          <a:pPr>
            <a:spcAft>
              <a:spcPct val="35000"/>
            </a:spcAft>
          </a:pPr>
          <a:r>
            <a:rPr lang="ru-RU" sz="18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на 1,2%) </a:t>
          </a:r>
          <a:endParaRPr lang="ru-RU" sz="18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97D2F-66FD-4D47-9FDA-927518D679A0}" type="parTrans" cxnId="{41CF80C1-531E-4E1A-955D-84D6FE668B27}">
      <dgm:prSet/>
      <dgm:spPr/>
      <dgm:t>
        <a:bodyPr/>
        <a:lstStyle/>
        <a:p>
          <a:endParaRPr lang="ru-RU"/>
        </a:p>
      </dgm:t>
    </dgm:pt>
    <dgm:pt modelId="{90296E45-B3E5-47A3-8897-383D52A34AF4}" type="sibTrans" cxnId="{41CF80C1-531E-4E1A-955D-84D6FE668B27}">
      <dgm:prSet/>
      <dgm:spPr/>
      <dgm:t>
        <a:bodyPr/>
        <a:lstStyle/>
        <a:p>
          <a:endParaRPr lang="ru-RU"/>
        </a:p>
      </dgm:t>
    </dgm:pt>
    <dgm:pt modelId="{66603BE2-9DCA-428B-BD68-D20F2A8A251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-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146,3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25,5 га, или га 14,9%) </a:t>
          </a:r>
          <a:endParaRPr lang="ru-RU" sz="1600" b="1" i="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623E-3217-4376-88C6-FC05E9331450}" type="parTrans" cxnId="{D1AFFF77-9F31-437D-A201-BBB8CE7C8EA7}">
      <dgm:prSet/>
      <dgm:spPr/>
      <dgm:t>
        <a:bodyPr/>
        <a:lstStyle/>
        <a:p>
          <a:endParaRPr lang="ru-RU"/>
        </a:p>
      </dgm:t>
    </dgm:pt>
    <dgm:pt modelId="{9B862E72-F652-4571-9DB4-C357339D5828}" type="sibTrans" cxnId="{D1AFFF77-9F31-437D-A201-BBB8CE7C8EA7}">
      <dgm:prSet/>
      <dgm:spPr/>
      <dgm:t>
        <a:bodyPr/>
        <a:lstStyle/>
        <a:p>
          <a:endParaRPr lang="ru-RU"/>
        </a:p>
      </dgm:t>
    </dgm:pt>
    <dgm:pt modelId="{03E70A27-29A7-4106-953B-4C29611C5E0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- </a:t>
          </a:r>
          <a:r>
            <a:rPr lang="ru-RU" sz="1800" b="1" i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738,2 тыс. га</a:t>
          </a:r>
        </a:p>
        <a:p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23,6 га, или га 3,3%)</a:t>
          </a:r>
          <a:endParaRPr lang="ru-RU" sz="1800" b="1" i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B065-2361-4D84-BE93-C1C2693E4F2E}" type="parTrans" cxnId="{16D6BDAD-CD2A-4573-9E2A-825AB21822EC}">
      <dgm:prSet/>
      <dgm:spPr/>
      <dgm:t>
        <a:bodyPr/>
        <a:lstStyle/>
        <a:p>
          <a:endParaRPr lang="ru-RU" dirty="0"/>
        </a:p>
      </dgm:t>
    </dgm:pt>
    <dgm:pt modelId="{145C7C02-CF78-4B63-A69E-01AAC70EAB9B}" type="sibTrans" cxnId="{16D6BDAD-CD2A-4573-9E2A-825AB21822EC}">
      <dgm:prSet/>
      <dgm:spPr/>
      <dgm:t>
        <a:bodyPr/>
        <a:lstStyle/>
        <a:p>
          <a:endParaRPr lang="ru-RU"/>
        </a:p>
      </dgm:t>
    </dgm:pt>
    <dgm:pt modelId="{C16A7E32-FA57-4129-A945-8F86733697A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ts val="600"/>
            </a:spcBef>
          </a:pPr>
          <a:endParaRPr lang="ru-RU" sz="1800" dirty="0" smtClean="0"/>
        </a:p>
        <a:p>
          <a:pPr>
            <a:spcBef>
              <a:spcPts val="600"/>
            </a:spcBef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322,6 тыс. га</a:t>
          </a:r>
        </a:p>
        <a:p>
          <a:pPr>
            <a:spcBef>
              <a:spcPct val="0"/>
            </a:spcBef>
          </a:pPr>
          <a:r>
            <a:rPr lang="ru-RU" sz="1600" b="1" i="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16,7 га, или на 5,5%) </a:t>
          </a:r>
        </a:p>
        <a:p>
          <a:pPr>
            <a:spcBef>
              <a:spcPct val="0"/>
            </a:spcBef>
          </a:pP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3D5E-DAB5-41E3-817F-9EE6163A082C}" type="parTrans" cxnId="{6B92F355-0FDC-425C-AB2E-EBFFBCE3ADC3}">
      <dgm:prSet/>
      <dgm:spPr/>
      <dgm:t>
        <a:bodyPr/>
        <a:lstStyle/>
        <a:p>
          <a:endParaRPr lang="ru-RU"/>
        </a:p>
      </dgm:t>
    </dgm:pt>
    <dgm:pt modelId="{112631E6-3AE5-4837-B957-E0D3EDC1177A}" type="sibTrans" cxnId="{6B92F355-0FDC-425C-AB2E-EBFFBCE3ADC3}">
      <dgm:prSet/>
      <dgm:spPr/>
      <dgm:t>
        <a:bodyPr/>
        <a:lstStyle/>
        <a:p>
          <a:endParaRPr lang="ru-RU"/>
        </a:p>
      </dgm:t>
    </dgm:pt>
    <dgm:pt modelId="{121B3184-7B6F-4E7F-9833-74EC1F1FBD05}" type="pres">
      <dgm:prSet presAssocID="{9F35346E-AA40-4659-BE49-3D74EF8D4F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5854D-98A1-49CA-8B1B-824D2F00CAEF}" type="pres">
      <dgm:prSet presAssocID="{BB0639E3-92AF-4139-B785-9AEB6C690EB4}" presName="root1" presStyleCnt="0"/>
      <dgm:spPr/>
      <dgm:t>
        <a:bodyPr/>
        <a:lstStyle/>
        <a:p>
          <a:endParaRPr lang="ru-RU"/>
        </a:p>
      </dgm:t>
    </dgm:pt>
    <dgm:pt modelId="{823742AB-8EC3-48BE-B6E7-03EAB240811F}" type="pres">
      <dgm:prSet presAssocID="{BB0639E3-92AF-4139-B785-9AEB6C690EB4}" presName="LevelOneTextNode" presStyleLbl="node0" presStyleIdx="0" presStyleCnt="1" custAng="5400000" custScaleX="252816" custScaleY="67006" custLinFactX="-12127" custLinFactNeighborX="-100000" custLinFactNeighborY="-8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8CFBC4-4803-4A96-AD65-8C493FA2898D}" type="pres">
      <dgm:prSet presAssocID="{BB0639E3-92AF-4139-B785-9AEB6C690EB4}" presName="level2hierChild" presStyleCnt="0"/>
      <dgm:spPr/>
      <dgm:t>
        <a:bodyPr/>
        <a:lstStyle/>
        <a:p>
          <a:endParaRPr lang="ru-RU"/>
        </a:p>
      </dgm:t>
    </dgm:pt>
    <dgm:pt modelId="{76805C5A-9979-4940-9AB8-9873E64C0DC6}" type="pres">
      <dgm:prSet presAssocID="{1A44623E-3217-4376-88C6-FC05E933145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8922340-ABB9-41C5-B826-382C2BB6422B}" type="pres">
      <dgm:prSet presAssocID="{1A44623E-3217-4376-88C6-FC05E933145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168E4D8-E3DA-47EC-96AC-751DD41DD418}" type="pres">
      <dgm:prSet presAssocID="{66603BE2-9DCA-428B-BD68-D20F2A8A2513}" presName="root2" presStyleCnt="0"/>
      <dgm:spPr/>
      <dgm:t>
        <a:bodyPr/>
        <a:lstStyle/>
        <a:p>
          <a:endParaRPr lang="ru-RU"/>
        </a:p>
      </dgm:t>
    </dgm:pt>
    <dgm:pt modelId="{2D2BCB27-F537-42BB-BB64-1638CBC31434}" type="pres">
      <dgm:prSet presAssocID="{66603BE2-9DCA-428B-BD68-D20F2A8A2513}" presName="LevelTwoTextNode" presStyleLbl="node2" presStyleIdx="0" presStyleCnt="3" custScaleX="138828" custScaleY="118670" custLinFactNeighborX="40106" custLinFactNeighborY="-343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45AE93-4CF7-4263-8A80-6E7CDD22E783}" type="pres">
      <dgm:prSet presAssocID="{66603BE2-9DCA-428B-BD68-D20F2A8A2513}" presName="level3hierChild" presStyleCnt="0"/>
      <dgm:spPr/>
      <dgm:t>
        <a:bodyPr/>
        <a:lstStyle/>
        <a:p>
          <a:endParaRPr lang="ru-RU"/>
        </a:p>
      </dgm:t>
    </dgm:pt>
    <dgm:pt modelId="{9448C492-5281-423B-B133-14C700A9B006}" type="pres">
      <dgm:prSet presAssocID="{E62AB065-2361-4D84-BE93-C1C2693E4F2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0489D1D3-EB2E-49BF-AAFD-09944340BBE7}" type="pres">
      <dgm:prSet presAssocID="{E62AB065-2361-4D84-BE93-C1C2693E4F2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112833-353B-436F-85EA-BBA098252CDD}" type="pres">
      <dgm:prSet presAssocID="{03E70A27-29A7-4106-953B-4C29611C5E08}" presName="root2" presStyleCnt="0"/>
      <dgm:spPr/>
      <dgm:t>
        <a:bodyPr/>
        <a:lstStyle/>
        <a:p>
          <a:endParaRPr lang="ru-RU"/>
        </a:p>
      </dgm:t>
    </dgm:pt>
    <dgm:pt modelId="{11D7F69B-17D0-48F8-A8CA-E8FDB719D5C6}" type="pres">
      <dgm:prSet presAssocID="{03E70A27-29A7-4106-953B-4C29611C5E08}" presName="LevelTwoTextNode" presStyleLbl="node2" presStyleIdx="1" presStyleCnt="3" custScaleX="139821" custScaleY="127738" custLinFactNeighborX="40106" custLinFactNeighborY="88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DCB4EF-BE7D-4B55-8E72-DCA427734DC3}" type="pres">
      <dgm:prSet presAssocID="{03E70A27-29A7-4106-953B-4C29611C5E08}" presName="level3hierChild" presStyleCnt="0"/>
      <dgm:spPr/>
      <dgm:t>
        <a:bodyPr/>
        <a:lstStyle/>
        <a:p>
          <a:endParaRPr lang="ru-RU"/>
        </a:p>
      </dgm:t>
    </dgm:pt>
    <dgm:pt modelId="{E2866AB5-76E3-44AE-BD1E-5BF10F6846AC}" type="pres">
      <dgm:prSet presAssocID="{126F3D5E-DAB5-41E3-817F-9EE6163A082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8192C0AA-305D-429E-8D85-5313E2D14F53}" type="pres">
      <dgm:prSet presAssocID="{126F3D5E-DAB5-41E3-817F-9EE6163A082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BA670B2-0586-46B9-990C-A83075F04039}" type="pres">
      <dgm:prSet presAssocID="{C16A7E32-FA57-4129-A945-8F86733697A3}" presName="root2" presStyleCnt="0"/>
      <dgm:spPr/>
      <dgm:t>
        <a:bodyPr/>
        <a:lstStyle/>
        <a:p>
          <a:endParaRPr lang="ru-RU"/>
        </a:p>
      </dgm:t>
    </dgm:pt>
    <dgm:pt modelId="{162B42E6-6A81-4A14-A806-C9B873322971}" type="pres">
      <dgm:prSet presAssocID="{C16A7E32-FA57-4129-A945-8F86733697A3}" presName="LevelTwoTextNode" presStyleLbl="node2" presStyleIdx="2" presStyleCnt="3" custScaleX="139084" custScaleY="110462" custLinFactNeighborX="40106" custLinFactNeighborY="41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D5DD16-C674-476F-94D6-09E3A253F3AC}" type="pres">
      <dgm:prSet presAssocID="{C16A7E32-FA57-4129-A945-8F86733697A3}" presName="level3hierChild" presStyleCnt="0"/>
      <dgm:spPr/>
      <dgm:t>
        <a:bodyPr/>
        <a:lstStyle/>
        <a:p>
          <a:endParaRPr lang="ru-RU"/>
        </a:p>
      </dgm:t>
    </dgm:pt>
  </dgm:ptLst>
  <dgm:cxnLst>
    <dgm:cxn modelId="{16D6BDAD-CD2A-4573-9E2A-825AB21822EC}" srcId="{BB0639E3-92AF-4139-B785-9AEB6C690EB4}" destId="{03E70A27-29A7-4106-953B-4C29611C5E08}" srcOrd="1" destOrd="0" parTransId="{E62AB065-2361-4D84-BE93-C1C2693E4F2E}" sibTransId="{145C7C02-CF78-4B63-A69E-01AAC70EAB9B}"/>
    <dgm:cxn modelId="{7B6276C1-E83B-4EC3-8F25-54B5FDAC5BB8}" type="presOf" srcId="{66603BE2-9DCA-428B-BD68-D20F2A8A2513}" destId="{2D2BCB27-F537-42BB-BB64-1638CBC31434}" srcOrd="0" destOrd="0" presId="urn:microsoft.com/office/officeart/2008/layout/HorizontalMultiLevelHierarchy"/>
    <dgm:cxn modelId="{37DB860F-678A-4F06-A855-D44041425988}" type="presOf" srcId="{C16A7E32-FA57-4129-A945-8F86733697A3}" destId="{162B42E6-6A81-4A14-A806-C9B873322971}" srcOrd="0" destOrd="0" presId="urn:microsoft.com/office/officeart/2008/layout/HorizontalMultiLevelHierarchy"/>
    <dgm:cxn modelId="{D1AFFF77-9F31-437D-A201-BBB8CE7C8EA7}" srcId="{BB0639E3-92AF-4139-B785-9AEB6C690EB4}" destId="{66603BE2-9DCA-428B-BD68-D20F2A8A2513}" srcOrd="0" destOrd="0" parTransId="{1A44623E-3217-4376-88C6-FC05E9331450}" sibTransId="{9B862E72-F652-4571-9DB4-C357339D5828}"/>
    <dgm:cxn modelId="{6B92F355-0FDC-425C-AB2E-EBFFBCE3ADC3}" srcId="{BB0639E3-92AF-4139-B785-9AEB6C690EB4}" destId="{C16A7E32-FA57-4129-A945-8F86733697A3}" srcOrd="2" destOrd="0" parTransId="{126F3D5E-DAB5-41E3-817F-9EE6163A082C}" sibTransId="{112631E6-3AE5-4837-B957-E0D3EDC1177A}"/>
    <dgm:cxn modelId="{07A4C3EC-E367-480D-92FB-7635CF235847}" type="presOf" srcId="{03E70A27-29A7-4106-953B-4C29611C5E08}" destId="{11D7F69B-17D0-48F8-A8CA-E8FDB719D5C6}" srcOrd="0" destOrd="0" presId="urn:microsoft.com/office/officeart/2008/layout/HorizontalMultiLevelHierarchy"/>
    <dgm:cxn modelId="{170B755B-65BD-490F-85CE-F409F676AD49}" type="presOf" srcId="{E62AB065-2361-4D84-BE93-C1C2693E4F2E}" destId="{9448C492-5281-423B-B133-14C700A9B006}" srcOrd="0" destOrd="0" presId="urn:microsoft.com/office/officeart/2008/layout/HorizontalMultiLevelHierarchy"/>
    <dgm:cxn modelId="{CEE10962-D95F-4705-9E3C-998227008D61}" type="presOf" srcId="{126F3D5E-DAB5-41E3-817F-9EE6163A082C}" destId="{E2866AB5-76E3-44AE-BD1E-5BF10F6846AC}" srcOrd="0" destOrd="0" presId="urn:microsoft.com/office/officeart/2008/layout/HorizontalMultiLevelHierarchy"/>
    <dgm:cxn modelId="{9DEC911C-888B-4BE3-A924-E472238EE48A}" type="presOf" srcId="{126F3D5E-DAB5-41E3-817F-9EE6163A082C}" destId="{8192C0AA-305D-429E-8D85-5313E2D14F53}" srcOrd="1" destOrd="0" presId="urn:microsoft.com/office/officeart/2008/layout/HorizontalMultiLevelHierarchy"/>
    <dgm:cxn modelId="{41CF80C1-531E-4E1A-955D-84D6FE668B27}" srcId="{9F35346E-AA40-4659-BE49-3D74EF8D4F9C}" destId="{BB0639E3-92AF-4139-B785-9AEB6C690EB4}" srcOrd="0" destOrd="0" parTransId="{10897D2F-66FD-4D47-9FDA-927518D679A0}" sibTransId="{90296E45-B3E5-47A3-8897-383D52A34AF4}"/>
    <dgm:cxn modelId="{6938F8F2-AB86-4B0B-B5CE-9DECF7DF378F}" type="presOf" srcId="{BB0639E3-92AF-4139-B785-9AEB6C690EB4}" destId="{823742AB-8EC3-48BE-B6E7-03EAB240811F}" srcOrd="0" destOrd="0" presId="urn:microsoft.com/office/officeart/2008/layout/HorizontalMultiLevelHierarchy"/>
    <dgm:cxn modelId="{D0B7E937-A32C-440C-B94A-A20DAD6CB91B}" type="presOf" srcId="{1A44623E-3217-4376-88C6-FC05E9331450}" destId="{48922340-ABB9-41C5-B826-382C2BB6422B}" srcOrd="1" destOrd="0" presId="urn:microsoft.com/office/officeart/2008/layout/HorizontalMultiLevelHierarchy"/>
    <dgm:cxn modelId="{244DC4EA-E6C4-4AD0-8026-6916C860D3D2}" type="presOf" srcId="{1A44623E-3217-4376-88C6-FC05E9331450}" destId="{76805C5A-9979-4940-9AB8-9873E64C0DC6}" srcOrd="0" destOrd="0" presId="urn:microsoft.com/office/officeart/2008/layout/HorizontalMultiLevelHierarchy"/>
    <dgm:cxn modelId="{524459D3-3E98-45D1-8DD4-F3D4409C3851}" type="presOf" srcId="{E62AB065-2361-4D84-BE93-C1C2693E4F2E}" destId="{0489D1D3-EB2E-49BF-AAFD-09944340BBE7}" srcOrd="1" destOrd="0" presId="urn:microsoft.com/office/officeart/2008/layout/HorizontalMultiLevelHierarchy"/>
    <dgm:cxn modelId="{71E94DA8-F4AD-4ECC-A10D-5C885CE8343F}" type="presOf" srcId="{9F35346E-AA40-4659-BE49-3D74EF8D4F9C}" destId="{121B3184-7B6F-4E7F-9833-74EC1F1FBD05}" srcOrd="0" destOrd="0" presId="urn:microsoft.com/office/officeart/2008/layout/HorizontalMultiLevelHierarchy"/>
    <dgm:cxn modelId="{9778A0D8-17EE-4B6B-8C33-FBC29A99B159}" type="presParOf" srcId="{121B3184-7B6F-4E7F-9833-74EC1F1FBD05}" destId="{7A05854D-98A1-49CA-8B1B-824D2F00CAEF}" srcOrd="0" destOrd="0" presId="urn:microsoft.com/office/officeart/2008/layout/HorizontalMultiLevelHierarchy"/>
    <dgm:cxn modelId="{3AA26491-43F0-42F1-8B43-AB26FB60DC88}" type="presParOf" srcId="{7A05854D-98A1-49CA-8B1B-824D2F00CAEF}" destId="{823742AB-8EC3-48BE-B6E7-03EAB240811F}" srcOrd="0" destOrd="0" presId="urn:microsoft.com/office/officeart/2008/layout/HorizontalMultiLevelHierarchy"/>
    <dgm:cxn modelId="{4DD6F8EB-C3C8-4A84-B738-DA3C50F8A387}" type="presParOf" srcId="{7A05854D-98A1-49CA-8B1B-824D2F00CAEF}" destId="{868CFBC4-4803-4A96-AD65-8C493FA2898D}" srcOrd="1" destOrd="0" presId="urn:microsoft.com/office/officeart/2008/layout/HorizontalMultiLevelHierarchy"/>
    <dgm:cxn modelId="{33CAF2D8-8108-469B-AC8C-CE4537F89F54}" type="presParOf" srcId="{868CFBC4-4803-4A96-AD65-8C493FA2898D}" destId="{76805C5A-9979-4940-9AB8-9873E64C0DC6}" srcOrd="0" destOrd="0" presId="urn:microsoft.com/office/officeart/2008/layout/HorizontalMultiLevelHierarchy"/>
    <dgm:cxn modelId="{271D46C4-83A7-4A10-81F5-040105F90958}" type="presParOf" srcId="{76805C5A-9979-4940-9AB8-9873E64C0DC6}" destId="{48922340-ABB9-41C5-B826-382C2BB6422B}" srcOrd="0" destOrd="0" presId="urn:microsoft.com/office/officeart/2008/layout/HorizontalMultiLevelHierarchy"/>
    <dgm:cxn modelId="{F813A169-7F97-4D18-867D-1B5D85408D62}" type="presParOf" srcId="{868CFBC4-4803-4A96-AD65-8C493FA2898D}" destId="{B168E4D8-E3DA-47EC-96AC-751DD41DD418}" srcOrd="1" destOrd="0" presId="urn:microsoft.com/office/officeart/2008/layout/HorizontalMultiLevelHierarchy"/>
    <dgm:cxn modelId="{AEF02500-A402-4194-901E-4338F7324788}" type="presParOf" srcId="{B168E4D8-E3DA-47EC-96AC-751DD41DD418}" destId="{2D2BCB27-F537-42BB-BB64-1638CBC31434}" srcOrd="0" destOrd="0" presId="urn:microsoft.com/office/officeart/2008/layout/HorizontalMultiLevelHierarchy"/>
    <dgm:cxn modelId="{F20638A6-4D86-4FD7-9A32-FDDDD5FC058A}" type="presParOf" srcId="{B168E4D8-E3DA-47EC-96AC-751DD41DD418}" destId="{7E45AE93-4CF7-4263-8A80-6E7CDD22E783}" srcOrd="1" destOrd="0" presId="urn:microsoft.com/office/officeart/2008/layout/HorizontalMultiLevelHierarchy"/>
    <dgm:cxn modelId="{5A48781A-0A28-44B1-9B11-BE8C11767AFE}" type="presParOf" srcId="{868CFBC4-4803-4A96-AD65-8C493FA2898D}" destId="{9448C492-5281-423B-B133-14C700A9B006}" srcOrd="2" destOrd="0" presId="urn:microsoft.com/office/officeart/2008/layout/HorizontalMultiLevelHierarchy"/>
    <dgm:cxn modelId="{51895117-D146-454A-BD10-34393229B6EC}" type="presParOf" srcId="{9448C492-5281-423B-B133-14C700A9B006}" destId="{0489D1D3-EB2E-49BF-AAFD-09944340BBE7}" srcOrd="0" destOrd="0" presId="urn:microsoft.com/office/officeart/2008/layout/HorizontalMultiLevelHierarchy"/>
    <dgm:cxn modelId="{FF01D9C1-E9FF-4F26-B5DB-458A3D9FD130}" type="presParOf" srcId="{868CFBC4-4803-4A96-AD65-8C493FA2898D}" destId="{20112833-353B-436F-85EA-BBA098252CDD}" srcOrd="3" destOrd="0" presId="urn:microsoft.com/office/officeart/2008/layout/HorizontalMultiLevelHierarchy"/>
    <dgm:cxn modelId="{7534F873-B1FF-4584-9C2F-31CCE843814E}" type="presParOf" srcId="{20112833-353B-436F-85EA-BBA098252CDD}" destId="{11D7F69B-17D0-48F8-A8CA-E8FDB719D5C6}" srcOrd="0" destOrd="0" presId="urn:microsoft.com/office/officeart/2008/layout/HorizontalMultiLevelHierarchy"/>
    <dgm:cxn modelId="{13041860-E9C5-4F07-B06F-E63BF83631EA}" type="presParOf" srcId="{20112833-353B-436F-85EA-BBA098252CDD}" destId="{EADCB4EF-BE7D-4B55-8E72-DCA427734DC3}" srcOrd="1" destOrd="0" presId="urn:microsoft.com/office/officeart/2008/layout/HorizontalMultiLevelHierarchy"/>
    <dgm:cxn modelId="{61B84D88-ED72-4FDC-90F6-444DC71645B8}" type="presParOf" srcId="{868CFBC4-4803-4A96-AD65-8C493FA2898D}" destId="{E2866AB5-76E3-44AE-BD1E-5BF10F6846AC}" srcOrd="4" destOrd="0" presId="urn:microsoft.com/office/officeart/2008/layout/HorizontalMultiLevelHierarchy"/>
    <dgm:cxn modelId="{07CB9638-1B09-4F3E-BE22-929113D2EE84}" type="presParOf" srcId="{E2866AB5-76E3-44AE-BD1E-5BF10F6846AC}" destId="{8192C0AA-305D-429E-8D85-5313E2D14F53}" srcOrd="0" destOrd="0" presId="urn:microsoft.com/office/officeart/2008/layout/HorizontalMultiLevelHierarchy"/>
    <dgm:cxn modelId="{CD12C4A4-A7FA-4B05-8D35-A8C314D2BCA5}" type="presParOf" srcId="{868CFBC4-4803-4A96-AD65-8C493FA2898D}" destId="{6BA670B2-0586-46B9-990C-A83075F04039}" srcOrd="5" destOrd="0" presId="urn:microsoft.com/office/officeart/2008/layout/HorizontalMultiLevelHierarchy"/>
    <dgm:cxn modelId="{02C9ABC0-7498-4B29-881D-A24894882523}" type="presParOf" srcId="{6BA670B2-0586-46B9-990C-A83075F04039}" destId="{162B42E6-6A81-4A14-A806-C9B873322971}" srcOrd="0" destOrd="0" presId="urn:microsoft.com/office/officeart/2008/layout/HorizontalMultiLevelHierarchy"/>
    <dgm:cxn modelId="{7CE06924-916F-412A-A63C-A9EB8EF72187}" type="presParOf" srcId="{6BA670B2-0586-46B9-990C-A83075F04039}" destId="{33D5DD16-C674-476F-94D6-09E3A253F3AC}" srcOrd="1" destOrd="0" presId="urn:microsoft.com/office/officeart/2008/layout/HorizontalMultiLevelHierarchy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66AB5-76E3-44AE-BD1E-5BF10F6846AC}">
      <dsp:nvSpPr>
        <dsp:cNvPr id="0" name=""/>
        <dsp:cNvSpPr/>
      </dsp:nvSpPr>
      <dsp:spPr>
        <a:xfrm>
          <a:off x="2521649" y="2160252"/>
          <a:ext cx="2534467" cy="1612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7233" y="0"/>
              </a:lnTo>
              <a:lnTo>
                <a:pt x="1267233" y="1612162"/>
              </a:lnTo>
              <a:lnTo>
                <a:pt x="2534467" y="1612162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3789" y="2891239"/>
        <a:ext cx="150188" cy="150188"/>
      </dsp:txXfrm>
    </dsp:sp>
    <dsp:sp modelId="{9448C492-5281-423B-B133-14C700A9B006}">
      <dsp:nvSpPr>
        <dsp:cNvPr id="0" name=""/>
        <dsp:cNvSpPr/>
      </dsp:nvSpPr>
      <dsp:spPr>
        <a:xfrm>
          <a:off x="2521649" y="2160252"/>
          <a:ext cx="2534467" cy="143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7233" y="0"/>
              </a:lnTo>
              <a:lnTo>
                <a:pt x="1267233" y="143999"/>
              </a:lnTo>
              <a:lnTo>
                <a:pt x="2534467" y="14399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725419" y="2168788"/>
        <a:ext cx="126927" cy="126927"/>
      </dsp:txXfrm>
    </dsp:sp>
    <dsp:sp modelId="{76805C5A-9979-4940-9AB8-9873E64C0DC6}">
      <dsp:nvSpPr>
        <dsp:cNvPr id="0" name=""/>
        <dsp:cNvSpPr/>
      </dsp:nvSpPr>
      <dsp:spPr>
        <a:xfrm>
          <a:off x="2521649" y="710247"/>
          <a:ext cx="2534467" cy="1450004"/>
        </a:xfrm>
        <a:custGeom>
          <a:avLst/>
          <a:gdLst/>
          <a:ahLst/>
          <a:cxnLst/>
          <a:rect l="0" t="0" r="0" b="0"/>
          <a:pathLst>
            <a:path>
              <a:moveTo>
                <a:pt x="0" y="1450004"/>
              </a:moveTo>
              <a:lnTo>
                <a:pt x="1267233" y="1450004"/>
              </a:lnTo>
              <a:lnTo>
                <a:pt x="1267233" y="0"/>
              </a:lnTo>
              <a:lnTo>
                <a:pt x="2534467" y="0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15885" y="1362251"/>
        <a:ext cx="145996" cy="145996"/>
      </dsp:txXfrm>
    </dsp:sp>
    <dsp:sp modelId="{823742AB-8EC3-48BE-B6E7-03EAB240811F}">
      <dsp:nvSpPr>
        <dsp:cNvPr id="0" name=""/>
        <dsp:cNvSpPr/>
      </dsp:nvSpPr>
      <dsp:spPr>
        <a:xfrm>
          <a:off x="0" y="1107344"/>
          <a:ext cx="2937484" cy="210581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Общая посевная площадь сельскохозяйственных  культур </a:t>
          </a: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800" b="1" i="1" u="sng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1207,1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14,8 га, или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на 1,2%) </a:t>
          </a:r>
          <a:endParaRPr lang="ru-RU" sz="18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07344"/>
        <a:ext cx="2937484" cy="2105814"/>
      </dsp:txXfrm>
    </dsp:sp>
    <dsp:sp modelId="{2D2BCB27-F537-42BB-BB64-1638CBC31434}">
      <dsp:nvSpPr>
        <dsp:cNvPr id="0" name=""/>
        <dsp:cNvSpPr/>
      </dsp:nvSpPr>
      <dsp:spPr>
        <a:xfrm>
          <a:off x="5056117" y="216020"/>
          <a:ext cx="3792856" cy="988454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Озимый сев сельскохозяйственных культур -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146,3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(уменьшились на 25,5 га, или га 14,9%) </a:t>
          </a:r>
          <a:endParaRPr lang="ru-RU" sz="1600" b="1" i="0" kern="1200" cap="none" spc="0" dirty="0">
            <a:ln/>
            <a:solidFill>
              <a:schemeClr val="accent5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216020"/>
        <a:ext cx="3792856" cy="988454"/>
      </dsp:txXfrm>
    </dsp:sp>
    <dsp:sp modelId="{11D7F69B-17D0-48F8-A8CA-E8FDB719D5C6}">
      <dsp:nvSpPr>
        <dsp:cNvPr id="0" name=""/>
        <dsp:cNvSpPr/>
      </dsp:nvSpPr>
      <dsp:spPr>
        <a:xfrm>
          <a:off x="5056117" y="1772259"/>
          <a:ext cx="3819986" cy="1063985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Яровой сев сельскохозяйственных культур - </a:t>
          </a:r>
          <a:r>
            <a:rPr lang="ru-RU" sz="1800" b="1" i="1" u="sng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738,2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(увеличились на 23,6 га, или га 3,3%)</a:t>
          </a:r>
          <a:endParaRPr lang="ru-RU" sz="1800" b="1" i="1" kern="120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1772259"/>
        <a:ext cx="3819986" cy="1063985"/>
      </dsp:txXfrm>
    </dsp:sp>
    <dsp:sp modelId="{162B42E6-6A81-4A14-A806-C9B873322971}">
      <dsp:nvSpPr>
        <dsp:cNvPr id="0" name=""/>
        <dsp:cNvSpPr/>
      </dsp:nvSpPr>
      <dsp:spPr>
        <a:xfrm>
          <a:off x="5056117" y="3312371"/>
          <a:ext cx="3799850" cy="920086"/>
        </a:xfrm>
        <a:prstGeom prst="rect">
          <a:avLst/>
        </a:prstGeom>
        <a:gradFill rotWithShape="1">
          <a:gsLst>
            <a:gs pos="0">
              <a:schemeClr val="accent4"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 w="15875" cap="flat" cmpd="sng" algn="ctr">
          <a:solidFill>
            <a:schemeClr val="accent4"/>
          </a:solidFill>
          <a:prstDash val="solid"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Укосная площадь многолетних трав посева прошлых лет  -  </a:t>
          </a:r>
          <a:r>
            <a:rPr lang="ru-RU" sz="1800" b="1" i="1" kern="12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322,6 тыс. га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(увеличена на 16,7 га, или на 5,5%)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117" y="3312371"/>
        <a:ext cx="3799850" cy="92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4753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416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83830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273943" y="5815325"/>
            <a:ext cx="73223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/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Начальник управления статистики реального сектора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103733" y="5013176"/>
            <a:ext cx="36541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eaLnBrk="0" hangingPunct="0"/>
            <a:r>
              <a:rPr lang="ru-RU" sz="1800" b="1" i="1" dirty="0" smtClean="0">
                <a:latin typeface="Arial" charset="0"/>
              </a:rPr>
              <a:t>Пресс-конференция</a:t>
            </a:r>
            <a:endParaRPr lang="ru-RU" sz="1800" b="1" i="1" dirty="0">
              <a:latin typeface="Arial" charset="0"/>
            </a:endParaRPr>
          </a:p>
          <a:p>
            <a:pPr algn="just" eaLnBrk="0" hangingPunct="0"/>
            <a:r>
              <a:rPr lang="ru-RU" sz="1800" b="1" i="1" dirty="0" err="1" smtClean="0">
                <a:latin typeface="Arial" charset="0"/>
              </a:rPr>
              <a:t>Нацстатком</a:t>
            </a:r>
            <a:r>
              <a:rPr lang="ru-RU" sz="1800" b="1" i="1" dirty="0" smtClean="0">
                <a:latin typeface="Arial" charset="0"/>
              </a:rPr>
              <a:t> 11.07.2017г.</a:t>
            </a:r>
            <a:endParaRPr lang="ru-RU" sz="1800" dirty="0">
              <a:latin typeface="Arial" charset="0"/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472" y="26038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465169" y="2112442"/>
            <a:ext cx="2374868" cy="2654512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 итогах учета посевных площадей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сельскохозяйствен-ных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культур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использовании пашни под урожай  2017г.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5474" y="281040"/>
            <a:ext cx="626456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Национальный статистический комитет</a:t>
            </a:r>
            <a:b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2000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Кыргызской </a:t>
            </a:r>
            <a:r>
              <a:rPr kumimoji="1"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Республики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03248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352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 стрелкой 16"/>
          <p:cNvCxnSpPr>
            <a:stCxn id="8" idx="3"/>
          </p:cNvCxnSpPr>
          <p:nvPr/>
        </p:nvCxnSpPr>
        <p:spPr>
          <a:xfrm>
            <a:off x="2648743" y="5631346"/>
            <a:ext cx="776448" cy="5465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736976" y="5344952"/>
            <a:ext cx="428742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 smtClean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183706"/>
            <a:ext cx="817984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Единовременный учет посевных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площадей сельскохозяйственных культур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урожай 2017г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проведен повсеместно в мае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т.г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соответствии Программы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статистических работ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г.,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утвержденной ППКР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 ноября 2016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№ 617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6134" y="2818573"/>
            <a:ext cx="159388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453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окмоту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11" y="2403805"/>
            <a:ext cx="3742917" cy="252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302602" y="4725144"/>
            <a:ext cx="1346141" cy="1812403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Государ-ственная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статисти-ческая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отчетность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ф.№4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75431" y="4869160"/>
            <a:ext cx="4536504" cy="52742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ф.№2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№1 сев ЛПХ с годовой периодичностью по КФХ и ЛПХ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75431" y="5872376"/>
            <a:ext cx="4536504" cy="724975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.№2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аренда пашня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пашню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фонда сельскохозяйственных угодий (ГФС) и пашню находящиеся в ведении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окмоту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>
            <a:stCxn id="8" idx="3"/>
          </p:cNvCxnSpPr>
          <p:nvPr/>
        </p:nvCxnSpPr>
        <p:spPr>
          <a:xfrm flipV="1">
            <a:off x="2648743" y="5138286"/>
            <a:ext cx="721580" cy="4930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401272" y="2708920"/>
            <a:ext cx="173554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территории 31 г</a:t>
            </a:r>
            <a:r>
              <a:rPr lang="ru-RU" sz="14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орода включая  города Бишкек и Ош</a:t>
            </a:r>
            <a:endParaRPr lang="ru-RU" sz="14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1544" y="1508502"/>
            <a:ext cx="3367846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рганы местного самоуправления провели учет:</a:t>
            </a:r>
          </a:p>
          <a:p>
            <a:pPr algn="ctr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7183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381100" y="4429133"/>
            <a:ext cx="814393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7200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784648" y="116631"/>
            <a:ext cx="8121352" cy="115212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Посевные площади сельскохозяйственных культур под урожай 2017г.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хозяйствах всех категорий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1273234" y="2425129"/>
            <a:ext cx="2634656" cy="1944216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составили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1207,1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4474744" y="3132989"/>
            <a:ext cx="2090222" cy="129614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14,8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гектаров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Пятиугольник 7"/>
          <p:cNvSpPr/>
          <p:nvPr/>
        </p:nvSpPr>
        <p:spPr>
          <a:xfrm flipH="1">
            <a:off x="7689304" y="3057285"/>
            <a:ext cx="2028046" cy="131206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1,2 процента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44" y="1849065"/>
            <a:ext cx="482453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что, больше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чем в предыдущем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на: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387919"/>
            <a:ext cx="1224136" cy="115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928664" y="5141395"/>
            <a:ext cx="6912768" cy="10448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Несмотря на незначительный  рост посевной площади на </a:t>
            </a:r>
            <a:r>
              <a:rPr lang="en-US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%, </a:t>
            </a:r>
          </a:p>
          <a:p>
            <a:pPr algn="ctr"/>
            <a:r>
              <a:rPr lang="ru-RU" sz="18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структуре посевных площадей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сельскохозяйственных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</a:p>
          <a:p>
            <a:pPr algn="ctr"/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произошли значительные изменения 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681192" y="3261464"/>
            <a:ext cx="914400" cy="5669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или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564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3512840" y="3573016"/>
            <a:ext cx="1152128" cy="2880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51677433"/>
              </p:ext>
            </p:extLst>
          </p:nvPr>
        </p:nvGraphicFramePr>
        <p:xfrm>
          <a:off x="760984" y="1556792"/>
          <a:ext cx="908856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араллелограмм 17"/>
          <p:cNvSpPr/>
          <p:nvPr/>
        </p:nvSpPr>
        <p:spPr>
          <a:xfrm>
            <a:off x="760984" y="188640"/>
            <a:ext cx="9145016" cy="864096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Озимый и яровой сев сельскохозяйственных культур и укосная площадь многолетних трав под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урожай 2017г. </a:t>
            </a:r>
          </a:p>
          <a:p>
            <a:pPr algn="ctr"/>
            <a:r>
              <a:rPr lang="ru-RU" sz="18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 </a:t>
            </a:r>
          </a:p>
        </p:txBody>
      </p:sp>
    </p:spTree>
    <p:extLst>
      <p:ext uri="{BB962C8B-B14F-4D97-AF65-F5344CB8AC3E}">
        <p14:creationId xmlns:p14="http://schemas.microsoft.com/office/powerpoint/2010/main" val="598205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4728" y="4947845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424607" y="116632"/>
            <a:ext cx="8481419" cy="1368152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Структура п</a:t>
            </a:r>
            <a:r>
              <a:rPr lang="ru-RU" sz="2000" b="1" dirty="0" smtClean="0">
                <a:solidFill>
                  <a:srgbClr val="000099"/>
                </a:solidFill>
              </a:rPr>
              <a:t>осевной </a:t>
            </a:r>
            <a:r>
              <a:rPr lang="ru-RU" sz="2000" b="1" dirty="0">
                <a:solidFill>
                  <a:srgbClr val="000099"/>
                </a:solidFill>
              </a:rPr>
              <a:t>площади </a:t>
            </a:r>
            <a:endParaRPr lang="ru-RU" sz="20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сельскохозяйственных культур под </a:t>
            </a:r>
            <a:r>
              <a:rPr lang="ru-RU" sz="2000" b="1" dirty="0" smtClean="0">
                <a:solidFill>
                  <a:srgbClr val="000099"/>
                </a:solidFill>
              </a:rPr>
              <a:t>урожай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хозяйствах всех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категорий)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8254"/>
              </p:ext>
            </p:extLst>
          </p:nvPr>
        </p:nvGraphicFramePr>
        <p:xfrm>
          <a:off x="344488" y="1412776"/>
          <a:ext cx="4536504" cy="356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272480" y="2276872"/>
            <a:ext cx="1152128" cy="230425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культуры: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сахарная свекла, хлопчатник, табак, рис, бахчевые культуры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6277865"/>
              </p:ext>
            </p:extLst>
          </p:nvPr>
        </p:nvGraphicFramePr>
        <p:xfrm>
          <a:off x="1640632" y="1700808"/>
          <a:ext cx="4032448" cy="4850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76218"/>
              </p:ext>
            </p:extLst>
          </p:nvPr>
        </p:nvGraphicFramePr>
        <p:xfrm>
          <a:off x="5977260" y="1700808"/>
          <a:ext cx="3528392" cy="4940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93812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24108" y="4581128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848544" y="67278"/>
            <a:ext cx="9057456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800" b="1" dirty="0" smtClean="0">
                <a:solidFill>
                  <a:srgbClr val="000099"/>
                </a:solidFill>
              </a:rPr>
              <a:t>Темп роста посевных площадей зерновых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 2017г.</a:t>
            </a:r>
          </a:p>
          <a:p>
            <a:pPr algn="just"/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(без зернобобовых, риса и гречихи), 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процентах к предыдущему году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792760" y="1052736"/>
            <a:ext cx="6480720" cy="108012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Удельный вес посевных площадей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зерновых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культур, в 2017г. составил 45,3%,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снизившись по сравнению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прошлым годом 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1,9 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процента в основном за счет сокращения посевов пшеницы.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2" y="4005064"/>
            <a:ext cx="332014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7796700"/>
              </p:ext>
            </p:extLst>
          </p:nvPr>
        </p:nvGraphicFramePr>
        <p:xfrm>
          <a:off x="4016896" y="2132856"/>
          <a:ext cx="554461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4198" y="2297627"/>
            <a:ext cx="3940299" cy="46166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200" b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Посевные площади основных видов зерновых культур      </a:t>
            </a:r>
            <a:r>
              <a:rPr lang="ru-RU" sz="1200" i="1" dirty="0" smtClean="0">
                <a:ln/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(тыс. га) </a:t>
            </a:r>
            <a:r>
              <a:rPr lang="ru-RU" sz="1200" i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i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013291"/>
              </p:ext>
            </p:extLst>
          </p:nvPr>
        </p:nvGraphicFramePr>
        <p:xfrm>
          <a:off x="482402" y="2780928"/>
          <a:ext cx="2958430" cy="99059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96554"/>
                <a:gridCol w="693724"/>
                <a:gridCol w="648072"/>
                <a:gridCol w="720080"/>
              </a:tblGrid>
              <a:tr h="240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250,2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290,1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194,5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kumimoji="0" lang="ru-RU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438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1064568" y="130738"/>
            <a:ext cx="8841432" cy="883079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4000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Посевные площади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 территории   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</a:t>
            </a:r>
            <a:r>
              <a:rPr lang="ru-RU" sz="20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процентах)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714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0472" y="1844824"/>
            <a:ext cx="2180190" cy="3672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Наиболее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высокая доля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(ПП) зерновых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общей ее площади по республике приходится на хозяйства Чуйской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43,4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%), Иссык-Кульской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16,3%), </a:t>
            </a:r>
            <a:r>
              <a:rPr lang="ru-RU" sz="12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15,9 %),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10,9%) и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т.п. </a:t>
            </a:r>
          </a:p>
          <a:p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Удельный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вес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посевных площадей овощных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культур по хозяйствам Чуйской области в общей ее площади по республике составил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39%,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соответственно,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Джалал-Абадской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22%,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18,1%, </a:t>
            </a:r>
            <a:r>
              <a:rPr lang="ru-RU" sz="12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Таласской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7,6%  и т.п.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627324"/>
              </p:ext>
            </p:extLst>
          </p:nvPr>
        </p:nvGraphicFramePr>
        <p:xfrm>
          <a:off x="3008784" y="1628800"/>
          <a:ext cx="67687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048063" y="16117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посевных площадей овощных культур в 2017г.</a:t>
            </a:r>
          </a:p>
          <a:p>
            <a:pPr algn="just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хозяйствах всех категорий,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процентах к итогу)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496616" y="5359211"/>
            <a:ext cx="2664296" cy="117951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Прочие овощи: </a:t>
            </a:r>
            <a:r>
              <a:rPr lang="ru-RU" sz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болгарский перец, баклажаны, зелень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635035"/>
              </p:ext>
            </p:extLst>
          </p:nvPr>
        </p:nvGraphicFramePr>
        <p:xfrm>
          <a:off x="3368824" y="1173770"/>
          <a:ext cx="5832768" cy="434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Горизонтальный свиток 8"/>
          <p:cNvSpPr/>
          <p:nvPr/>
        </p:nvSpPr>
        <p:spPr>
          <a:xfrm>
            <a:off x="1280592" y="1484784"/>
            <a:ext cx="1728192" cy="3015126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сравнению с 2016г. посевные  площади овощных культур увеличились </a:t>
            </a:r>
          </a:p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0,5 тыс. гектаров, </a:t>
            </a:r>
            <a:endParaRPr lang="ru-RU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0,9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процента.</a:t>
            </a:r>
            <a:endParaRPr lang="ru-RU" sz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4728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2520" y="4869160"/>
            <a:ext cx="2520280" cy="14770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недостаток ГСМ и техники, нехватка денежных средств, подверженность стихийным  бедствиям (оползни, сели</a:t>
            </a:r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 fontAlgn="t"/>
            <a:r>
              <a:rPr lang="ru-RU" sz="1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т.п.</a:t>
            </a:r>
            <a:endParaRPr lang="ru-RU" sz="1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98614" y="1124744"/>
            <a:ext cx="3414196" cy="158417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состоянию на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января 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2017г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общая площадь пашни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республике составила</a:t>
            </a:r>
          </a:p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1287,9 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336664" y="2708919"/>
            <a:ext cx="3376146" cy="1512169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неиспользования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пашни в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году составила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75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тыс. гектаров или </a:t>
            </a:r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5,8%</a:t>
            </a:r>
            <a:endParaRPr lang="ru-RU" sz="1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548012"/>
              </p:ext>
            </p:extLst>
          </p:nvPr>
        </p:nvGraphicFramePr>
        <p:xfrm>
          <a:off x="3944888" y="1206443"/>
          <a:ext cx="5616624" cy="2016224"/>
        </p:xfrm>
        <a:graphic>
          <a:graphicData uri="http://schemas.openxmlformats.org/drawingml/2006/table">
            <a:tbl>
              <a:tblPr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08544"/>
                <a:gridCol w="960738"/>
                <a:gridCol w="739030"/>
                <a:gridCol w="1656184"/>
                <a:gridCol w="1152128"/>
              </a:tblGrid>
              <a:tr h="1555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Посевная площадь на пашне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</a:t>
                      </a: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-щенный 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грунт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Пары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</a:t>
                      </a: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</a:t>
                      </a:r>
                      <a:endParaRPr lang="ru-RU" sz="1600" b="1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ванная под многолетние насаждения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Неисполь-зованная</a:t>
                      </a:r>
                      <a:endParaRPr lang="ru-RU" sz="1600" b="1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пашня, </a:t>
                      </a:r>
                      <a:endParaRPr lang="ru-RU" sz="1600" b="1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dirty="0" smtClean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052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1205,2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1600" b="1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араллелограмм 11"/>
          <p:cNvSpPr/>
          <p:nvPr/>
        </p:nvSpPr>
        <p:spPr>
          <a:xfrm>
            <a:off x="1836333" y="332656"/>
            <a:ext cx="7056785" cy="72008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площади пашни  2017г.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хозяйствах всех категорий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1744714"/>
              </p:ext>
            </p:extLst>
          </p:nvPr>
        </p:nvGraphicFramePr>
        <p:xfrm>
          <a:off x="3800872" y="3465003"/>
          <a:ext cx="5904656" cy="3204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57125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1856656" y="188640"/>
            <a:ext cx="7632848" cy="792088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Посевные  площади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культур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в динамике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процентах к 1991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835311"/>
              </p:ext>
            </p:extLst>
          </p:nvPr>
        </p:nvGraphicFramePr>
        <p:xfrm>
          <a:off x="2175449" y="1628801"/>
          <a:ext cx="658524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Горизонтальный свиток 6"/>
          <p:cNvSpPr/>
          <p:nvPr/>
        </p:nvSpPr>
        <p:spPr>
          <a:xfrm>
            <a:off x="1496616" y="5157192"/>
            <a:ext cx="8136904" cy="1368152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республике наблюдается ежегодное увеличение посевных площадей, однако несмотря на это республика не смогла достичь уровня 90-х годов. Темп снижения посевных площадей в 2017г. по отношению к 1991 году составил 5,7%. 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373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301797"/>
            <a:ext cx="1294176" cy="111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354298"/>
            <a:ext cx="7848872" cy="90018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Итоги учета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использовании пашни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урожай 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2017г.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показали,  что: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560512" y="4526808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Зерна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2216696" y="4526808"/>
            <a:ext cx="1700308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Овощей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4145704" y="4526808"/>
            <a:ext cx="224745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Картофеля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7300194" y="4526807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Технических культур </a:t>
            </a:r>
            <a:endParaRPr lang="ru-RU" sz="1800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1756845" y="3755843"/>
            <a:ext cx="4994374" cy="8447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3066850" y="3755843"/>
            <a:ext cx="3684369" cy="7709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 flipH="1">
            <a:off x="5269432" y="3755843"/>
            <a:ext cx="1481787" cy="77096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6751219" y="3755843"/>
            <a:ext cx="1845119" cy="7709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917004" y="2732547"/>
            <a:ext cx="5668430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информационной базой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МСУ (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окмоту)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для определения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необходимых объемов производства  продукции  растениеводства :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412775"/>
            <a:ext cx="6265812" cy="1023296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Тенденция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посевных площадей сельскохозяйственных культур и изменение ее структуры сохраняется  за ряд лет;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65068" y="5269931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Кормовых культур </a:t>
            </a:r>
            <a:endParaRPr lang="ru-RU" sz="1800" dirty="0"/>
          </a:p>
        </p:txBody>
      </p:sp>
      <p:cxnSp>
        <p:nvCxnSpPr>
          <p:cNvPr id="28" name="Прямая со стрелкой 27"/>
          <p:cNvCxnSpPr>
            <a:stCxn id="21" idx="2"/>
            <a:endCxn id="26" idx="0"/>
          </p:cNvCxnSpPr>
          <p:nvPr/>
        </p:nvCxnSpPr>
        <p:spPr>
          <a:xfrm>
            <a:off x="6751219" y="3755843"/>
            <a:ext cx="109993" cy="15140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1" idx="2"/>
          </p:cNvCxnSpPr>
          <p:nvPr/>
        </p:nvCxnSpPr>
        <p:spPr>
          <a:xfrm flipH="1">
            <a:off x="4616883" y="3755843"/>
            <a:ext cx="2134336" cy="212142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849560" y="5849036"/>
            <a:ext cx="2592288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Бахчевых культур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738114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097421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970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80" y="301797"/>
            <a:ext cx="1224136" cy="11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5003715" y="382997"/>
            <a:ext cx="4608511" cy="20162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B050"/>
                </a:solidFill>
                <a:latin typeface="Times New Roman" pitchFamily="18" charset="0"/>
                <a:cs typeface="Mongolian Baiti" pitchFamily="66" charset="0"/>
              </a:rPr>
              <a:t>Спасибо за внимание!</a:t>
            </a:r>
          </a:p>
          <a:p>
            <a:pPr algn="ctr"/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Электронный адрес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:</a:t>
            </a: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 </a:t>
            </a:r>
            <a:r>
              <a:rPr lang="en-US" sz="1800" b="1" i="1" dirty="0" smtClean="0">
                <a:solidFill>
                  <a:srgbClr val="000099"/>
                </a:solidFill>
                <a:latin typeface="Times New Roman" pitchFamily="18" charset="0"/>
                <a:cs typeface="Mongolian Baiti" pitchFamily="66" charset="0"/>
              </a:rPr>
              <a:t>stat.kg</a:t>
            </a:r>
            <a:endParaRPr lang="ru-RU" sz="1800" b="1" dirty="0">
              <a:solidFill>
                <a:srgbClr val="000099"/>
              </a:solidFill>
              <a:cs typeface="Mongolian Baiti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484784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049323"/>
            <a:ext cx="3480545" cy="481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80786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12308</TotalTime>
  <Words>788</Words>
  <Application>Microsoft Office PowerPoint</Application>
  <PresentationFormat>Лист A4 (210x297 мм)</PresentationFormat>
  <Paragraphs>156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kudakeeva</cp:lastModifiedBy>
  <cp:revision>651</cp:revision>
  <cp:lastPrinted>2017-07-11T03:31:02Z</cp:lastPrinted>
  <dcterms:created xsi:type="dcterms:W3CDTF">2009-11-26T05:40:33Z</dcterms:created>
  <dcterms:modified xsi:type="dcterms:W3CDTF">2017-07-11T03:46:16Z</dcterms:modified>
</cp:coreProperties>
</file>