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90" r:id="rId3"/>
    <p:sldId id="291" r:id="rId4"/>
    <p:sldId id="292" r:id="rId5"/>
    <p:sldId id="293" r:id="rId6"/>
    <p:sldId id="294" r:id="rId7"/>
    <p:sldId id="289" r:id="rId8"/>
    <p:sldId id="281" r:id="rId9"/>
    <p:sldId id="288" r:id="rId10"/>
    <p:sldId id="282" r:id="rId11"/>
    <p:sldId id="279" r:id="rId12"/>
  </p:sldIdLst>
  <p:sldSz cx="12192000" cy="6858000"/>
  <p:notesSz cx="6858000" cy="9144000"/>
  <p:defaultTextStyle>
    <a:defPPr>
      <a:defRPr lang="ky-K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ekeeva" initials="l" lastIdx="1" clrIdx="0">
    <p:extLst>
      <p:ext uri="{19B8F6BF-5375-455C-9EA6-DF929625EA0E}">
        <p15:presenceInfo xmlns:p15="http://schemas.microsoft.com/office/powerpoint/2012/main" userId="S-1-5-21-379961216-2183780427-2185431998-14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9" autoAdjust="0"/>
    <p:restoredTop sz="94660"/>
  </p:normalViewPr>
  <p:slideViewPr>
    <p:cSldViewPr snapToGrid="0">
      <p:cViewPr varScale="1">
        <p:scale>
          <a:sx n="91" d="100"/>
          <a:sy n="91" d="100"/>
        </p:scale>
        <p:origin x="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926E-51BF-46DC-8754-44E048BBE537}" type="datetimeFigureOut">
              <a:rPr lang="ky-KG" smtClean="0"/>
              <a:t>10.10.22</a:t>
            </a:fld>
            <a:endParaRPr lang="ky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y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4D00F-A171-4918-9AFA-90C18603F476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60351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FE4AD-C232-4BAC-943B-74741990D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95BB0F-31E2-4B0A-A532-C19771687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498E5C-B8CA-4383-ADB2-D83CF7138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10.10.22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091B49-3414-4D3B-B3E1-9BC2FF82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584B5A-12AB-49D8-8174-03B05417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30861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51B35-9629-4D13-A7B0-617DC9D5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4A345C-5C51-4FA5-89FC-E4E1B2E17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18896E-FC77-4619-8434-B0633917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10.10.22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A025C6-D02F-4F6B-8E53-DDF607D47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375210-96E6-490E-94A6-4A20468E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43834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1F14-C514-4958-99A9-7574B9FFE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A3BC8E-6752-48C2-A892-265A4D9AB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966C18-72E6-4B35-A578-75C551514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10.10.22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BD6DCC-8FAF-4934-A399-E6DD9D634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58EFA-8635-47F4-8A97-C2B93798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4229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CBB25-8F9F-451A-B959-EC0A2F63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46E5E1-4948-4B18-B2B8-1691582239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CC53CB-9A43-4453-B385-4D1C7A7C5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86B969-F717-44E5-9AD9-97D872F1E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10.10.22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77CEBE-6B8B-430A-8499-62003B86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551978-DE9A-4A92-8602-430BD39D3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87625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2E3BF-5632-4388-95DA-0C0D0721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132CD1-C877-4A39-B5D9-CD25C2BFC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BDA60D-38ED-46B0-B305-4B59F8715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A16509A-8082-4076-889A-8E8D3CCF6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ABF512-3845-47F7-9FD1-ECB184D15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F46917-654C-4904-8F9B-3C3F37C57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10.10.22</a:t>
            </a:fld>
            <a:endParaRPr lang="ky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3C5700-B2DA-425B-AD49-88C7CE14A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8A8FC03-94A4-4EAA-AFD8-4DBF7B31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863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E4057-79F1-45CB-AB89-87E026B8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51B1F31-6063-45A4-B526-628E61DEF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10.10.22</a:t>
            </a:fld>
            <a:endParaRPr lang="ky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1653B9-764F-46C6-AF3C-90F6EAC7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46309F-77AC-4920-B226-8B4D4074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21115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D1C84C-07AD-4B1A-90C4-C04BD304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10.10.22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E9DFD7-913E-418B-AFC2-F376ED0B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7EB834-0D21-4081-85F8-A50F2FB5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46933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B34AC-6852-4F1F-A778-6FA2CDBF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99F958-CA8D-42B8-B70B-AA8978615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EE70A8-50A4-409F-8DB4-A038AABEB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6A7CAB-A879-4451-A601-FF7790F3E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10.10.22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BCCC97-6D8C-4789-956B-E51460C7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8BD0DC-FDD0-4D8B-9F3B-CD5AECC1F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80330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E9D47-5023-44A5-A24C-06A66F85D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6F381A1-53D6-46C7-843C-F6B541507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C890C1-A6DE-4971-AE48-C5ABD7293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E5911A-F89A-46F2-8920-D22DED3D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10.10.22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775DCB-89DF-4FFE-ACCA-0CC34DC84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58D4AC-7572-4FDE-84B5-0CDD57661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966627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AE112-CE01-4DD1-8DDC-65B5EB740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2BDD0F-94DF-4120-8AD1-32492B460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60FB03-F937-431D-8885-DD4B865CA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10.10.22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1C26C0-DA71-422A-94EF-63219EC9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DC97B-C1FD-4421-BDC3-E8B7FF4E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13389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ACC17A6-41D6-453A-8747-B6D14EDE8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9D6986-7366-4FE0-AA6A-9937C6E1E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D8C11-5AF2-418F-B0C9-B7D4030C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10.10.22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AC1849-5CBA-4A97-84B3-62F1B055F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98D8F9-B3CC-4B98-AA5B-A5718B364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155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C07A5-31F6-4EAA-AAAB-DEA4FE5E5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A04981-0FCB-44FD-9D47-835D4F683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855DBB-0442-47F8-98D3-99E999EC9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30F2-C934-4FBB-A6E4-C447BCFE1A4F}" type="datetimeFigureOut">
              <a:rPr lang="ky-KG" smtClean="0"/>
              <a:t>10.10.22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97AF1C-AF9D-4B94-A744-5BE3B7C88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A746D3-C80F-4630-A629-9C41ACEEE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3988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y-K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BB32B-D0A5-426A-BDA0-63CA63AF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239912"/>
          </a:xfrm>
        </p:spPr>
        <p:txBody>
          <a:bodyPr>
            <a:normAutofit/>
          </a:bodyPr>
          <a:lstStyle/>
          <a:p>
            <a:r>
              <a:rPr lang="ru-RU" sz="4000" b="1" dirty="0"/>
              <a:t>О туризме в Кыргызской Республике </a:t>
            </a:r>
            <a:br>
              <a:rPr lang="ru-RU" sz="4000" b="1" dirty="0"/>
            </a:br>
            <a:r>
              <a:rPr lang="ru-RU" sz="4000" b="1" dirty="0"/>
              <a:t>в июне-августе 2022 года</a:t>
            </a:r>
            <a:br>
              <a:rPr lang="ru-RU" sz="4000" b="1" dirty="0"/>
            </a:br>
            <a:endParaRPr lang="ky-KG" sz="40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0C3989-40E7-41F8-B441-36F8452EE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11390"/>
            <a:ext cx="9144000" cy="1655762"/>
          </a:xfrm>
        </p:spPr>
        <p:txBody>
          <a:bodyPr/>
          <a:lstStyle/>
          <a:p>
            <a:r>
              <a:rPr lang="ru-RU" dirty="0" err="1"/>
              <a:t>Текеева</a:t>
            </a:r>
            <a:r>
              <a:rPr lang="ru-RU" dirty="0"/>
              <a:t> </a:t>
            </a:r>
            <a:r>
              <a:rPr lang="ru-RU" dirty="0" err="1"/>
              <a:t>Люксина</a:t>
            </a:r>
            <a:r>
              <a:rPr lang="ru-RU" dirty="0"/>
              <a:t> – начальник управления статистики потребительского рынка, информационно-коммуникационных технологий и туризма</a:t>
            </a:r>
          </a:p>
          <a:p>
            <a:r>
              <a:rPr lang="ru-RU" dirty="0"/>
              <a:t>10 октября 2022г.</a:t>
            </a:r>
            <a:endParaRPr lang="ky-KG" dirty="0"/>
          </a:p>
        </p:txBody>
      </p:sp>
      <p:pic>
        <p:nvPicPr>
          <p:cNvPr id="4" name="Picture 4" descr="logo NSC">
            <a:extLst>
              <a:ext uri="{FF2B5EF4-FFF2-40B4-BE49-F238E27FC236}">
                <a16:creationId xmlns:a16="http://schemas.microsoft.com/office/drawing/2014/main" id="{30278277-93A1-4DFA-9106-A603E1F36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5" y="319747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173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269032-E62D-430B-AE38-A6B02A266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информации</a:t>
            </a:r>
            <a:endParaRPr lang="ky-KG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1A27EA-C54B-4206-9406-DAAA4F6FB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/>
              <a:t>ф.№1-Туризм (месячная) - официальная статистическая отчетность коллективных средств размещения</a:t>
            </a:r>
          </a:p>
          <a:p>
            <a:pPr marL="514350" indent="-514350">
              <a:buAutoNum type="arabicPeriod"/>
            </a:pPr>
            <a:r>
              <a:rPr lang="ru-RU" dirty="0"/>
              <a:t>№1-ДОК – официальная статистическая отчетность детских оздоровительных учреждений (лагерей)</a:t>
            </a:r>
          </a:p>
          <a:p>
            <a:pPr marL="514350" indent="-514350">
              <a:buAutoNum type="arabicPeriod"/>
            </a:pPr>
            <a:r>
              <a:rPr lang="ru-RU" dirty="0"/>
              <a:t>Обследование (сплошное) частных гостевых домов Иссык-Кульской области</a:t>
            </a:r>
          </a:p>
          <a:p>
            <a:pPr marL="514350" indent="-514350">
              <a:buAutoNum type="arabicPeriod"/>
            </a:pPr>
            <a:r>
              <a:rPr lang="ru-RU" dirty="0"/>
              <a:t>Выборочные обследования домашних хозяйств рекреационной зоны Иссык-Кульской области (Иссык-Кульский район)</a:t>
            </a:r>
          </a:p>
          <a:p>
            <a:pPr marL="0" indent="0">
              <a:buNone/>
            </a:pPr>
            <a:endParaRPr lang="ru-RU" dirty="0"/>
          </a:p>
          <a:p>
            <a:pPr marL="514350" indent="-514350">
              <a:buAutoNum type="arabicPeriod"/>
            </a:pPr>
            <a:endParaRPr lang="ky-KG" dirty="0"/>
          </a:p>
        </p:txBody>
      </p:sp>
    </p:spTree>
    <p:extLst>
      <p:ext uri="{BB962C8B-B14F-4D97-AF65-F5344CB8AC3E}">
        <p14:creationId xmlns:p14="http://schemas.microsoft.com/office/powerpoint/2010/main" val="2901321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042DBC-B5EF-4A40-B12F-66935B8EB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Дефиниции, используемые в презентации</a:t>
            </a:r>
            <a:endParaRPr lang="ky-KG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C8DD8E-11C7-42F9-912C-DCDA76419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Организованный сектор – коллективные средства размещения, представляющие официальную статистическую отчетность: природные парки, заповедники, гостиницы, санатории, курорты, дома отдыха, пансионаты, туристические базы, юрточные городки</a:t>
            </a:r>
          </a:p>
          <a:p>
            <a:endParaRPr lang="ru-RU" dirty="0"/>
          </a:p>
          <a:p>
            <a:r>
              <a:rPr lang="ru-RU" dirty="0"/>
              <a:t>Неорганизованный сектор – частные гостевые дома, домашние хозяйства, принимающие туристов в рекреационной зоне Иссык-Кульской области</a:t>
            </a:r>
            <a:endParaRPr lang="ky-KG" dirty="0"/>
          </a:p>
        </p:txBody>
      </p:sp>
    </p:spTree>
    <p:extLst>
      <p:ext uri="{BB962C8B-B14F-4D97-AF65-F5344CB8AC3E}">
        <p14:creationId xmlns:p14="http://schemas.microsoft.com/office/powerpoint/2010/main" val="3860327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0ED19B8-56FD-4396-BC19-65F24DA75F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306328"/>
              </p:ext>
            </p:extLst>
          </p:nvPr>
        </p:nvGraphicFramePr>
        <p:xfrm>
          <a:off x="291549" y="225287"/>
          <a:ext cx="11648659" cy="6516789"/>
        </p:xfrm>
        <a:graphic>
          <a:graphicData uri="http://schemas.openxmlformats.org/drawingml/2006/table">
            <a:tbl>
              <a:tblPr/>
              <a:tblGrid>
                <a:gridCol w="5904427">
                  <a:extLst>
                    <a:ext uri="{9D8B030D-6E8A-4147-A177-3AD203B41FA5}">
                      <a16:colId xmlns:a16="http://schemas.microsoft.com/office/drawing/2014/main" val="3135217228"/>
                    </a:ext>
                  </a:extLst>
                </a:gridCol>
                <a:gridCol w="1899487">
                  <a:extLst>
                    <a:ext uri="{9D8B030D-6E8A-4147-A177-3AD203B41FA5}">
                      <a16:colId xmlns:a16="http://schemas.microsoft.com/office/drawing/2014/main" val="4144603642"/>
                    </a:ext>
                  </a:extLst>
                </a:gridCol>
                <a:gridCol w="1899487">
                  <a:extLst>
                    <a:ext uri="{9D8B030D-6E8A-4147-A177-3AD203B41FA5}">
                      <a16:colId xmlns:a16="http://schemas.microsoft.com/office/drawing/2014/main" val="2185211006"/>
                    </a:ext>
                  </a:extLst>
                </a:gridCol>
                <a:gridCol w="1945258">
                  <a:extLst>
                    <a:ext uri="{9D8B030D-6E8A-4147-A177-3AD203B41FA5}">
                      <a16:colId xmlns:a16="http://schemas.microsoft.com/office/drawing/2014/main" val="727128832"/>
                    </a:ext>
                  </a:extLst>
                </a:gridCol>
              </a:tblGrid>
              <a:tr h="301434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effectLst/>
                          <a:latin typeface="Arial Narrow" panose="020B0606020202030204" pitchFamily="34" charset="0"/>
                        </a:rPr>
                        <a:t>Количество субъектов, представляющие места для отдыха и количество койко-мест в них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980927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ky-KG" sz="2000" b="0" i="1" u="none" strike="noStrike">
                          <a:effectLst/>
                          <a:latin typeface="Arial Narrow" panose="020B0606020202030204" pitchFamily="34" charset="0"/>
                        </a:rPr>
                        <a:t>(единиц)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2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2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2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785677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1" i="0" u="none" strike="noStrike"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1" i="0" u="none" strike="noStrike"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2000" b="1" i="0" u="none" strike="noStrike" dirty="0">
                          <a:effectLst/>
                          <a:latin typeface="Arial Narrow" panose="020B0606020202030204" pitchFamily="34" charset="0"/>
                        </a:rPr>
                        <a:t>2022 в % к 2021</a:t>
                      </a:r>
                    </a:p>
                  </a:txBody>
                  <a:tcPr marL="5287" marR="5287" marT="528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294848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ky-KG" sz="2000" b="1" i="0" u="none" strike="noStrike">
                          <a:effectLst/>
                          <a:latin typeface="Arial Narrow" panose="020B0606020202030204" pitchFamily="34" charset="0"/>
                        </a:rPr>
                        <a:t>Количество учреждений 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2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20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2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25925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ky-KG" sz="2000" b="1" i="1" u="none" strike="noStrike">
                          <a:effectLst/>
                          <a:latin typeface="Arial Narrow" panose="020B0606020202030204" pitchFamily="34" charset="0"/>
                        </a:rPr>
                        <a:t>Организованный сектор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1" i="1" u="none" strike="noStrike">
                          <a:effectLst/>
                          <a:latin typeface="Arial Narrow" panose="020B0606020202030204" pitchFamily="34" charset="0"/>
                        </a:rPr>
                        <a:t>396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1" i="1" u="none" strike="noStrike">
                          <a:effectLst/>
                          <a:latin typeface="Arial Narrow" panose="020B0606020202030204" pitchFamily="34" charset="0"/>
                        </a:rPr>
                        <a:t>614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1" i="1" u="none" strike="noStrike" dirty="0">
                          <a:effectLst/>
                          <a:latin typeface="Arial Narrow" panose="020B0606020202030204" pitchFamily="34" charset="0"/>
                        </a:rPr>
                        <a:t>155,1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611033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Коллективные средства размещения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341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393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>
                          <a:effectLst/>
                          <a:latin typeface="Arial Narrow" panose="020B0606020202030204" pitchFamily="34" charset="0"/>
                        </a:rPr>
                        <a:t>115,2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541362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Детские оздоровительные учреждения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55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221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>
                          <a:effectLst/>
                          <a:latin typeface="Arial Narrow" panose="020B0606020202030204" pitchFamily="34" charset="0"/>
                        </a:rPr>
                        <a:t>401,8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3477117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ky-KG" sz="2000" b="1" i="1" u="none" strike="noStrike">
                          <a:effectLst/>
                          <a:latin typeface="Arial Narrow" panose="020B0606020202030204" pitchFamily="34" charset="0"/>
                        </a:rPr>
                        <a:t>Неорганизованный сектор*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2000" b="1" i="1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2000" b="1" i="1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2000" b="1" i="1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1211712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effectLst/>
                          <a:latin typeface="Arial Narrow" panose="020B0606020202030204" pitchFamily="34" charset="0"/>
                        </a:rPr>
                        <a:t>Гостевые дома на территории учреждений отдыха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820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750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>
                          <a:effectLst/>
                          <a:latin typeface="Arial Narrow" panose="020B0606020202030204" pitchFamily="34" charset="0"/>
                        </a:rPr>
                        <a:t>91,5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9905548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Гостевые дома (частные)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629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507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>
                          <a:effectLst/>
                          <a:latin typeface="Arial Narrow" panose="020B0606020202030204" pitchFamily="34" charset="0"/>
                        </a:rPr>
                        <a:t>80,6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8632292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Домохозяйства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3 300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4 782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>
                          <a:effectLst/>
                          <a:latin typeface="Arial Narrow" panose="020B0606020202030204" pitchFamily="34" charset="0"/>
                        </a:rPr>
                        <a:t>144,9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5304197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endParaRPr lang="ky-KG" sz="2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2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2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2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5719421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ky-KG" sz="2000" b="1" i="0" u="none" strike="noStrike">
                          <a:effectLst/>
                          <a:latin typeface="Arial Narrow" panose="020B0606020202030204" pitchFamily="34" charset="0"/>
                        </a:rPr>
                        <a:t>Количество койко-мест - всего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1" i="0" u="none" strike="noStrike">
                          <a:effectLst/>
                          <a:latin typeface="Arial Narrow" panose="020B0606020202030204" pitchFamily="34" charset="0"/>
                        </a:rPr>
                        <a:t>86 952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1" i="0" u="none" strike="noStrike">
                          <a:effectLst/>
                          <a:latin typeface="Arial Narrow" panose="020B0606020202030204" pitchFamily="34" charset="0"/>
                        </a:rPr>
                        <a:t>88 492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1" i="0" u="none" strike="noStrike" dirty="0">
                          <a:effectLst/>
                          <a:latin typeface="Arial Narrow" panose="020B0606020202030204" pitchFamily="34" charset="0"/>
                        </a:rPr>
                        <a:t>101,8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110851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ky-KG" sz="2000" b="1" i="1" u="none" strike="noStrike">
                          <a:effectLst/>
                          <a:latin typeface="Arial Narrow" panose="020B0606020202030204" pitchFamily="34" charset="0"/>
                        </a:rPr>
                        <a:t>Организованный сектор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1" i="1" u="none" strike="noStrike">
                          <a:effectLst/>
                          <a:latin typeface="Arial Narrow" panose="020B0606020202030204" pitchFamily="34" charset="0"/>
                        </a:rPr>
                        <a:t>35 366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1" i="1" u="none" strike="noStrike">
                          <a:effectLst/>
                          <a:latin typeface="Arial Narrow" panose="020B0606020202030204" pitchFamily="34" charset="0"/>
                        </a:rPr>
                        <a:t>35 240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1" i="1" u="none" strike="noStrike" dirty="0">
                          <a:effectLst/>
                          <a:latin typeface="Arial Narrow" panose="020B0606020202030204" pitchFamily="34" charset="0"/>
                        </a:rPr>
                        <a:t>99,6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074705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ky-KG" sz="2000" b="1" i="1" u="none" strike="noStrike">
                          <a:effectLst/>
                          <a:latin typeface="Arial Narrow" panose="020B0606020202030204" pitchFamily="34" charset="0"/>
                        </a:rPr>
                        <a:t>Неорганизованный сектор*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1" i="1" u="none" strike="noStrike">
                          <a:effectLst/>
                          <a:latin typeface="Arial Narrow" panose="020B0606020202030204" pitchFamily="34" charset="0"/>
                        </a:rPr>
                        <a:t>51 586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1" i="1" u="none" strike="noStrike">
                          <a:effectLst/>
                          <a:latin typeface="Arial Narrow" panose="020B0606020202030204" pitchFamily="34" charset="0"/>
                        </a:rPr>
                        <a:t>53 252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1" i="1" u="none" strike="noStrike" dirty="0">
                          <a:effectLst/>
                          <a:latin typeface="Arial Narrow" panose="020B0606020202030204" pitchFamily="34" charset="0"/>
                        </a:rPr>
                        <a:t>103,2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73134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effectLst/>
                          <a:latin typeface="Arial Narrow" panose="020B0606020202030204" pitchFamily="34" charset="0"/>
                        </a:rPr>
                        <a:t>Гостевые дома на территории учреждений отдыха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7 244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4 460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>
                          <a:effectLst/>
                          <a:latin typeface="Arial Narrow" panose="020B0606020202030204" pitchFamily="34" charset="0"/>
                        </a:rPr>
                        <a:t>61,6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351724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Гостевые дома (частные)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21 348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18 535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>
                          <a:effectLst/>
                          <a:latin typeface="Arial Narrow" panose="020B0606020202030204" pitchFamily="34" charset="0"/>
                        </a:rPr>
                        <a:t>86,8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7424243"/>
                  </a:ext>
                </a:extLst>
              </a:tr>
              <a:tr h="301434">
                <a:tc>
                  <a:txBody>
                    <a:bodyPr/>
                    <a:lstStyle/>
                    <a:p>
                      <a:pPr algn="l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Домохозяйства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22 994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>
                          <a:effectLst/>
                          <a:latin typeface="Arial Narrow" panose="020B0606020202030204" pitchFamily="34" charset="0"/>
                        </a:rPr>
                        <a:t>30 257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2000" b="0" i="0" u="none" strike="noStrike" dirty="0">
                          <a:effectLst/>
                          <a:latin typeface="Arial Narrow" panose="020B0606020202030204" pitchFamily="34" charset="0"/>
                        </a:rPr>
                        <a:t>131,6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481520"/>
                  </a:ext>
                </a:extLst>
              </a:tr>
              <a:tr h="935223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effectLst/>
                          <a:latin typeface="Arial Narrow" panose="020B0606020202030204" pitchFamily="34" charset="0"/>
                        </a:rPr>
                        <a:t>* По данным выборочных обследований домашних хозяйств и сплошных обследований частных гостевых домов рекреационной зоны Иссык-Кульской области</a:t>
                      </a:r>
                    </a:p>
                  </a:txBody>
                  <a:tcPr marL="5287" marR="5287" marT="52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52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0426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59A99-5CCB-41E6-8A0E-A8DF954C7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latin typeface="Arial Narrow" panose="020B0606020202030204" pitchFamily="34" charset="0"/>
              </a:rPr>
              <a:t>Численность отдохнувших в организованном и неорганизованном секторе туризма в июне –августе</a:t>
            </a:r>
            <a:br>
              <a:rPr lang="ru-RU" dirty="0"/>
            </a:br>
            <a:endParaRPr lang="ky-KG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BB2B31D9-1B0B-42DE-BC4D-625B0A7239F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2278890"/>
              </p:ext>
            </p:extLst>
          </p:nvPr>
        </p:nvGraphicFramePr>
        <p:xfrm>
          <a:off x="689113" y="1351722"/>
          <a:ext cx="5330688" cy="5183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2052">
                  <a:extLst>
                    <a:ext uri="{9D8B030D-6E8A-4147-A177-3AD203B41FA5}">
                      <a16:colId xmlns:a16="http://schemas.microsoft.com/office/drawing/2014/main" val="2820427409"/>
                    </a:ext>
                  </a:extLst>
                </a:gridCol>
                <a:gridCol w="823292">
                  <a:extLst>
                    <a:ext uri="{9D8B030D-6E8A-4147-A177-3AD203B41FA5}">
                      <a16:colId xmlns:a16="http://schemas.microsoft.com/office/drawing/2014/main" val="2688433448"/>
                    </a:ext>
                  </a:extLst>
                </a:gridCol>
                <a:gridCol w="1032013">
                  <a:extLst>
                    <a:ext uri="{9D8B030D-6E8A-4147-A177-3AD203B41FA5}">
                      <a16:colId xmlns:a16="http://schemas.microsoft.com/office/drawing/2014/main" val="2521794483"/>
                    </a:ext>
                  </a:extLst>
                </a:gridCol>
                <a:gridCol w="1633331">
                  <a:extLst>
                    <a:ext uri="{9D8B030D-6E8A-4147-A177-3AD203B41FA5}">
                      <a16:colId xmlns:a16="http://schemas.microsoft.com/office/drawing/2014/main" val="273664369"/>
                    </a:ext>
                  </a:extLst>
                </a:gridCol>
              </a:tblGrid>
              <a:tr h="513710">
                <a:tc>
                  <a:txBody>
                    <a:bodyPr/>
                    <a:lstStyle/>
                    <a:p>
                      <a:pPr algn="l" fontAlgn="b"/>
                      <a:endParaRPr lang="ky-KG" sz="18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2022г. </a:t>
                      </a:r>
                    </a:p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в% к 2021г.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98213238"/>
                  </a:ext>
                </a:extLst>
              </a:tr>
              <a:tr h="643400">
                <a:tc>
                  <a:txBody>
                    <a:bodyPr/>
                    <a:lstStyle/>
                    <a:p>
                      <a:pPr algn="l" fontAlgn="t"/>
                      <a:r>
                        <a:rPr lang="ky-KG" sz="1800" b="1" i="0" u="none" strike="noStrike" dirty="0">
                          <a:effectLst/>
                          <a:latin typeface="Arial Narrow" panose="020B0606020202030204" pitchFamily="34" charset="0"/>
                        </a:rPr>
                        <a:t>ВСЕГО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 dirty="0">
                          <a:effectLst/>
                          <a:latin typeface="Arial Narrow" panose="020B0606020202030204" pitchFamily="34" charset="0"/>
                        </a:rPr>
                        <a:t>1 018,2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 dirty="0">
                          <a:effectLst/>
                          <a:latin typeface="Arial Narrow" panose="020B0606020202030204" pitchFamily="34" charset="0"/>
                        </a:rPr>
                        <a:t>1 426,1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>
                          <a:effectLst/>
                          <a:latin typeface="Arial Narrow" panose="020B0606020202030204" pitchFamily="34" charset="0"/>
                        </a:rPr>
                        <a:t>140,1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93349502"/>
                  </a:ext>
                </a:extLst>
              </a:tr>
              <a:tr h="643400">
                <a:tc>
                  <a:txBody>
                    <a:bodyPr/>
                    <a:lstStyle/>
                    <a:p>
                      <a:pPr algn="l" fontAlgn="t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Организованный</a:t>
                      </a:r>
                    </a:p>
                  </a:txBody>
                  <a:tcPr marL="11430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342,7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615,2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179,5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26881943"/>
                  </a:ext>
                </a:extLst>
              </a:tr>
              <a:tr h="643400">
                <a:tc>
                  <a:txBody>
                    <a:bodyPr/>
                    <a:lstStyle/>
                    <a:p>
                      <a:pPr algn="l" fontAlgn="t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Неорганизованный </a:t>
                      </a:r>
                    </a:p>
                  </a:txBody>
                  <a:tcPr marL="11430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675,5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810,9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120,0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14338113"/>
                  </a:ext>
                </a:extLst>
              </a:tr>
              <a:tr h="643400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Из нее: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ky-KG" sz="18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ky-KG" sz="18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ky-KG" sz="18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01287949"/>
                  </a:ext>
                </a:extLst>
              </a:tr>
              <a:tr h="767046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Иссык-Кульская область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848,4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1122,7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132,3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10090122"/>
                  </a:ext>
                </a:extLst>
              </a:tr>
              <a:tr h="643400">
                <a:tc>
                  <a:txBody>
                    <a:bodyPr/>
                    <a:lstStyle/>
                    <a:p>
                      <a:pPr algn="l" fontAlgn="t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Организованный</a:t>
                      </a:r>
                    </a:p>
                  </a:txBody>
                  <a:tcPr marL="11430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172,9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301,8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effectLst/>
                          <a:latin typeface="Arial Narrow" panose="020B0606020202030204" pitchFamily="34" charset="0"/>
                        </a:rPr>
                        <a:t>174,6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37371178"/>
                  </a:ext>
                </a:extLst>
              </a:tr>
              <a:tr h="643400">
                <a:tc>
                  <a:txBody>
                    <a:bodyPr/>
                    <a:lstStyle/>
                    <a:p>
                      <a:pPr algn="l" fontAlgn="t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Неорганизованный </a:t>
                      </a:r>
                    </a:p>
                  </a:txBody>
                  <a:tcPr marL="11430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675,5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810,9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120,0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35432958"/>
                  </a:ext>
                </a:extLst>
              </a:tr>
            </a:tbl>
          </a:graphicData>
        </a:graphic>
      </p:graphicFrame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3928AA20-69A9-4AC3-B0E8-2B7A70578D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70705" y="1351722"/>
            <a:ext cx="5032182" cy="514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591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283051-9A9D-42C0-A3EA-7F85CC3D4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Arial Narrow" panose="020B0606020202030204" pitchFamily="34" charset="0"/>
              </a:rPr>
              <a:t>Число посетителей (отдохнувших) в июне-августе в организованном секторе</a:t>
            </a:r>
            <a:r>
              <a:rPr lang="en-US" sz="3200" dirty="0">
                <a:latin typeface="Arial Narrow" panose="020B0606020202030204" pitchFamily="34" charset="0"/>
              </a:rPr>
              <a:t> </a:t>
            </a:r>
            <a:r>
              <a:rPr lang="en-US" sz="3200" i="1" dirty="0">
                <a:latin typeface="Arial Narrow" panose="020B0606020202030204" pitchFamily="34" charset="0"/>
              </a:rPr>
              <a:t>(</a:t>
            </a:r>
            <a:r>
              <a:rPr lang="ru-RU" sz="3200" i="1" dirty="0" err="1">
                <a:latin typeface="Arial Narrow" panose="020B0606020202030204" pitchFamily="34" charset="0"/>
              </a:rPr>
              <a:t>тыс.человек</a:t>
            </a:r>
            <a:r>
              <a:rPr lang="ru-RU" sz="3200" i="1" dirty="0">
                <a:latin typeface="Arial Narrow" panose="020B0606020202030204" pitchFamily="34" charset="0"/>
              </a:rPr>
              <a:t>)</a:t>
            </a:r>
            <a:endParaRPr lang="ky-KG" sz="3200" i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27701915-191B-4B6B-8C48-D1985A4573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8191685"/>
              </p:ext>
            </p:extLst>
          </p:nvPr>
        </p:nvGraphicFramePr>
        <p:xfrm>
          <a:off x="318052" y="1510749"/>
          <a:ext cx="11383617" cy="5234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Worksheet" r:id="rId3" imgW="9768836" imgH="5082525" progId="Excel.Sheet.12">
                  <p:embed/>
                </p:oleObj>
              </mc:Choice>
              <mc:Fallback>
                <p:oleObj name="Worksheet" r:id="rId3" imgW="9768836" imgH="50825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8052" y="1510749"/>
                        <a:ext cx="11383617" cy="52346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3912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077B5D-E383-46BD-9BEB-034136DC0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ky-KG" sz="3200" b="1" dirty="0">
                <a:latin typeface="Arial Narrow" panose="020B0606020202030204" pitchFamily="34" charset="0"/>
              </a:rPr>
              <a:t>Деятельность детских оздоровительных учреждений </a:t>
            </a:r>
          </a:p>
        </p:txBody>
      </p:sp>
      <p:graphicFrame>
        <p:nvGraphicFramePr>
          <p:cNvPr id="20" name="Объект 19">
            <a:extLst>
              <a:ext uri="{FF2B5EF4-FFF2-40B4-BE49-F238E27FC236}">
                <a16:creationId xmlns:a16="http://schemas.microsoft.com/office/drawing/2014/main" id="{C04E9C2D-1E53-4043-B0F2-767CD12166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730357"/>
              </p:ext>
            </p:extLst>
          </p:nvPr>
        </p:nvGraphicFramePr>
        <p:xfrm>
          <a:off x="702364" y="1298713"/>
          <a:ext cx="10906542" cy="5194161"/>
        </p:xfrm>
        <a:graphic>
          <a:graphicData uri="http://schemas.openxmlformats.org/drawingml/2006/table">
            <a:tbl>
              <a:tblPr/>
              <a:tblGrid>
                <a:gridCol w="3305854">
                  <a:extLst>
                    <a:ext uri="{9D8B030D-6E8A-4147-A177-3AD203B41FA5}">
                      <a16:colId xmlns:a16="http://schemas.microsoft.com/office/drawing/2014/main" val="3251125243"/>
                    </a:ext>
                  </a:extLst>
                </a:gridCol>
                <a:gridCol w="950086">
                  <a:extLst>
                    <a:ext uri="{9D8B030D-6E8A-4147-A177-3AD203B41FA5}">
                      <a16:colId xmlns:a16="http://schemas.microsoft.com/office/drawing/2014/main" val="1561486373"/>
                    </a:ext>
                  </a:extLst>
                </a:gridCol>
                <a:gridCol w="950086">
                  <a:extLst>
                    <a:ext uri="{9D8B030D-6E8A-4147-A177-3AD203B41FA5}">
                      <a16:colId xmlns:a16="http://schemas.microsoft.com/office/drawing/2014/main" val="4239934827"/>
                    </a:ext>
                  </a:extLst>
                </a:gridCol>
                <a:gridCol w="950086">
                  <a:extLst>
                    <a:ext uri="{9D8B030D-6E8A-4147-A177-3AD203B41FA5}">
                      <a16:colId xmlns:a16="http://schemas.microsoft.com/office/drawing/2014/main" val="3940708964"/>
                    </a:ext>
                  </a:extLst>
                </a:gridCol>
                <a:gridCol w="950086">
                  <a:extLst>
                    <a:ext uri="{9D8B030D-6E8A-4147-A177-3AD203B41FA5}">
                      <a16:colId xmlns:a16="http://schemas.microsoft.com/office/drawing/2014/main" val="3686630852"/>
                    </a:ext>
                  </a:extLst>
                </a:gridCol>
                <a:gridCol w="950086">
                  <a:extLst>
                    <a:ext uri="{9D8B030D-6E8A-4147-A177-3AD203B41FA5}">
                      <a16:colId xmlns:a16="http://schemas.microsoft.com/office/drawing/2014/main" val="3512312410"/>
                    </a:ext>
                  </a:extLst>
                </a:gridCol>
                <a:gridCol w="950086">
                  <a:extLst>
                    <a:ext uri="{9D8B030D-6E8A-4147-A177-3AD203B41FA5}">
                      <a16:colId xmlns:a16="http://schemas.microsoft.com/office/drawing/2014/main" val="3906772509"/>
                    </a:ext>
                  </a:extLst>
                </a:gridCol>
                <a:gridCol w="950086">
                  <a:extLst>
                    <a:ext uri="{9D8B030D-6E8A-4147-A177-3AD203B41FA5}">
                      <a16:colId xmlns:a16="http://schemas.microsoft.com/office/drawing/2014/main" val="627622111"/>
                    </a:ext>
                  </a:extLst>
                </a:gridCol>
                <a:gridCol w="950086">
                  <a:extLst>
                    <a:ext uri="{9D8B030D-6E8A-4147-A177-3AD203B41FA5}">
                      <a16:colId xmlns:a16="http://schemas.microsoft.com/office/drawing/2014/main" val="3263070523"/>
                    </a:ext>
                  </a:extLst>
                </a:gridCol>
              </a:tblGrid>
              <a:tr h="127014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y-KG" sz="1600" b="1" i="0" u="none" strike="noStrike" dirty="0">
                          <a:effectLst/>
                          <a:latin typeface="Arial" panose="020B0604020202020204" pitchFamily="34" charset="0"/>
                        </a:rPr>
                        <a:t>Количество учреждений, единиц</a:t>
                      </a:r>
                    </a:p>
                  </a:txBody>
                  <a:tcPr marL="6873" marR="6873" marT="68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Число мест, единиц</a:t>
                      </a:r>
                    </a:p>
                  </a:txBody>
                  <a:tcPr marL="6873" marR="6873" marT="68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Численность отдохнувших, человек</a:t>
                      </a:r>
                    </a:p>
                  </a:txBody>
                  <a:tcPr marL="6873" marR="6873" marT="68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Численность работников, человек</a:t>
                      </a:r>
                    </a:p>
                  </a:txBody>
                  <a:tcPr marL="6873" marR="6873" marT="68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309386"/>
                  </a:ext>
                </a:extLst>
              </a:tr>
              <a:tr h="392402"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1353860"/>
                  </a:ext>
                </a:extLst>
              </a:tr>
              <a:tr h="784803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Кыргызская Республика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221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6 167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15 726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16 734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30 262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1 039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1" i="0" u="none" strike="noStrike">
                          <a:effectLst/>
                          <a:latin typeface="Arial" panose="020B0604020202020204" pitchFamily="34" charset="0"/>
                        </a:rPr>
                        <a:t>2 047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0249598"/>
                  </a:ext>
                </a:extLst>
              </a:tr>
              <a:tr h="392402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Иссык-Кульская область</a:t>
                      </a:r>
                    </a:p>
                  </a:txBody>
                  <a:tcPr marL="103094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2 370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2 862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10 464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14 047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487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500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76895"/>
                  </a:ext>
                </a:extLst>
              </a:tr>
              <a:tr h="392402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Джалал-Абадская область</a:t>
                      </a:r>
                    </a:p>
                  </a:txBody>
                  <a:tcPr marL="103094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1 314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1 555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2 204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3 185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212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301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6461179"/>
                  </a:ext>
                </a:extLst>
              </a:tr>
              <a:tr h="392402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Баткенская область</a:t>
                      </a:r>
                    </a:p>
                  </a:txBody>
                  <a:tcPr marL="103094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535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250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946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275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1884022"/>
                  </a:ext>
                </a:extLst>
              </a:tr>
              <a:tr h="392402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Ошская область</a:t>
                      </a:r>
                    </a:p>
                  </a:txBody>
                  <a:tcPr marL="103094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800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760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1 565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1 951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120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144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920348"/>
                  </a:ext>
                </a:extLst>
              </a:tr>
              <a:tr h="392402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Таласская область</a:t>
                      </a:r>
                    </a:p>
                  </a:txBody>
                  <a:tcPr marL="103094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230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280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637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765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62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9561037"/>
                  </a:ext>
                </a:extLst>
              </a:tr>
              <a:tr h="392402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Чуйская область</a:t>
                      </a:r>
                    </a:p>
                  </a:txBody>
                  <a:tcPr marL="103094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906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5 659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906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5 679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475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986141"/>
                  </a:ext>
                </a:extLst>
              </a:tr>
              <a:tr h="392402">
                <a:tc>
                  <a:txBody>
                    <a:bodyPr/>
                    <a:lstStyle/>
                    <a:p>
                      <a:pPr algn="l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г.Бишкек</a:t>
                      </a:r>
                    </a:p>
                  </a:txBody>
                  <a:tcPr marL="103094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4 360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4 360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600" b="0" i="0" u="none" strike="noStrike" dirty="0">
                          <a:effectLst/>
                          <a:latin typeface="Arial" panose="020B0604020202020204" pitchFamily="34" charset="0"/>
                        </a:rPr>
                        <a:t>539</a:t>
                      </a:r>
                    </a:p>
                  </a:txBody>
                  <a:tcPr marL="6873" marR="6873" marT="6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8149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261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FDBA25-CDE8-4983-89AD-CC2A6B2D2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94282"/>
            <a:ext cx="10343626" cy="101506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Число перечений (прибытий) границы Кыргызской Республики иностранными гражданами по стране гражданства,</a:t>
            </a:r>
            <a:b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тысяч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(по данным Государственной Пограничной службы Кыргызской Республики</a:t>
            </a:r>
            <a:br>
              <a:rPr lang="ky-KG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ky-KG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id="{A2326D58-B85C-4E3D-858D-7DB1EDB47A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8958" y="1409350"/>
            <a:ext cx="10343626" cy="515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54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8A53D-9584-44D5-AA35-59EDDA693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51378" cy="80094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перечений (прибытий) границы Кыргызской Республики иностранными гражданами по стране гражданства</a:t>
            </a:r>
            <a:endParaRPr lang="ky-KG" sz="2000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6DF58C8-6F0E-4C42-90E8-2BB50E6941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9988559"/>
              </p:ext>
            </p:extLst>
          </p:nvPr>
        </p:nvGraphicFramePr>
        <p:xfrm>
          <a:off x="897621" y="1166070"/>
          <a:ext cx="10712741" cy="5477412"/>
        </p:xfrm>
        <a:graphic>
          <a:graphicData uri="http://schemas.openxmlformats.org/drawingml/2006/table">
            <a:tbl>
              <a:tblPr/>
              <a:tblGrid>
                <a:gridCol w="1936037">
                  <a:extLst>
                    <a:ext uri="{9D8B030D-6E8A-4147-A177-3AD203B41FA5}">
                      <a16:colId xmlns:a16="http://schemas.microsoft.com/office/drawing/2014/main" val="1933027647"/>
                    </a:ext>
                  </a:extLst>
                </a:gridCol>
                <a:gridCol w="1669832">
                  <a:extLst>
                    <a:ext uri="{9D8B030D-6E8A-4147-A177-3AD203B41FA5}">
                      <a16:colId xmlns:a16="http://schemas.microsoft.com/office/drawing/2014/main" val="1053928910"/>
                    </a:ext>
                  </a:extLst>
                </a:gridCol>
                <a:gridCol w="1984438">
                  <a:extLst>
                    <a:ext uri="{9D8B030D-6E8A-4147-A177-3AD203B41FA5}">
                      <a16:colId xmlns:a16="http://schemas.microsoft.com/office/drawing/2014/main" val="78376675"/>
                    </a:ext>
                  </a:extLst>
                </a:gridCol>
                <a:gridCol w="1573031">
                  <a:extLst>
                    <a:ext uri="{9D8B030D-6E8A-4147-A177-3AD203B41FA5}">
                      <a16:colId xmlns:a16="http://schemas.microsoft.com/office/drawing/2014/main" val="1011869108"/>
                    </a:ext>
                  </a:extLst>
                </a:gridCol>
                <a:gridCol w="1573031">
                  <a:extLst>
                    <a:ext uri="{9D8B030D-6E8A-4147-A177-3AD203B41FA5}">
                      <a16:colId xmlns:a16="http://schemas.microsoft.com/office/drawing/2014/main" val="3639243022"/>
                    </a:ext>
                  </a:extLst>
                </a:gridCol>
                <a:gridCol w="1976372">
                  <a:extLst>
                    <a:ext uri="{9D8B030D-6E8A-4147-A177-3AD203B41FA5}">
                      <a16:colId xmlns:a16="http://schemas.microsoft.com/office/drawing/2014/main" val="2732132537"/>
                    </a:ext>
                  </a:extLst>
                </a:gridCol>
              </a:tblGrid>
              <a:tr h="20722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y-KG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Страна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y-KG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январь-сентябрь</a:t>
                      </a:r>
                    </a:p>
                  </a:txBody>
                  <a:tcPr marL="6653" marR="6653" marT="66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y-KG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январь-сентябрь</a:t>
                      </a:r>
                    </a:p>
                  </a:txBody>
                  <a:tcPr marL="6653" marR="6653" marT="66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январь сентябрь 2022 к январю-сентябрю 2021, %</a:t>
                      </a:r>
                    </a:p>
                  </a:txBody>
                  <a:tcPr marL="6653" marR="6653" marT="66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0850827"/>
                  </a:ext>
                </a:extLst>
              </a:tr>
              <a:tr h="180199"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 marL="6653" marR="6653" marT="66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 marL="6653" marR="6653" marT="66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 marL="6653" marR="6653" marT="66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 marL="6653" marR="6653" marT="66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223521"/>
                  </a:ext>
                </a:extLst>
              </a:tr>
              <a:tr h="263106"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y-KG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тыс.перечений</a:t>
                      </a:r>
                    </a:p>
                  </a:txBody>
                  <a:tcPr marL="6653" marR="6653" marT="66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y-KG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в процентах к итогу</a:t>
                      </a:r>
                    </a:p>
                  </a:txBody>
                  <a:tcPr marL="6653" marR="6653" marT="66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716331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Всего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2 348,7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4 993,0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100,0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100,0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212,6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6187045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Узбекистан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1 576,4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3 005,0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67,1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60,2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B0F0"/>
                          </a:solidFill>
                          <a:effectLst/>
                          <a:latin typeface="Arial Narrow" panose="020B0606020202030204" pitchFamily="34" charset="0"/>
                        </a:rPr>
                        <a:t>190,6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715843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Казахстан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369,0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1 319,0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15,7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26,4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B0F0"/>
                          </a:solidFill>
                          <a:effectLst/>
                          <a:latin typeface="Arial Narrow" panose="020B0606020202030204" pitchFamily="34" charset="0"/>
                        </a:rPr>
                        <a:t>357,4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7561440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Россия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249,9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479,1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10,6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9,6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B0F0"/>
                          </a:solidFill>
                          <a:effectLst/>
                          <a:latin typeface="Arial Narrow" panose="020B0606020202030204" pitchFamily="34" charset="0"/>
                        </a:rPr>
                        <a:t>191,7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3546917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Турция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26,3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42,4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0,8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161,5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0111518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Индия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7,0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15,9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0,3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0,3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B0F0"/>
                          </a:solidFill>
                          <a:effectLst/>
                          <a:latin typeface="Arial Narrow" panose="020B0606020202030204" pitchFamily="34" charset="0"/>
                        </a:rPr>
                        <a:t>228,5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468739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Германия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5,9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14,5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0,3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0,3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B0F0"/>
                          </a:solidFill>
                          <a:effectLst/>
                          <a:latin typeface="Arial Narrow" panose="020B0606020202030204" pitchFamily="34" charset="0"/>
                        </a:rPr>
                        <a:t>243,8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9654354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США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5,2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11,3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B0F0"/>
                          </a:solidFill>
                          <a:effectLst/>
                          <a:latin typeface="Arial Narrow" panose="020B0606020202030204" pitchFamily="34" charset="0"/>
                        </a:rPr>
                        <a:t>215,9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9691405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Пакистан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22,6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11,0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1,0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48,7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167907"/>
                  </a:ext>
                </a:extLst>
              </a:tr>
              <a:tr h="297328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Южная Корея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1,7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6,7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B0F0"/>
                          </a:solidFill>
                          <a:effectLst/>
                          <a:latin typeface="Arial Narrow" panose="020B0606020202030204" pitchFamily="34" charset="0"/>
                        </a:rPr>
                        <a:t>398,5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2522319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Китай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4,2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6,2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3140917"/>
                  </a:ext>
                </a:extLst>
              </a:tr>
              <a:tr h="297328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Саудовская Аравия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5,3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173,0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2089838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Монголия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4,8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0,0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B0F0"/>
                          </a:solidFill>
                          <a:effectLst/>
                          <a:latin typeface="Arial Narrow" panose="020B0606020202030204" pitchFamily="34" charset="0"/>
                        </a:rPr>
                        <a:t>2028,0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473958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Беларусь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2,3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4,5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B0F0"/>
                          </a:solidFill>
                          <a:effectLst/>
                          <a:latin typeface="Arial Narrow" panose="020B0606020202030204" pitchFamily="34" charset="0"/>
                        </a:rPr>
                        <a:t>195,1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9469170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Франция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2,4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4,4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185,6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6162577"/>
                  </a:ext>
                </a:extLst>
              </a:tr>
              <a:tr h="297328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Великобритания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1,4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4,2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B0F0"/>
                          </a:solidFill>
                          <a:effectLst/>
                          <a:latin typeface="Arial Narrow" panose="020B0606020202030204" pitchFamily="34" charset="0"/>
                        </a:rPr>
                        <a:t>301,9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2365431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ОАЭ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3,3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124,5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855212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Украина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3,3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125,3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786787"/>
                  </a:ext>
                </a:extLst>
              </a:tr>
              <a:tr h="297328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Азербайджан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1,5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3,9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B0F0"/>
                          </a:solidFill>
                          <a:effectLst/>
                          <a:latin typeface="Arial Narrow" panose="020B0606020202030204" pitchFamily="34" charset="0"/>
                        </a:rPr>
                        <a:t>261,0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117993"/>
                  </a:ext>
                </a:extLst>
              </a:tr>
              <a:tr h="297328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Таджикистан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42,7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3,5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1,8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8,2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7897108"/>
                  </a:ext>
                </a:extLst>
              </a:tr>
              <a:tr h="207229">
                <a:tc>
                  <a:txBody>
                    <a:bodyPr/>
                    <a:lstStyle/>
                    <a:p>
                      <a:pPr algn="l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Другие</a:t>
                      </a:r>
                    </a:p>
                  </a:txBody>
                  <a:tcPr marL="79841" marR="6653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20,4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43,0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0,9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0,9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300" b="0" i="0" u="none" strike="noStrike" dirty="0">
                          <a:solidFill>
                            <a:srgbClr val="00B0F0"/>
                          </a:solidFill>
                          <a:effectLst/>
                          <a:latin typeface="Arial Narrow" panose="020B0606020202030204" pitchFamily="34" charset="0"/>
                        </a:rPr>
                        <a:t>210,8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6205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6929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267617-1F61-4260-A1EB-2BFA0D743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перечений (прибытий) границы Кыргызской Республики иностранными гражданами по стране гражданства,</a:t>
            </a:r>
            <a:b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тысяч</a:t>
            </a:r>
            <a:endParaRPr lang="ky-KG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AFE2C042-2586-493E-ABBE-9790F93FCF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8290" y="1484851"/>
            <a:ext cx="10355510" cy="522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76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logo NSC">
            <a:extLst>
              <a:ext uri="{FF2B5EF4-FFF2-40B4-BE49-F238E27FC236}">
                <a16:creationId xmlns:a16="http://schemas.microsoft.com/office/drawing/2014/main" id="{9B8C6BB0-CFB8-423E-9C1E-C9CC9365B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590" y="537861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E32B0F3-F310-44D9-99C5-72D657EFE37E}"/>
              </a:ext>
            </a:extLst>
          </p:cNvPr>
          <p:cNvSpPr/>
          <p:nvPr/>
        </p:nvSpPr>
        <p:spPr>
          <a:xfrm>
            <a:off x="2563629" y="2967335"/>
            <a:ext cx="70647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Спасибо за внимание! 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39352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681</Words>
  <Application>Microsoft Office PowerPoint</Application>
  <PresentationFormat>Широкоэкранный</PresentationFormat>
  <Paragraphs>326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Arial Narrow</vt:lpstr>
      <vt:lpstr>Calibri</vt:lpstr>
      <vt:lpstr>Calibri Light</vt:lpstr>
      <vt:lpstr>Тема Office</vt:lpstr>
      <vt:lpstr>Worksheet</vt:lpstr>
      <vt:lpstr>О туризме в Кыргызской Республике  в июне-августе 2022 года </vt:lpstr>
      <vt:lpstr>Источники информации</vt:lpstr>
      <vt:lpstr>Дефиниции, используемые в презентации</vt:lpstr>
      <vt:lpstr>Презентация PowerPoint</vt:lpstr>
      <vt:lpstr>Численность отдохнувших в организованном и неорганизованном секторе туризма в июне –августе </vt:lpstr>
      <vt:lpstr>Число посетителей (отдохнувших) в июне-августе в организованном секторе (тыс.человек)</vt:lpstr>
      <vt:lpstr>Деятельность детских оздоровительных учреждений </vt:lpstr>
      <vt:lpstr>Число перечений (прибытий) границы Кыргызской Республики иностранными гражданами по стране гражданства,  тысяч  (по данным Государственной Пограничной службы Кыргызской Республики </vt:lpstr>
      <vt:lpstr>Динамика перечений (прибытий) границы Кыргызской Республики иностранными гражданами по стране гражданства</vt:lpstr>
      <vt:lpstr>Число перечений (прибытий) границы Кыргызской Республики иностранными гражданами по стране гражданства,  тысяч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ltekeeva</dc:creator>
  <cp:lastModifiedBy>ltekeeva</cp:lastModifiedBy>
  <cp:revision>54</cp:revision>
  <cp:lastPrinted>2022-10-10T02:48:10Z</cp:lastPrinted>
  <dcterms:created xsi:type="dcterms:W3CDTF">2022-07-25T13:40:24Z</dcterms:created>
  <dcterms:modified xsi:type="dcterms:W3CDTF">2022-10-10T03:15:47Z</dcterms:modified>
</cp:coreProperties>
</file>