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31" r:id="rId1"/>
  </p:sldMasterIdLst>
  <p:notesMasterIdLst>
    <p:notesMasterId r:id="rId14"/>
  </p:notesMasterIdLst>
  <p:handoutMasterIdLst>
    <p:handoutMasterId r:id="rId15"/>
  </p:handoutMasterIdLst>
  <p:sldIdLst>
    <p:sldId id="256" r:id="rId2"/>
    <p:sldId id="286" r:id="rId3"/>
    <p:sldId id="284" r:id="rId4"/>
    <p:sldId id="288" r:id="rId5"/>
    <p:sldId id="269" r:id="rId6"/>
    <p:sldId id="290" r:id="rId7"/>
    <p:sldId id="291" r:id="rId8"/>
    <p:sldId id="272" r:id="rId9"/>
    <p:sldId id="295" r:id="rId10"/>
    <p:sldId id="296" r:id="rId11"/>
    <p:sldId id="293" r:id="rId12"/>
    <p:sldId id="266" r:id="rId13"/>
  </p:sldIdLst>
  <p:sldSz cx="9144000" cy="6858000" type="screen4x3"/>
  <p:notesSz cx="6954838" cy="93091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1" autoAdjust="0"/>
    <p:restoredTop sz="94660"/>
  </p:normalViewPr>
  <p:slideViewPr>
    <p:cSldViewPr>
      <p:cViewPr varScale="1">
        <p:scale>
          <a:sx n="110" d="100"/>
          <a:sy n="110" d="100"/>
        </p:scale>
        <p:origin x="78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81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D:\&#1076;&#1080;&#1089;&#1082;%20D\&#1046;&#1099;&#1083;&#1076;&#1099;&#1079;\&#1046;&#1099;&#1083;&#1076;&#1099;&#1079;\&#1052;&#1040;&#1058;&#1045;&#1056;&#1048;&#1040;&#1051;&#1067;%20&#1044;&#1051;&#1071;%20&#1055;&#1056;&#1045;&#1047;&#1045;&#1053;&#1058;&#1040;&#1062;&#1048;&#1048;\2017\2017\&#1043;&#1088;&#1072;&#1092;&#1080;&#1082;&#1080;&#1057;&#1086;&#1094;&#1086;&#1073;&#1077;&#1089;&#1087;&#1077;&#1095;%20-2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4633510837380504"/>
          <c:y val="5.2238824387880266E-2"/>
          <c:w val="0.48033833773278894"/>
          <c:h val="0.73377093289216888"/>
        </c:manualLayout>
      </c:layout>
      <c:pie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633510837380504"/>
          <c:y val="5.2238824387880266E-2"/>
          <c:w val="0.48033833773278894"/>
          <c:h val="0.73377093289216888"/>
        </c:manualLayout>
      </c:layout>
      <c:pie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4633510837380504"/>
          <c:y val="5.2238824387880266E-2"/>
          <c:w val="0.48033833773278894"/>
          <c:h val="0.73377093289216888"/>
        </c:manualLayout>
      </c:layout>
      <c:pieChart>
        <c:varyColors val="1"/>
        <c:ser>
          <c:idx val="0"/>
          <c:order val="0"/>
          <c:dPt>
            <c:idx val="0"/>
            <c:bubble3D val="0"/>
            <c:explosion val="2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explosion val="2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3.7598311870794161E-2"/>
                  <c:y val="-4.8608123540263004E-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0" i="0" u="none" strike="noStrike" kern="1200" spc="0" baseline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3956B295-4FFB-4B64-8151-53BB46883B31}" type="CATEGORYNAME">
                      <a:rPr lang="ru-RU" sz="1400"/>
                      <a:pPr>
                        <a:defRPr sz="1400" b="0"/>
                      </a:pPr>
                      <a:t>[ИМЯ КАТЕГОРИИ]</a:t>
                    </a:fld>
                    <a:r>
                      <a:rPr lang="ru-RU" sz="1400" baseline="0"/>
                      <a:t>; </a:t>
                    </a:r>
                  </a:p>
                  <a:p>
                    <a:pPr>
                      <a:defRPr sz="1400" b="0"/>
                    </a:pPr>
                    <a:fld id="{69DAF262-A42C-4119-8310-BC794EC02464}" type="VALUE">
                      <a:rPr lang="ru-RU" sz="1400" baseline="0"/>
                      <a:pPr>
                        <a:defRPr sz="1400" b="0"/>
                      </a:pPr>
                      <a:t>[ЗНАЧЕНИЕ]</a:t>
                    </a:fld>
                    <a:r>
                      <a:rPr lang="ru-RU" sz="1400" baseline="0"/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spc="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307329757433841"/>
                      <c:h val="0.2447030905562205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7.0666110019945633E-2"/>
                  <c:y val="-3.5066214282786515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0" i="0" u="none" strike="noStrike" kern="1200" spc="0" baseline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CD185C9B-0740-4F4C-B490-1FF8D6BA7994}" type="CATEGORYNAME">
                      <a:rPr lang="ru-RU" sz="1400"/>
                      <a:pPr>
                        <a:defRPr sz="1400" b="0"/>
                      </a:pPr>
                      <a:t>[ИМЯ КАТЕГОРИИ]</a:t>
                    </a:fld>
                    <a:r>
                      <a:rPr lang="ru-RU" sz="1400" baseline="0"/>
                      <a:t>; </a:t>
                    </a:r>
                  </a:p>
                  <a:p>
                    <a:pPr>
                      <a:defRPr sz="1400" b="0"/>
                    </a:pPr>
                    <a:fld id="{DC9B4432-9A61-4F64-B4FC-34E6E93907AB}" type="VALUE">
                      <a:rPr lang="ru-RU" sz="1400" baseline="0"/>
                      <a:pPr>
                        <a:defRPr sz="1400" b="0"/>
                      </a:pPr>
                      <a:t>[ЗНАЧЕНИЕ]</a:t>
                    </a:fld>
                    <a:r>
                      <a:rPr lang="ru-RU" sz="1400" baseline="0"/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spc="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6.2508470560147522E-2"/>
                  <c:y val="2.2909123915153054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0" i="0" u="none" strike="noStrike" kern="1200" spc="0" baseline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106BCAF7-C926-4EA7-A05E-FACD387AF133}" type="CATEGORYNAME">
                      <a:rPr lang="ru-RU" sz="1400"/>
                      <a:pPr>
                        <a:defRPr sz="1400" b="0"/>
                      </a:pPr>
                      <a:t>[ИМЯ КАТЕГОРИИ]</a:t>
                    </a:fld>
                    <a:r>
                      <a:rPr lang="ru-RU" sz="1400" baseline="0"/>
                      <a:t>; </a:t>
                    </a:r>
                  </a:p>
                  <a:p>
                    <a:pPr>
                      <a:defRPr sz="1400" b="0"/>
                    </a:pPr>
                    <a:fld id="{B623EF70-172B-4386-B6A3-FCBCEF36A338}" type="VALUE">
                      <a:rPr lang="ru-RU" sz="1400" baseline="0"/>
                      <a:pPr>
                        <a:defRPr sz="1400" b="0"/>
                      </a:pPr>
                      <a:t>[ЗНАЧЕНИЕ]</a:t>
                    </a:fld>
                    <a:r>
                      <a:rPr lang="ru-RU" sz="1400" baseline="0"/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spc="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2.3950639680767175E-2"/>
                  <c:y val="0.1791567801965547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0" i="0" u="none" strike="noStrike" kern="1200" spc="0" baseline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D2E46963-DE7F-41ED-A297-FC1A0A144BEE}" type="CATEGORYNAME">
                      <a:rPr lang="ru-RU" sz="1400"/>
                      <a:pPr>
                        <a:defRPr sz="1400" b="0"/>
                      </a:pPr>
                      <a:t>[ИМЯ КАТЕГОРИИ]</a:t>
                    </a:fld>
                    <a:r>
                      <a:rPr lang="ru-RU" sz="1400" baseline="0"/>
                      <a:t>; </a:t>
                    </a:r>
                  </a:p>
                  <a:p>
                    <a:pPr>
                      <a:defRPr sz="1400" b="0"/>
                    </a:pPr>
                    <a:fld id="{FF6EE213-74FB-4368-A342-E937F774938F}" type="VALUE">
                      <a:rPr lang="ru-RU" sz="1400" baseline="0"/>
                      <a:pPr>
                        <a:defRPr sz="1400" b="0"/>
                      </a:pPr>
                      <a:t>[ЗНАЧЕНИЕ]</a:t>
                    </a:fld>
                    <a:r>
                      <a:rPr lang="ru-RU" sz="1400" baseline="0"/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spc="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782791141120375"/>
                      <c:h val="0.2415858048846207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0.18161570261454318"/>
                  <c:y val="5.6047944948770254E-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0" i="0" u="none" strike="noStrike" kern="1200" spc="0" baseline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9360EDC7-20A7-4FA2-9015-F00305DED6FA}" type="CATEGORYNAME">
                      <a:rPr lang="ru-RU" sz="1400"/>
                      <a:pPr>
                        <a:defRPr sz="1400" b="0"/>
                      </a:pPr>
                      <a:t>[ИМЯ КАТЕГОРИИ]</a:t>
                    </a:fld>
                    <a:r>
                      <a:rPr lang="ru-RU" sz="1400"/>
                      <a:t>;</a:t>
                    </a:r>
                  </a:p>
                  <a:p>
                    <a:pPr>
                      <a:defRPr sz="1400" b="0"/>
                    </a:pPr>
                    <a:r>
                      <a:rPr lang="ru-RU" sz="1400"/>
                      <a:t>3,6%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spc="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562422617830179"/>
                      <c:h val="0.13258573222572323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spc="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'графики 2017'!$A$34:$A$38</c:f>
              <c:strCache>
                <c:ptCount val="5"/>
                <c:pt idx="0">
                  <c:v>лица с ограниченными возможностями здоровья с детства</c:v>
                </c:pt>
                <c:pt idx="1">
                  <c:v>лица с ограниченными возможностями здоровья от общего заболевания</c:v>
                </c:pt>
                <c:pt idx="2">
                  <c:v>получатели по случаю потери кормильца</c:v>
                </c:pt>
                <c:pt idx="3">
                  <c:v>дети с ограниченными возможностями здоровья </c:v>
                </c:pt>
                <c:pt idx="4">
                  <c:v>другие виды пособий</c:v>
                </c:pt>
              </c:strCache>
            </c:strRef>
          </c:cat>
          <c:val>
            <c:numRef>
              <c:f>'графики 2017'!$B$34:$B$38</c:f>
              <c:numCache>
                <c:formatCode>#,##0.0</c:formatCode>
                <c:ptCount val="5"/>
                <c:pt idx="0">
                  <c:v>35.076703696037164</c:v>
                </c:pt>
                <c:pt idx="1">
                  <c:v>8.1510614319556574</c:v>
                </c:pt>
                <c:pt idx="2">
                  <c:v>19.126474849927551</c:v>
                </c:pt>
                <c:pt idx="3">
                  <c:v>34</c:v>
                </c:pt>
                <c:pt idx="4" formatCode="General">
                  <c:v>3.6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'графики 2016'!$A$53</c:f>
              <c:strCache>
                <c:ptCount val="1"/>
                <c:pt idx="0">
                  <c:v>Ежемесячное пособие малообеспеченным семьям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'графики 2016'!$B$52:$C$52</c:f>
              <c:numCache>
                <c:formatCode>General</c:formatCode>
                <c:ptCount val="2"/>
                <c:pt idx="0">
                  <c:v>2013</c:v>
                </c:pt>
                <c:pt idx="1">
                  <c:v>2017</c:v>
                </c:pt>
              </c:numCache>
            </c:numRef>
          </c:cat>
          <c:val>
            <c:numRef>
              <c:f>'графики 2016'!$B$53:$C$53</c:f>
              <c:numCache>
                <c:formatCode>General</c:formatCode>
                <c:ptCount val="2"/>
                <c:pt idx="0">
                  <c:v>487.4</c:v>
                </c:pt>
                <c:pt idx="1">
                  <c:v>877.2</c:v>
                </c:pt>
              </c:numCache>
            </c:numRef>
          </c:val>
        </c:ser>
        <c:ser>
          <c:idx val="1"/>
          <c:order val="1"/>
          <c:tx>
            <c:strRef>
              <c:f>'графики 2016'!$A$54</c:f>
              <c:strCache>
                <c:ptCount val="1"/>
                <c:pt idx="0">
                  <c:v>социальное пособие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'графики 2016'!$B$52:$C$52</c:f>
              <c:numCache>
                <c:formatCode>General</c:formatCode>
                <c:ptCount val="2"/>
                <c:pt idx="0">
                  <c:v>2013</c:v>
                </c:pt>
                <c:pt idx="1">
                  <c:v>2017</c:v>
                </c:pt>
              </c:numCache>
            </c:numRef>
          </c:cat>
          <c:val>
            <c:numRef>
              <c:f>'графики 2016'!$B$54:$C$54</c:f>
              <c:numCache>
                <c:formatCode>General</c:formatCode>
                <c:ptCount val="2"/>
                <c:pt idx="0">
                  <c:v>2405.6999999999998</c:v>
                </c:pt>
                <c:pt idx="1">
                  <c:v>2389.8000000000002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606984"/>
        <c:axId val="115616392"/>
      </c:barChart>
      <c:catAx>
        <c:axId val="115606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5616392"/>
        <c:crosses val="autoZero"/>
        <c:auto val="1"/>
        <c:lblAlgn val="ctr"/>
        <c:lblOffset val="100"/>
        <c:noMultiLvlLbl val="0"/>
      </c:catAx>
      <c:valAx>
        <c:axId val="11561639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1560698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>
                <a:latin typeface="Times New Roman" pitchFamily="18" charset="0"/>
                <a:cs typeface="Times New Roman" pitchFamily="18" charset="0"/>
              </a:defRPr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Численность получателей пенсий, </a:t>
            </a:r>
            <a:r>
              <a:rPr lang="ru-RU" sz="2000" b="0" i="1" dirty="0">
                <a:latin typeface="Times New Roman" pitchFamily="18" charset="0"/>
                <a:cs typeface="Times New Roman" pitchFamily="18" charset="0"/>
              </a:rPr>
              <a:t>тысяч человек 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607174103237096E-2"/>
          <c:y val="0.28887128483308616"/>
          <c:w val="0.86948381452318457"/>
          <c:h val="0.59514884819561109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5610120"/>
        <c:axId val="115610904"/>
      </c:lineChart>
      <c:catAx>
        <c:axId val="115610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5610904"/>
        <c:crosses val="autoZero"/>
        <c:auto val="1"/>
        <c:lblAlgn val="ctr"/>
        <c:lblOffset val="100"/>
        <c:noMultiLvlLbl val="0"/>
      </c:catAx>
      <c:valAx>
        <c:axId val="115610904"/>
        <c:scaling>
          <c:orientation val="minMax"/>
          <c:min val="60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5610120"/>
        <c:crosses val="autoZero"/>
        <c:crossBetween val="between"/>
        <c:majorUnit val="20"/>
      </c:valAx>
      <c:spPr>
        <a:solidFill>
          <a:schemeClr val="bg1">
            <a:lumMod val="95000"/>
          </a:schemeClr>
        </a:solidFill>
      </c:spPr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tx2"/>
                </a:solidFill>
              </a:defRPr>
            </a:pPr>
            <a:r>
              <a:rPr lang="ru-RU" dirty="0">
                <a:solidFill>
                  <a:schemeClr val="tx2"/>
                </a:solidFill>
              </a:rPr>
              <a:t>Численность получателей пенсий, </a:t>
            </a:r>
            <a:r>
              <a:rPr lang="ru-RU" b="0" dirty="0">
                <a:solidFill>
                  <a:schemeClr val="tx2"/>
                </a:solidFill>
              </a:rPr>
              <a:t>тысяч человек </a:t>
            </a:r>
          </a:p>
        </c:rich>
      </c:tx>
      <c:layout>
        <c:manualLayout>
          <c:xMode val="edge"/>
          <c:yMode val="edge"/>
          <c:x val="0.17048835440130003"/>
          <c:y val="2.765433076321597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881240125861721E-2"/>
          <c:y val="0.2855241356784417"/>
          <c:w val="0.82763355860648247"/>
          <c:h val="0.58038126156800252"/>
        </c:manualLayout>
      </c:layout>
      <c:lineChart>
        <c:grouping val="standard"/>
        <c:varyColors val="0"/>
        <c:ser>
          <c:idx val="0"/>
          <c:order val="0"/>
          <c:tx>
            <c:strRef>
              <c:f>'графики 2016'!$A$70</c:f>
              <c:strCache>
                <c:ptCount val="1"/>
                <c:pt idx="0">
                  <c:v>Численность получателей пенсий, тысяч человек 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2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'графики 2016'!$B$69:$F$69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'графики 2016'!$B$70:$F$70</c:f>
              <c:numCache>
                <c:formatCode>General</c:formatCode>
                <c:ptCount val="5"/>
                <c:pt idx="0">
                  <c:v>625</c:v>
                </c:pt>
                <c:pt idx="1">
                  <c:v>634</c:v>
                </c:pt>
                <c:pt idx="2">
                  <c:v>647</c:v>
                </c:pt>
                <c:pt idx="3">
                  <c:v>661</c:v>
                </c:pt>
                <c:pt idx="4">
                  <c:v>673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5614040"/>
        <c:axId val="115614824"/>
      </c:lineChart>
      <c:catAx>
        <c:axId val="115614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15614824"/>
        <c:crosses val="autoZero"/>
        <c:auto val="1"/>
        <c:lblAlgn val="ctr"/>
        <c:lblOffset val="100"/>
        <c:noMultiLvlLbl val="0"/>
      </c:catAx>
      <c:valAx>
        <c:axId val="115614824"/>
        <c:scaling>
          <c:orientation val="minMax"/>
          <c:min val="60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15614040"/>
        <c:crosses val="autoZero"/>
        <c:crossBetween val="between"/>
        <c:majorUnit val="20"/>
      </c:valAx>
      <c:spPr>
        <a:solidFill>
          <a:schemeClr val="bg1">
            <a:lumMod val="85000"/>
          </a:schemeClr>
        </a:solidFill>
      </c:spPr>
    </c:plotArea>
    <c:plotVisOnly val="1"/>
    <c:dispBlanksAs val="gap"/>
    <c:showDLblsOverMax val="0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tx2"/>
                </a:solidFill>
              </a:defRPr>
            </a:pPr>
            <a:r>
              <a:rPr lang="ru-RU" dirty="0">
                <a:solidFill>
                  <a:schemeClr val="tx2"/>
                </a:solidFill>
              </a:rPr>
              <a:t>Средний размер назначенных месячных пенсий, </a:t>
            </a:r>
            <a:r>
              <a:rPr lang="ru-RU" b="0" dirty="0">
                <a:solidFill>
                  <a:schemeClr val="tx2"/>
                </a:solidFill>
              </a:rPr>
              <a:t>сомов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015507436570428"/>
          <c:y val="0.28257556788880844"/>
          <c:w val="0.83428473498525557"/>
          <c:h val="0.61173737743899104"/>
        </c:manualLayout>
      </c:layout>
      <c:lineChart>
        <c:grouping val="standard"/>
        <c:varyColors val="0"/>
        <c:ser>
          <c:idx val="0"/>
          <c:order val="0"/>
          <c:tx>
            <c:strRef>
              <c:f>'графики 2016'!$A$74</c:f>
              <c:strCache>
                <c:ptCount val="1"/>
                <c:pt idx="0">
                  <c:v>Средний размер назначенных месячных пенсий, сомов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  <a:effectLst/>
          </c:spPr>
          <c:marker>
            <c:spPr>
              <a:effectLst/>
            </c:spPr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4 507</a:t>
                    </a:r>
                    <a:endParaRPr lang="en-US" dirty="0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4 710</a:t>
                    </a:r>
                    <a:endParaRPr lang="en-US" dirty="0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4 895</a:t>
                    </a:r>
                    <a:endParaRPr lang="en-US" dirty="0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5 235</a:t>
                    </a:r>
                    <a:endParaRPr lang="en-US" dirty="0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5 578</a:t>
                    </a:r>
                    <a:endParaRPr lang="en-US" dirty="0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2"/>
                    </a:solidFill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'графики 2016'!$B$73:$F$73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'графики 2016'!$B$74:$F$74</c:f>
              <c:numCache>
                <c:formatCode>General</c:formatCode>
                <c:ptCount val="5"/>
                <c:pt idx="0">
                  <c:v>4507.6000000000004</c:v>
                </c:pt>
                <c:pt idx="1">
                  <c:v>4710.3999999999996</c:v>
                </c:pt>
                <c:pt idx="2">
                  <c:v>4895.8</c:v>
                </c:pt>
                <c:pt idx="3">
                  <c:v>5235.3999999999996</c:v>
                </c:pt>
                <c:pt idx="4" formatCode="0.0">
                  <c:v>5578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5606200"/>
        <c:axId val="115617960"/>
      </c:lineChart>
      <c:catAx>
        <c:axId val="115606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15617960"/>
        <c:crosses val="autoZero"/>
        <c:auto val="1"/>
        <c:lblAlgn val="ctr"/>
        <c:lblOffset val="100"/>
        <c:noMultiLvlLbl val="0"/>
      </c:catAx>
      <c:valAx>
        <c:axId val="115617960"/>
        <c:scaling>
          <c:orientation val="minMax"/>
          <c:max val="6000"/>
          <c:min val="300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ru-RU"/>
          </a:p>
        </c:txPr>
        <c:crossAx val="115606200"/>
        <c:crosses val="autoZero"/>
        <c:crossBetween val="between"/>
        <c:majorUnit val="1000"/>
      </c:valAx>
      <c:spPr>
        <a:solidFill>
          <a:schemeClr val="bg1">
            <a:lumMod val="85000"/>
          </a:schemeClr>
        </a:solidFill>
      </c:spPr>
    </c:plotArea>
    <c:plotVisOnly val="1"/>
    <c:dispBlanksAs val="gap"/>
    <c:showDLblsOverMax val="0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20C55B-994D-4E9C-AF35-8D43B0CAAEDA}" type="doc">
      <dgm:prSet loTypeId="urn:microsoft.com/office/officeart/2005/8/layout/target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4169FD-B251-4F74-BC64-508E57819A78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Для престарелых и взрослых лиц с ограниченными возможностями здоровья</a:t>
          </a:r>
        </a:p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(11 домов-интернатов)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588D99B2-8167-4DBD-BE86-E1CB774E824A}" type="parTrans" cxnId="{D68FA91E-BDFA-4FE1-AD7D-D51141FE69F7}">
      <dgm:prSet/>
      <dgm:spPr/>
      <dgm:t>
        <a:bodyPr/>
        <a:lstStyle/>
        <a:p>
          <a:endParaRPr lang="ru-RU"/>
        </a:p>
      </dgm:t>
    </dgm:pt>
    <dgm:pt modelId="{BD5E796A-AE85-4540-8ABA-69AC39ED52CB}" type="sibTrans" cxnId="{D68FA91E-BDFA-4FE1-AD7D-D51141FE69F7}">
      <dgm:prSet/>
      <dgm:spPr/>
      <dgm:t>
        <a:bodyPr/>
        <a:lstStyle/>
        <a:p>
          <a:endParaRPr lang="ru-RU"/>
        </a:p>
      </dgm:t>
    </dgm:pt>
    <dgm:pt modelId="{47DDB424-81A5-41D0-86CC-FC2E4CC0053E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2013г.-</a:t>
          </a:r>
          <a:r>
            <a:rPr lang="ru-RU" sz="2400" i="1" dirty="0" smtClean="0">
              <a:latin typeface="Times New Roman" pitchFamily="18" charset="0"/>
              <a:cs typeface="Times New Roman" pitchFamily="18" charset="0"/>
            </a:rPr>
            <a:t>2390 мест</a:t>
          </a:r>
          <a:endParaRPr lang="ru-RU" sz="2400" i="1" dirty="0">
            <a:latin typeface="Times New Roman" pitchFamily="18" charset="0"/>
            <a:cs typeface="Times New Roman" pitchFamily="18" charset="0"/>
          </a:endParaRPr>
        </a:p>
      </dgm:t>
    </dgm:pt>
    <dgm:pt modelId="{91F0500D-B1CD-4870-A197-55F40DC196B9}" type="parTrans" cxnId="{950A0E98-AFF4-43A0-BCA6-027042C5F267}">
      <dgm:prSet/>
      <dgm:spPr/>
      <dgm:t>
        <a:bodyPr/>
        <a:lstStyle/>
        <a:p>
          <a:endParaRPr lang="ru-RU"/>
        </a:p>
      </dgm:t>
    </dgm:pt>
    <dgm:pt modelId="{D4C31292-8BCD-4D31-AF2D-37DC21510FC2}" type="sibTrans" cxnId="{950A0E98-AFF4-43A0-BCA6-027042C5F267}">
      <dgm:prSet/>
      <dgm:spPr/>
      <dgm:t>
        <a:bodyPr/>
        <a:lstStyle/>
        <a:p>
          <a:endParaRPr lang="ru-RU"/>
        </a:p>
      </dgm:t>
    </dgm:pt>
    <dgm:pt modelId="{320393A9-AB0B-4E1C-A1A8-82470158D495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2017г.-</a:t>
          </a:r>
          <a:r>
            <a:rPr lang="ru-RU" sz="2400" i="1" dirty="0" smtClean="0">
              <a:latin typeface="Times New Roman" pitchFamily="18" charset="0"/>
              <a:cs typeface="Times New Roman" pitchFamily="18" charset="0"/>
            </a:rPr>
            <a:t>2340 мест</a:t>
          </a:r>
          <a:endParaRPr lang="ru-RU" sz="2400" i="1" dirty="0">
            <a:latin typeface="Times New Roman" pitchFamily="18" charset="0"/>
            <a:cs typeface="Times New Roman" pitchFamily="18" charset="0"/>
          </a:endParaRPr>
        </a:p>
      </dgm:t>
    </dgm:pt>
    <dgm:pt modelId="{F9898312-C436-41E0-B972-FD259F28AA70}" type="parTrans" cxnId="{B492E5BC-CDB3-4D9F-A3A8-9E0EF22C80CC}">
      <dgm:prSet/>
      <dgm:spPr/>
      <dgm:t>
        <a:bodyPr/>
        <a:lstStyle/>
        <a:p>
          <a:endParaRPr lang="ru-RU"/>
        </a:p>
      </dgm:t>
    </dgm:pt>
    <dgm:pt modelId="{49C13293-6058-4559-B4B1-6D2A2312812C}" type="sibTrans" cxnId="{B492E5BC-CDB3-4D9F-A3A8-9E0EF22C80CC}">
      <dgm:prSet/>
      <dgm:spPr/>
      <dgm:t>
        <a:bodyPr/>
        <a:lstStyle/>
        <a:p>
          <a:endParaRPr lang="ru-RU"/>
        </a:p>
      </dgm:t>
    </dgm:pt>
    <dgm:pt modelId="{96BECFED-A81E-4CCD-89E1-5B3C4AF889F3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Для детей с ограниченными возможностями здоровья</a:t>
          </a:r>
        </a:p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(5 домов-интернатов)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634E7D60-41B4-492D-B712-C3E11B7E992C}" type="parTrans" cxnId="{6108B83D-B5AB-430A-866E-61819806C105}">
      <dgm:prSet/>
      <dgm:spPr/>
      <dgm:t>
        <a:bodyPr/>
        <a:lstStyle/>
        <a:p>
          <a:endParaRPr lang="ru-RU"/>
        </a:p>
      </dgm:t>
    </dgm:pt>
    <dgm:pt modelId="{459FC33D-6FF5-4ABD-B7A0-DFA8024CD46C}" type="sibTrans" cxnId="{6108B83D-B5AB-430A-866E-61819806C105}">
      <dgm:prSet/>
      <dgm:spPr/>
      <dgm:t>
        <a:bodyPr/>
        <a:lstStyle/>
        <a:p>
          <a:endParaRPr lang="ru-RU"/>
        </a:p>
      </dgm:t>
    </dgm:pt>
    <dgm:pt modelId="{12802370-336F-4666-BCAB-5AB0DD78D764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2013г.-</a:t>
          </a:r>
          <a:r>
            <a:rPr lang="ru-RU" sz="2400" i="1" dirty="0" smtClean="0">
              <a:latin typeface="Times New Roman" pitchFamily="18" charset="0"/>
              <a:cs typeface="Times New Roman" pitchFamily="18" charset="0"/>
            </a:rPr>
            <a:t>464 мест</a:t>
          </a:r>
          <a:endParaRPr lang="ru-RU" sz="2400" i="1" dirty="0">
            <a:latin typeface="Times New Roman" pitchFamily="18" charset="0"/>
            <a:cs typeface="Times New Roman" pitchFamily="18" charset="0"/>
          </a:endParaRPr>
        </a:p>
      </dgm:t>
    </dgm:pt>
    <dgm:pt modelId="{6C5419C5-471B-4687-A27A-575A35DC5718}" type="parTrans" cxnId="{A97D8D72-0328-4702-8CD0-6A95803D6AA4}">
      <dgm:prSet/>
      <dgm:spPr/>
      <dgm:t>
        <a:bodyPr/>
        <a:lstStyle/>
        <a:p>
          <a:endParaRPr lang="ru-RU"/>
        </a:p>
      </dgm:t>
    </dgm:pt>
    <dgm:pt modelId="{902E1394-968D-48FA-A313-C08244F0F0F8}" type="sibTrans" cxnId="{A97D8D72-0328-4702-8CD0-6A95803D6AA4}">
      <dgm:prSet/>
      <dgm:spPr/>
      <dgm:t>
        <a:bodyPr/>
        <a:lstStyle/>
        <a:p>
          <a:endParaRPr lang="ru-RU"/>
        </a:p>
      </dgm:t>
    </dgm:pt>
    <dgm:pt modelId="{12DD2949-8F3D-4CCD-BC6F-2374E5346B82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2017г.-</a:t>
          </a:r>
          <a:r>
            <a:rPr lang="ru-RU" sz="2400" i="1" dirty="0" smtClean="0">
              <a:latin typeface="Times New Roman" pitchFamily="18" charset="0"/>
              <a:cs typeface="Times New Roman" pitchFamily="18" charset="0"/>
            </a:rPr>
            <a:t>522 мест</a:t>
          </a:r>
          <a:endParaRPr lang="ru-RU" sz="2400" i="1" dirty="0">
            <a:latin typeface="Times New Roman" pitchFamily="18" charset="0"/>
            <a:cs typeface="Times New Roman" pitchFamily="18" charset="0"/>
          </a:endParaRPr>
        </a:p>
      </dgm:t>
    </dgm:pt>
    <dgm:pt modelId="{7ACB9DA8-FB92-4966-9914-E548C4DB84E5}" type="parTrans" cxnId="{0E65796D-737A-45E0-99FF-5C2A537BA718}">
      <dgm:prSet/>
      <dgm:spPr/>
      <dgm:t>
        <a:bodyPr/>
        <a:lstStyle/>
        <a:p>
          <a:endParaRPr lang="ru-RU"/>
        </a:p>
      </dgm:t>
    </dgm:pt>
    <dgm:pt modelId="{06668FEA-8579-4C21-A529-8518DBB08BAF}" type="sibTrans" cxnId="{0E65796D-737A-45E0-99FF-5C2A537BA718}">
      <dgm:prSet/>
      <dgm:spPr/>
      <dgm:t>
        <a:bodyPr/>
        <a:lstStyle/>
        <a:p>
          <a:endParaRPr lang="ru-RU"/>
        </a:p>
      </dgm:t>
    </dgm:pt>
    <dgm:pt modelId="{AF936EC9-C9D4-49C5-A12A-778B274C2572}" type="pres">
      <dgm:prSet presAssocID="{0920C55B-994D-4E9C-AF35-8D43B0CAAED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0BC989-50F2-475D-97C4-3F2044064AF5}" type="pres">
      <dgm:prSet presAssocID="{B34169FD-B251-4F74-BC64-508E57819A78}" presName="circle1" presStyleLbl="node1" presStyleIdx="0" presStyleCnt="2"/>
      <dgm:spPr/>
      <dgm:t>
        <a:bodyPr/>
        <a:lstStyle/>
        <a:p>
          <a:endParaRPr lang="ru-RU"/>
        </a:p>
      </dgm:t>
    </dgm:pt>
    <dgm:pt modelId="{36323BF4-AB24-4BA3-A7BC-74BD08A358B0}" type="pres">
      <dgm:prSet presAssocID="{B34169FD-B251-4F74-BC64-508E57819A78}" presName="space" presStyleCnt="0"/>
      <dgm:spPr/>
      <dgm:t>
        <a:bodyPr/>
        <a:lstStyle/>
        <a:p>
          <a:endParaRPr lang="ru-RU"/>
        </a:p>
      </dgm:t>
    </dgm:pt>
    <dgm:pt modelId="{6F236EC8-5E8A-4046-9C70-50E587DC0986}" type="pres">
      <dgm:prSet presAssocID="{B34169FD-B251-4F74-BC64-508E57819A78}" presName="rect1" presStyleLbl="alignAcc1" presStyleIdx="0" presStyleCnt="2" custScaleX="108689" custLinFactNeighborX="-342" custLinFactNeighborY="632"/>
      <dgm:spPr/>
      <dgm:t>
        <a:bodyPr/>
        <a:lstStyle/>
        <a:p>
          <a:endParaRPr lang="ru-RU"/>
        </a:p>
      </dgm:t>
    </dgm:pt>
    <dgm:pt modelId="{BC8D5014-649B-4AFA-AE29-207C2A40138E}" type="pres">
      <dgm:prSet presAssocID="{96BECFED-A81E-4CCD-89E1-5B3C4AF889F3}" presName="vertSpace2" presStyleLbl="node1" presStyleIdx="0" presStyleCnt="2"/>
      <dgm:spPr/>
      <dgm:t>
        <a:bodyPr/>
        <a:lstStyle/>
        <a:p>
          <a:endParaRPr lang="ru-RU"/>
        </a:p>
      </dgm:t>
    </dgm:pt>
    <dgm:pt modelId="{D64E1226-44FF-4EE7-9226-B071F575B113}" type="pres">
      <dgm:prSet presAssocID="{96BECFED-A81E-4CCD-89E1-5B3C4AF889F3}" presName="circle2" presStyleLbl="node1" presStyleIdx="1" presStyleCnt="2" custScaleY="105031" custLinFactNeighborX="-9437" custLinFactNeighborY="347"/>
      <dgm:spPr/>
      <dgm:t>
        <a:bodyPr/>
        <a:lstStyle/>
        <a:p>
          <a:endParaRPr lang="ru-RU"/>
        </a:p>
      </dgm:t>
    </dgm:pt>
    <dgm:pt modelId="{874DA64B-0572-4161-A662-285624FB4245}" type="pres">
      <dgm:prSet presAssocID="{96BECFED-A81E-4CCD-89E1-5B3C4AF889F3}" presName="rect2" presStyleLbl="alignAcc1" presStyleIdx="1" presStyleCnt="2" custScaleX="107459" custScaleY="103750"/>
      <dgm:spPr/>
      <dgm:t>
        <a:bodyPr/>
        <a:lstStyle/>
        <a:p>
          <a:endParaRPr lang="ru-RU"/>
        </a:p>
      </dgm:t>
    </dgm:pt>
    <dgm:pt modelId="{25655752-A9C3-4597-981F-C1028D972D95}" type="pres">
      <dgm:prSet presAssocID="{B34169FD-B251-4F74-BC64-508E57819A78}" presName="rect1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1206D0-EEBD-492C-86CF-2B4BC4B3A66D}" type="pres">
      <dgm:prSet presAssocID="{B34169FD-B251-4F74-BC64-508E57819A78}" presName="rect1ChTx" presStyleLbl="alignAcc1" presStyleIdx="1" presStyleCnt="2" custScaleX="1031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A083CC-C5DE-4B7F-94E7-2EDE4F961FFD}" type="pres">
      <dgm:prSet presAssocID="{96BECFED-A81E-4CCD-89E1-5B3C4AF889F3}" presName="rect2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988D03-31C8-4FF7-86BD-01FC5F34A202}" type="pres">
      <dgm:prSet presAssocID="{96BECFED-A81E-4CCD-89E1-5B3C4AF889F3}" presName="rect2ChTx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FA920C-5CD3-4956-AB3B-76ED1E1BDDB5}" type="presOf" srcId="{0920C55B-994D-4E9C-AF35-8D43B0CAAEDA}" destId="{AF936EC9-C9D4-49C5-A12A-778B274C2572}" srcOrd="0" destOrd="0" presId="urn:microsoft.com/office/officeart/2005/8/layout/target3"/>
    <dgm:cxn modelId="{950A0E98-AFF4-43A0-BCA6-027042C5F267}" srcId="{B34169FD-B251-4F74-BC64-508E57819A78}" destId="{47DDB424-81A5-41D0-86CC-FC2E4CC0053E}" srcOrd="0" destOrd="0" parTransId="{91F0500D-B1CD-4870-A197-55F40DC196B9}" sibTransId="{D4C31292-8BCD-4D31-AF2D-37DC21510FC2}"/>
    <dgm:cxn modelId="{5C37D78B-7E21-4DE9-9309-86714268C0B6}" type="presOf" srcId="{12802370-336F-4666-BCAB-5AB0DD78D764}" destId="{78988D03-31C8-4FF7-86BD-01FC5F34A202}" srcOrd="0" destOrd="0" presId="urn:microsoft.com/office/officeart/2005/8/layout/target3"/>
    <dgm:cxn modelId="{21C33DDA-8821-44BD-B600-300F5EA09DAE}" type="presOf" srcId="{320393A9-AB0B-4E1C-A1A8-82470158D495}" destId="{AB1206D0-EEBD-492C-86CF-2B4BC4B3A66D}" srcOrd="0" destOrd="1" presId="urn:microsoft.com/office/officeart/2005/8/layout/target3"/>
    <dgm:cxn modelId="{A97D8D72-0328-4702-8CD0-6A95803D6AA4}" srcId="{96BECFED-A81E-4CCD-89E1-5B3C4AF889F3}" destId="{12802370-336F-4666-BCAB-5AB0DD78D764}" srcOrd="0" destOrd="0" parTransId="{6C5419C5-471B-4687-A27A-575A35DC5718}" sibTransId="{902E1394-968D-48FA-A313-C08244F0F0F8}"/>
    <dgm:cxn modelId="{14E2A39A-AAB0-4DF4-87AB-E67A356655D0}" type="presOf" srcId="{96BECFED-A81E-4CCD-89E1-5B3C4AF889F3}" destId="{7EA083CC-C5DE-4B7F-94E7-2EDE4F961FFD}" srcOrd="1" destOrd="0" presId="urn:microsoft.com/office/officeart/2005/8/layout/target3"/>
    <dgm:cxn modelId="{D68FA91E-BDFA-4FE1-AD7D-D51141FE69F7}" srcId="{0920C55B-994D-4E9C-AF35-8D43B0CAAEDA}" destId="{B34169FD-B251-4F74-BC64-508E57819A78}" srcOrd="0" destOrd="0" parTransId="{588D99B2-8167-4DBD-BE86-E1CB774E824A}" sibTransId="{BD5E796A-AE85-4540-8ABA-69AC39ED52CB}"/>
    <dgm:cxn modelId="{06AFE378-2C53-4849-A1A2-24AA8535E618}" type="presOf" srcId="{B34169FD-B251-4F74-BC64-508E57819A78}" destId="{25655752-A9C3-4597-981F-C1028D972D95}" srcOrd="1" destOrd="0" presId="urn:microsoft.com/office/officeart/2005/8/layout/target3"/>
    <dgm:cxn modelId="{6108B83D-B5AB-430A-866E-61819806C105}" srcId="{0920C55B-994D-4E9C-AF35-8D43B0CAAEDA}" destId="{96BECFED-A81E-4CCD-89E1-5B3C4AF889F3}" srcOrd="1" destOrd="0" parTransId="{634E7D60-41B4-492D-B712-C3E11B7E992C}" sibTransId="{459FC33D-6FF5-4ABD-B7A0-DFA8024CD46C}"/>
    <dgm:cxn modelId="{0E65796D-737A-45E0-99FF-5C2A537BA718}" srcId="{96BECFED-A81E-4CCD-89E1-5B3C4AF889F3}" destId="{12DD2949-8F3D-4CCD-BC6F-2374E5346B82}" srcOrd="1" destOrd="0" parTransId="{7ACB9DA8-FB92-4966-9914-E548C4DB84E5}" sibTransId="{06668FEA-8579-4C21-A529-8518DBB08BAF}"/>
    <dgm:cxn modelId="{72E12DB0-C73C-4B1B-922D-737FDD59538A}" type="presOf" srcId="{96BECFED-A81E-4CCD-89E1-5B3C4AF889F3}" destId="{874DA64B-0572-4161-A662-285624FB4245}" srcOrd="0" destOrd="0" presId="urn:microsoft.com/office/officeart/2005/8/layout/target3"/>
    <dgm:cxn modelId="{E63BD887-FFE4-494D-B895-AE3A497DE5E8}" type="presOf" srcId="{12DD2949-8F3D-4CCD-BC6F-2374E5346B82}" destId="{78988D03-31C8-4FF7-86BD-01FC5F34A202}" srcOrd="0" destOrd="1" presId="urn:microsoft.com/office/officeart/2005/8/layout/target3"/>
    <dgm:cxn modelId="{B492E5BC-CDB3-4D9F-A3A8-9E0EF22C80CC}" srcId="{B34169FD-B251-4F74-BC64-508E57819A78}" destId="{320393A9-AB0B-4E1C-A1A8-82470158D495}" srcOrd="1" destOrd="0" parTransId="{F9898312-C436-41E0-B972-FD259F28AA70}" sibTransId="{49C13293-6058-4559-B4B1-6D2A2312812C}"/>
    <dgm:cxn modelId="{6590410E-5A81-4A82-B94C-E06AAD66D6B8}" type="presOf" srcId="{47DDB424-81A5-41D0-86CC-FC2E4CC0053E}" destId="{AB1206D0-EEBD-492C-86CF-2B4BC4B3A66D}" srcOrd="0" destOrd="0" presId="urn:microsoft.com/office/officeart/2005/8/layout/target3"/>
    <dgm:cxn modelId="{FA4FCB16-59E2-4E36-8FF0-DC87E0CE0B07}" type="presOf" srcId="{B34169FD-B251-4F74-BC64-508E57819A78}" destId="{6F236EC8-5E8A-4046-9C70-50E587DC0986}" srcOrd="0" destOrd="0" presId="urn:microsoft.com/office/officeart/2005/8/layout/target3"/>
    <dgm:cxn modelId="{B9E6C4D5-D7FC-456E-BAB4-6EED00BB4FB0}" type="presParOf" srcId="{AF936EC9-C9D4-49C5-A12A-778B274C2572}" destId="{C40BC989-50F2-475D-97C4-3F2044064AF5}" srcOrd="0" destOrd="0" presId="urn:microsoft.com/office/officeart/2005/8/layout/target3"/>
    <dgm:cxn modelId="{7F56A7CC-BA5F-448A-A1F4-6C5277366DF4}" type="presParOf" srcId="{AF936EC9-C9D4-49C5-A12A-778B274C2572}" destId="{36323BF4-AB24-4BA3-A7BC-74BD08A358B0}" srcOrd="1" destOrd="0" presId="urn:microsoft.com/office/officeart/2005/8/layout/target3"/>
    <dgm:cxn modelId="{1E6D4469-45A1-437F-BF19-2787D84C924D}" type="presParOf" srcId="{AF936EC9-C9D4-49C5-A12A-778B274C2572}" destId="{6F236EC8-5E8A-4046-9C70-50E587DC0986}" srcOrd="2" destOrd="0" presId="urn:microsoft.com/office/officeart/2005/8/layout/target3"/>
    <dgm:cxn modelId="{A5504739-E0A1-4991-B84B-C753B23D4CAA}" type="presParOf" srcId="{AF936EC9-C9D4-49C5-A12A-778B274C2572}" destId="{BC8D5014-649B-4AFA-AE29-207C2A40138E}" srcOrd="3" destOrd="0" presId="urn:microsoft.com/office/officeart/2005/8/layout/target3"/>
    <dgm:cxn modelId="{772DD88D-4C0E-45E7-8097-1FB15A229AC0}" type="presParOf" srcId="{AF936EC9-C9D4-49C5-A12A-778B274C2572}" destId="{D64E1226-44FF-4EE7-9226-B071F575B113}" srcOrd="4" destOrd="0" presId="urn:microsoft.com/office/officeart/2005/8/layout/target3"/>
    <dgm:cxn modelId="{BA5AD678-51DA-4A22-BC09-1B3D0D2C6E82}" type="presParOf" srcId="{AF936EC9-C9D4-49C5-A12A-778B274C2572}" destId="{874DA64B-0572-4161-A662-285624FB4245}" srcOrd="5" destOrd="0" presId="urn:microsoft.com/office/officeart/2005/8/layout/target3"/>
    <dgm:cxn modelId="{2C1F97E7-FC2F-4CDA-96E3-2E4B0BE97E87}" type="presParOf" srcId="{AF936EC9-C9D4-49C5-A12A-778B274C2572}" destId="{25655752-A9C3-4597-981F-C1028D972D95}" srcOrd="6" destOrd="0" presId="urn:microsoft.com/office/officeart/2005/8/layout/target3"/>
    <dgm:cxn modelId="{4F882C7D-9D11-4877-B1CA-3EF13974C736}" type="presParOf" srcId="{AF936EC9-C9D4-49C5-A12A-778B274C2572}" destId="{AB1206D0-EEBD-492C-86CF-2B4BC4B3A66D}" srcOrd="7" destOrd="0" presId="urn:microsoft.com/office/officeart/2005/8/layout/target3"/>
    <dgm:cxn modelId="{46E1F57C-2F74-469E-A0C6-11628F53877F}" type="presParOf" srcId="{AF936EC9-C9D4-49C5-A12A-778B274C2572}" destId="{7EA083CC-C5DE-4B7F-94E7-2EDE4F961FFD}" srcOrd="8" destOrd="0" presId="urn:microsoft.com/office/officeart/2005/8/layout/target3"/>
    <dgm:cxn modelId="{F316C3C4-CD37-4E64-ABF3-B43ED55DB37B}" type="presParOf" srcId="{AF936EC9-C9D4-49C5-A12A-778B274C2572}" destId="{78988D03-31C8-4FF7-86BD-01FC5F34A202}" srcOrd="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0BC989-50F2-475D-97C4-3F2044064AF5}">
      <dsp:nvSpPr>
        <dsp:cNvPr id="0" name=""/>
        <dsp:cNvSpPr/>
      </dsp:nvSpPr>
      <dsp:spPr>
        <a:xfrm>
          <a:off x="-126699" y="0"/>
          <a:ext cx="4608513" cy="460851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236EC8-5E8A-4046-9C70-50E587DC0986}">
      <dsp:nvSpPr>
        <dsp:cNvPr id="0" name=""/>
        <dsp:cNvSpPr/>
      </dsp:nvSpPr>
      <dsp:spPr>
        <a:xfrm>
          <a:off x="1904209" y="0"/>
          <a:ext cx="6339446" cy="460851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Для престарелых и взрослых лиц с ограниченными возможностями здоровья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(11 домов-интернатов)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04209" y="0"/>
        <a:ext cx="3169723" cy="2189043"/>
      </dsp:txXfrm>
    </dsp:sp>
    <dsp:sp modelId="{D64E1226-44FF-4EE7-9226-B071F575B113}">
      <dsp:nvSpPr>
        <dsp:cNvPr id="0" name=""/>
        <dsp:cNvSpPr/>
      </dsp:nvSpPr>
      <dsp:spPr>
        <a:xfrm>
          <a:off x="876454" y="2141574"/>
          <a:ext cx="2189043" cy="229917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4DA64B-0572-4161-A662-285624FB4245}">
      <dsp:nvSpPr>
        <dsp:cNvPr id="0" name=""/>
        <dsp:cNvSpPr/>
      </dsp:nvSpPr>
      <dsp:spPr>
        <a:xfrm>
          <a:off x="1960028" y="2147999"/>
          <a:ext cx="6267704" cy="227113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Для детей с ограниченными возможностями здоровья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(5 домов-интернатов)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60028" y="2147999"/>
        <a:ext cx="3133852" cy="2271132"/>
      </dsp:txXfrm>
    </dsp:sp>
    <dsp:sp modelId="{AB1206D0-EEBD-492C-86CF-2B4BC4B3A66D}">
      <dsp:nvSpPr>
        <dsp:cNvPr id="0" name=""/>
        <dsp:cNvSpPr/>
      </dsp:nvSpPr>
      <dsp:spPr>
        <a:xfrm>
          <a:off x="5048240" y="0"/>
          <a:ext cx="3007604" cy="2189043"/>
        </a:xfrm>
        <a:prstGeom prst="rect">
          <a:avLst/>
        </a:prstGeom>
        <a:noFill/>
        <a:ln w="9525" cap="rnd" cmpd="sng" algn="ctr">
          <a:noFill/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2013г.-</a:t>
          </a:r>
          <a:r>
            <a:rPr lang="ru-RU" sz="2400" i="1" kern="1200" dirty="0" smtClean="0">
              <a:latin typeface="Times New Roman" pitchFamily="18" charset="0"/>
              <a:cs typeface="Times New Roman" pitchFamily="18" charset="0"/>
            </a:rPr>
            <a:t>2390 мест</a:t>
          </a:r>
          <a:endParaRPr lang="ru-RU" sz="2400" i="1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2017г.-</a:t>
          </a:r>
          <a:r>
            <a:rPr lang="ru-RU" sz="2400" i="1" kern="1200" dirty="0" smtClean="0">
              <a:latin typeface="Times New Roman" pitchFamily="18" charset="0"/>
              <a:cs typeface="Times New Roman" pitchFamily="18" charset="0"/>
            </a:rPr>
            <a:t>2340 мест</a:t>
          </a:r>
          <a:endParaRPr lang="ru-RU" sz="240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048240" y="0"/>
        <a:ext cx="3007604" cy="2189043"/>
      </dsp:txXfrm>
    </dsp:sp>
    <dsp:sp modelId="{78988D03-31C8-4FF7-86BD-01FC5F34A202}">
      <dsp:nvSpPr>
        <dsp:cNvPr id="0" name=""/>
        <dsp:cNvSpPr/>
      </dsp:nvSpPr>
      <dsp:spPr>
        <a:xfrm>
          <a:off x="5093880" y="2189043"/>
          <a:ext cx="2916323" cy="2189043"/>
        </a:xfrm>
        <a:prstGeom prst="rect">
          <a:avLst/>
        </a:prstGeom>
        <a:noFill/>
        <a:ln w="9525" cap="rnd" cmpd="sng" algn="ctr">
          <a:noFill/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2013г.-</a:t>
          </a:r>
          <a:r>
            <a:rPr lang="ru-RU" sz="2400" i="1" kern="1200" dirty="0" smtClean="0">
              <a:latin typeface="Times New Roman" pitchFamily="18" charset="0"/>
              <a:cs typeface="Times New Roman" pitchFamily="18" charset="0"/>
            </a:rPr>
            <a:t>464 мест</a:t>
          </a:r>
          <a:endParaRPr lang="ru-RU" sz="2400" i="1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2017г.-</a:t>
          </a:r>
          <a:r>
            <a:rPr lang="ru-RU" sz="2400" i="1" kern="1200" dirty="0" smtClean="0">
              <a:latin typeface="Times New Roman" pitchFamily="18" charset="0"/>
              <a:cs typeface="Times New Roman" pitchFamily="18" charset="0"/>
            </a:rPr>
            <a:t>522 мест</a:t>
          </a:r>
          <a:endParaRPr lang="ru-RU" sz="240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093880" y="2189043"/>
        <a:ext cx="2916323" cy="21890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3277" cy="4652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39941" y="0"/>
            <a:ext cx="3013277" cy="4652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BAA7FB1-2D49-4887-9932-73D8803C6E8E}" type="datetimeFigureOut">
              <a:rPr lang="ru-RU"/>
              <a:pPr>
                <a:defRPr/>
              </a:pPr>
              <a:t>12.06.2018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8842383"/>
            <a:ext cx="3013277" cy="4652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39941" y="8842383"/>
            <a:ext cx="3013277" cy="4652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0878422-017F-4346-8A43-B7DDEB6E4D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0571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3277" cy="4652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39941" y="0"/>
            <a:ext cx="3013277" cy="4652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B8A46A8-7D08-4DEF-8CD5-FF119CEEF28E}" type="datetimeFigureOut">
              <a:rPr lang="ru-RU"/>
              <a:pPr>
                <a:defRPr/>
              </a:pPr>
              <a:t>12.06.2018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5252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94999" y="4421935"/>
            <a:ext cx="5564841" cy="4188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8842383"/>
            <a:ext cx="3013277" cy="4652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39941" y="8842383"/>
            <a:ext cx="3013277" cy="4652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15457D7-3011-4340-BD02-9FAA2FC4DB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5579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z="1600" dirty="0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9FAFBB5-85E4-449C-871F-F14DFD2F6A6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9408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dirty="0"/>
              <a:t>В подчинении Министерства труда и социального развития Кыргызской Республики находится 16 домов-интернатов. Они предназначены для постоянного или временного проживания взрослых лиц с ограниченными возможностями здоровья и престарелых, а также детей с ограниченными возможностями здоровья, нуждающихся в постороннем уходе, культурно-бытовом и медицинском обслуживании.</a:t>
            </a:r>
          </a:p>
          <a:p>
            <a:r>
              <a:rPr lang="ru-RU" sz="1600" dirty="0"/>
              <a:t>За последние пять лет число мест в домах-интернатах для престарелых и взрослых лиц с ограниченными возможностями здоровья снизилось с 2390 мест в 2013г. до 2340 мест в 2017г., или на 2 процента, при этом для детей с ограниченными возможностями здоровья, </a:t>
            </a:r>
            <a:r>
              <a:rPr lang="ru-RU" sz="1600" dirty="0" smtClean="0"/>
              <a:t>напротив, </a:t>
            </a:r>
            <a:r>
              <a:rPr lang="ru-RU" sz="1600" dirty="0"/>
              <a:t>увеличилось с 464 мест в 2013г. до 522 мест в 2017г., или на 12 процентов. </a:t>
            </a:r>
          </a:p>
          <a:p>
            <a:r>
              <a:rPr lang="ru-RU" sz="1600" dirty="0"/>
              <a:t>В настоящее время в домах-интернатах проживают более 2 тыс. человек, из них 447 </a:t>
            </a:r>
            <a:r>
              <a:rPr lang="ru-RU" sz="1600" dirty="0" smtClean="0"/>
              <a:t>детей, </a:t>
            </a:r>
            <a:r>
              <a:rPr lang="ru-RU" sz="1600" dirty="0"/>
              <a:t>имеющих инвалидность.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5457D7-3011-4340-BD02-9FAA2FC4DB83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6654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dirty="0"/>
              <a:t>Значительный рост расходов на социальную защиту произошел в 2017г., когда по сравнению с 2013г. они увеличились на </a:t>
            </a:r>
            <a:r>
              <a:rPr lang="ru-RU" sz="1600" dirty="0" smtClean="0"/>
              <a:t>6533 </a:t>
            </a:r>
            <a:r>
              <a:rPr lang="ru-RU" sz="1600" dirty="0"/>
              <a:t>млн. сомов, или в 1,3 раза, а их удельный вес в общих расходах увеличился незначительно (на 3,4 процентных пункта).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5457D7-3011-4340-BD02-9FAA2FC4DB83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0903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z="1600" dirty="0" smtClean="0"/>
              <a:t>Спасибо </a:t>
            </a:r>
            <a:r>
              <a:rPr lang="ru-RU" sz="1600" smtClean="0"/>
              <a:t>за внимание</a:t>
            </a:r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57ACA1-766A-41B6-8601-2221F817752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572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5457D7-3011-4340-BD02-9FAA2FC4DB83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864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5457D7-3011-4340-BD02-9FAA2FC4DB83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372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dirty="0"/>
              <a:t>На конец 2017г. </a:t>
            </a:r>
            <a:r>
              <a:rPr lang="ru-RU" sz="1600" dirty="0" smtClean="0"/>
              <a:t>более </a:t>
            </a:r>
            <a:r>
              <a:rPr lang="ru-RU" sz="1600" dirty="0"/>
              <a:t>35 процентов в общем числе получателей социальных пособий приходится на лица с ограниченными возможностями здоровья с </a:t>
            </a:r>
            <a:r>
              <a:rPr lang="ru-RU" sz="1600" dirty="0" smtClean="0"/>
              <a:t>детства, 34 процента </a:t>
            </a:r>
            <a:r>
              <a:rPr lang="ru-RU" sz="1600" dirty="0"/>
              <a:t>пособие на детей с ограниченными возможностями </a:t>
            </a:r>
            <a:r>
              <a:rPr lang="ru-RU" sz="1600" dirty="0" smtClean="0"/>
              <a:t>здоровья, </a:t>
            </a:r>
            <a:r>
              <a:rPr lang="ru-RU" sz="1600" dirty="0"/>
              <a:t>19 процентов на долю лиц по случаю потери кормильца, 8 процентов на лиц с ограниченными возможностями здоровья от общего </a:t>
            </a:r>
            <a:r>
              <a:rPr lang="ru-RU" sz="1600" dirty="0" smtClean="0"/>
              <a:t>заболевания.</a:t>
            </a:r>
            <a:endParaRPr lang="ru-RU" sz="1600" dirty="0"/>
          </a:p>
          <a:p>
            <a:r>
              <a:rPr lang="ru-RU" sz="1600" dirty="0" smtClean="0"/>
              <a:t>В другие виды пособий приходятся на </a:t>
            </a:r>
            <a:r>
              <a:rPr lang="ru-RU" sz="1600" dirty="0"/>
              <a:t>лица, </a:t>
            </a:r>
            <a:r>
              <a:rPr lang="ru-RU" sz="1600" dirty="0" smtClean="0"/>
              <a:t>достигшие </a:t>
            </a:r>
            <a:r>
              <a:rPr lang="ru-RU" sz="1600" dirty="0"/>
              <a:t>пенсионного возраста (1,8 процента), круглых сирот (1,2 процента) и матерей-героинь (0,2 процента). </a:t>
            </a:r>
          </a:p>
          <a:p>
            <a:r>
              <a:rPr lang="ru-RU" sz="1600" dirty="0" smtClean="0"/>
              <a:t>, 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5457D7-3011-4340-BD02-9FAA2FC4DB83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49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z="1600" dirty="0"/>
              <a:t>Как видно из слайда, за пятилетний период размер ежемесячного пособия малообеспеченным семьям (ЕПМС) увеличился с 487 сомов в 2013г. до 877 сомов в 2017г., или в 1,8 раза, а размер социального пособия оставался без изменений, </a:t>
            </a:r>
            <a:r>
              <a:rPr lang="ru-RU" sz="1600" dirty="0" smtClean="0"/>
              <a:t>составив </a:t>
            </a:r>
            <a:r>
              <a:rPr lang="ru-RU" sz="1600" dirty="0"/>
              <a:t>около 2400 сомов в 2017г.</a:t>
            </a:r>
            <a:endParaRPr lang="ru-RU" sz="1600" dirty="0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F0340EA-5330-476E-916E-034F036A356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126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z="1600" dirty="0"/>
              <a:t>Численность получателей пособия по инвалидности среди детей к сожалению растет с каждым годом. На конец 2017г. в республике насчитывалось около 30 тыс. детей с инвалидностью в возрасте до 18 лет, что по сравнению с 2013г. более на 3,0 тыс. </a:t>
            </a:r>
            <a:r>
              <a:rPr lang="ru-RU" sz="1600" dirty="0" smtClean="0"/>
              <a:t>детей, </a:t>
            </a:r>
            <a:r>
              <a:rPr lang="ru-RU" sz="1600" dirty="0"/>
              <a:t>или на 12 процентов больше. </a:t>
            </a:r>
          </a:p>
          <a:p>
            <a:pPr>
              <a:spcBef>
                <a:spcPct val="0"/>
              </a:spcBef>
            </a:pPr>
            <a:endParaRPr lang="ru-RU" sz="1600" dirty="0" smtClean="0"/>
          </a:p>
          <a:p>
            <a:pPr>
              <a:spcBef>
                <a:spcPct val="0"/>
              </a:spcBef>
            </a:pPr>
            <a:r>
              <a:rPr lang="ru-RU" sz="1600" dirty="0" smtClean="0"/>
              <a:t>Численность </a:t>
            </a:r>
            <a:r>
              <a:rPr lang="ru-RU" sz="1600" dirty="0"/>
              <a:t>детей с ограниченными возможностями здоровья, в общем числе лиц с ограниченными возможностями здоровья на протяжении пяти лет колебалось в среднем в </a:t>
            </a:r>
            <a:r>
              <a:rPr lang="ru-RU" sz="1600" dirty="0" smtClean="0"/>
              <a:t>пределах 16 </a:t>
            </a:r>
            <a:r>
              <a:rPr lang="ru-RU" sz="1600" dirty="0"/>
              <a:t>и более процентов. </a:t>
            </a:r>
          </a:p>
          <a:p>
            <a:pPr>
              <a:spcBef>
                <a:spcPct val="0"/>
              </a:spcBef>
            </a:pPr>
            <a:r>
              <a:rPr lang="ru-RU" sz="1600" dirty="0"/>
              <a:t>Шестую часть от их общего числа составляют дети, больные детским церебральным параличом (ДЦП). За последние годы в республике ежегодно в среднем у 4 тыс. детей статус инвалидности устанавливается впервые.</a:t>
            </a:r>
          </a:p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76D44CD-2FAB-4CE8-9748-E2622E3790B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839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z="1600" dirty="0"/>
              <a:t>Социальные пособия выплачиваются круглым сиротам (лишенным обоих родителей), детям с ограниченными возможностями здоровья, детям, больным ДЦП, ВИЧ-инфицированным детям и детям, рожденным от матерей с ВИЧ/СПИДом. </a:t>
            </a:r>
            <a:endParaRPr lang="ru-RU" sz="1600" dirty="0" smtClean="0"/>
          </a:p>
          <a:p>
            <a:pPr>
              <a:spcBef>
                <a:spcPct val="0"/>
              </a:spcBef>
            </a:pPr>
            <a:r>
              <a:rPr lang="ru-RU" sz="1600" dirty="0" smtClean="0"/>
              <a:t>Средний </a:t>
            </a:r>
            <a:r>
              <a:rPr lang="ru-RU" sz="1600" dirty="0"/>
              <a:t>размер месячного социального пособия на ребенка с инвалидностью на конец 2017г. составил 3000 сомов, в то время как размер прожиточного минимума на одного ребенка в 2017г. </a:t>
            </a:r>
            <a:r>
              <a:rPr lang="ru-RU" sz="1600" dirty="0" smtClean="0"/>
              <a:t>в </a:t>
            </a:r>
            <a:r>
              <a:rPr lang="ru-RU" sz="1600" dirty="0"/>
              <a:t>месяц составляет 4158,42 сома </a:t>
            </a:r>
            <a:r>
              <a:rPr lang="ru-RU" sz="1600" dirty="0" smtClean="0"/>
              <a:t>(</a:t>
            </a:r>
            <a:r>
              <a:rPr lang="ru-RU" sz="1600" dirty="0"/>
              <a:t>размер социального пособия составляет </a:t>
            </a:r>
            <a:r>
              <a:rPr lang="ru-RU" sz="1600" dirty="0" smtClean="0"/>
              <a:t>72 </a:t>
            </a:r>
            <a:r>
              <a:rPr lang="ru-RU" sz="1600" dirty="0"/>
              <a:t>процента от прожиточного минимума на одного ребенка).</a:t>
            </a:r>
            <a:endParaRPr lang="ru-RU" sz="1600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76D44CD-2FAB-4CE8-9748-E2622E3790B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8221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z="1600" dirty="0"/>
              <a:t>Численность получателей пенсий, состоящих на учете в пенсионных органах Социального фонда Кыргызской Республики и других министерств и ведомств, за пятилетний период </a:t>
            </a:r>
            <a:r>
              <a:rPr lang="ru-RU" sz="1600" dirty="0" smtClean="0"/>
              <a:t>увеличилась </a:t>
            </a:r>
            <a:r>
              <a:rPr lang="ru-RU" sz="1600" dirty="0"/>
              <a:t>с 625 тысяч человек до 673 тыс. человек, или на 7,7 процента.</a:t>
            </a:r>
          </a:p>
          <a:p>
            <a:pPr>
              <a:spcBef>
                <a:spcPct val="0"/>
              </a:spcBef>
            </a:pPr>
            <a:r>
              <a:rPr lang="ru-RU" sz="1600" dirty="0"/>
              <a:t>Средний размер назначенных месячных пенсий с учетом компенсационных выплат за электроэнергию увеличился с </a:t>
            </a:r>
            <a:r>
              <a:rPr lang="ru-RU" sz="1600" dirty="0" smtClean="0"/>
              <a:t>4507 (4,5) </a:t>
            </a:r>
            <a:r>
              <a:rPr lang="ru-RU" sz="1600" dirty="0"/>
              <a:t>сомов в 2013г. до 5578 </a:t>
            </a:r>
            <a:r>
              <a:rPr lang="ru-RU" sz="1600" dirty="0" smtClean="0"/>
              <a:t>(5,5) сомов </a:t>
            </a:r>
            <a:r>
              <a:rPr lang="ru-RU" sz="1600" dirty="0"/>
              <a:t>в 2017г., что на 27 процентов превысило установленный прожиточный минимум пенсионера, в то время как в 2013г. размер пенсии превышал прожиточный минимум на 10 процентов.</a:t>
            </a:r>
          </a:p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76D44CD-2FAB-4CE8-9748-E2622E3790B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4703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z="1600" dirty="0"/>
              <a:t>Пенсионное обеспечение, наряду с государственным, предоставляет существующий в республике Накопительный пенсионный фонд. </a:t>
            </a:r>
            <a:endParaRPr lang="ru-RU" sz="1600" dirty="0" smtClean="0"/>
          </a:p>
          <a:p>
            <a:pPr>
              <a:spcBef>
                <a:spcPct val="0"/>
              </a:spcBef>
            </a:pPr>
            <a:r>
              <a:rPr lang="ru-RU" sz="1600" dirty="0" smtClean="0"/>
              <a:t>На </a:t>
            </a:r>
            <a:r>
              <a:rPr lang="ru-RU" sz="1600" dirty="0"/>
              <a:t>конец 2017г. число его участников составило более 2-х тыс. человек и по сравнению с 2013г. </a:t>
            </a:r>
            <a:r>
              <a:rPr lang="ru-RU" sz="1600" dirty="0" smtClean="0"/>
              <a:t>увеличилось </a:t>
            </a:r>
            <a:r>
              <a:rPr lang="ru-RU" sz="1600" dirty="0"/>
              <a:t>более чем в 4 раза. </a:t>
            </a:r>
            <a:endParaRPr lang="ru-RU" sz="1600" dirty="0" smtClean="0"/>
          </a:p>
          <a:p>
            <a:pPr>
              <a:spcBef>
                <a:spcPct val="0"/>
              </a:spcBef>
            </a:pPr>
            <a:r>
              <a:rPr lang="ru-RU" sz="1600" dirty="0" smtClean="0"/>
              <a:t>Треть </a:t>
            </a:r>
            <a:r>
              <a:rPr lang="ru-RU" sz="1600" dirty="0"/>
              <a:t>участников фонда составляют женщины. Деятельность его направлена на сбор добровольных пенсионных взносов, учет пенсионных обязательств, размещение пенсионных активов с целью их наращивания и выплаты негосударственных пенсий получателям. </a:t>
            </a:r>
            <a:endParaRPr lang="ru-RU" sz="1600" dirty="0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906504C-C70D-422F-8942-79D25BE23B2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187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017087-06F5-4681-84FD-2ABD77313487}" type="datetime1">
              <a:rPr lang="ru-RU" smtClean="0"/>
              <a:pPr>
                <a:defRPr/>
              </a:pPr>
              <a:t>12.06.2018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1EA93CC0-35FF-499A-A3F3-B1F56AC7D6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213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789629-047E-4B12-8658-33965BB839D1}" type="datetime1">
              <a:rPr lang="ru-RU" smtClean="0"/>
              <a:pPr>
                <a:defRPr/>
              </a:pPr>
              <a:t>12.06.2018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E100EBC8-165D-44F4-A604-DED070D47A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89715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789629-047E-4B12-8658-33965BB839D1}" type="datetime1">
              <a:rPr lang="ru-RU" smtClean="0"/>
              <a:pPr>
                <a:defRPr/>
              </a:pPr>
              <a:t>12.06.2018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E100EBC8-165D-44F4-A604-DED070D47A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4293903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789629-047E-4B12-8658-33965BB839D1}" type="datetime1">
              <a:rPr lang="ru-RU" smtClean="0"/>
              <a:pPr>
                <a:defRPr/>
              </a:pPr>
              <a:t>12.06.2018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E100EBC8-165D-44F4-A604-DED070D47A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370654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789629-047E-4B12-8658-33965BB839D1}" type="datetime1">
              <a:rPr lang="ru-RU" smtClean="0"/>
              <a:pPr>
                <a:defRPr/>
              </a:pPr>
              <a:t>12.06.2018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E100EBC8-165D-44F4-A604-DED070D47A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39676089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789629-047E-4B12-8658-33965BB839D1}" type="datetime1">
              <a:rPr lang="ru-RU" smtClean="0"/>
              <a:pPr>
                <a:defRPr/>
              </a:pPr>
              <a:t>12.06.2018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E100EBC8-165D-44F4-A604-DED070D47A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789849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F3BC15-76E2-4F42-AB5F-DB78713B75C7}" type="datetime1">
              <a:rPr lang="ru-RU" smtClean="0"/>
              <a:pPr>
                <a:defRPr/>
              </a:pPr>
              <a:t>12.06.2018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588477-57C7-4C5A-AF63-BC6505253EE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4503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CCC311-A508-45CD-9B7E-C7E4CE5A5B2F}" type="datetime1">
              <a:rPr lang="ru-RU" smtClean="0"/>
              <a:pPr>
                <a:defRPr/>
              </a:pPr>
              <a:t>12.06.2018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12743D-FCCE-440B-A07F-C0A03204E22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54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3C478A-A05E-4A49-957D-65363CF7A5AA}" type="datetime1">
              <a:rPr lang="ru-RU" smtClean="0"/>
              <a:pPr>
                <a:defRPr/>
              </a:pPr>
              <a:t>12.06.2018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2BD470-16DF-49D2-B089-AD92736E63C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84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23725D-F2FD-493D-AF49-DD999DB0BE88}" type="datetime1">
              <a:rPr lang="ru-RU" smtClean="0"/>
              <a:pPr>
                <a:defRPr/>
              </a:pPr>
              <a:t>12.06.2018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6FC5900B-9A16-41A5-BF92-CC7A77C9562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574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5E1A47-EA96-4FAE-87E3-73815F714679}" type="datetime1">
              <a:rPr lang="ru-RU" smtClean="0"/>
              <a:pPr>
                <a:defRPr/>
              </a:pPr>
              <a:t>12.06.2018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72CEF6A1-F16B-4E93-A30F-1E59E6073D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204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27D383-4E2E-40E6-ADE9-46DEFA946542}" type="datetime1">
              <a:rPr lang="ru-RU" smtClean="0"/>
              <a:pPr>
                <a:defRPr/>
              </a:pPr>
              <a:t>12.06.2018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135D2DC5-82E2-416B-93AE-4A25AF3F7CA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312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F5EDEB-90BA-474E-8F80-B71A1EAB223B}" type="datetime1">
              <a:rPr lang="ru-RU" smtClean="0"/>
              <a:pPr>
                <a:defRPr/>
              </a:pPr>
              <a:t>12.06.2018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C450E-E7FD-4DF0-9A0A-9DC771568F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043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4CBE8C-7AE3-41E0-A2EA-EB8B911314C4}" type="datetime1">
              <a:rPr lang="ru-RU" smtClean="0"/>
              <a:pPr>
                <a:defRPr/>
              </a:pPr>
              <a:t>12.06.2018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73A33-6BF8-498E-A61C-366BC1C357E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722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F790D7-FBD2-496B-92C1-13AF5F631C11}" type="datetime1">
              <a:rPr lang="ru-RU" smtClean="0"/>
              <a:pPr>
                <a:defRPr/>
              </a:pPr>
              <a:t>12.06.2018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EFA725-76F8-4B1D-9634-EDCEE646227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849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79F848-A347-4564-84D8-4A8389B22D87}" type="datetime1">
              <a:rPr lang="ru-RU" smtClean="0"/>
              <a:pPr>
                <a:defRPr/>
              </a:pPr>
              <a:t>12.06.2018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B812FD8F-E096-4DF8-B6F3-EE31C83E0A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27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3789629-047E-4B12-8658-33965BB839D1}" type="datetime1">
              <a:rPr lang="ru-RU" smtClean="0"/>
              <a:pPr>
                <a:defRPr/>
              </a:pPr>
              <a:t>12.06.2018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E100EBC8-165D-44F4-A604-DED070D47A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053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  <p:sldLayoutId id="2147484043" r:id="rId12"/>
    <p:sldLayoutId id="2147484044" r:id="rId13"/>
    <p:sldLayoutId id="2147484045" r:id="rId14"/>
    <p:sldLayoutId id="2147484046" r:id="rId15"/>
    <p:sldLayoutId id="2147484047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259632" y="227013"/>
            <a:ext cx="6840760" cy="735011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Национальный статистический комитет</a:t>
            </a:r>
            <a:b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Кыргызской Республики</a:t>
            </a:r>
            <a:endParaRPr lang="ru-RU" sz="2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700809"/>
            <a:ext cx="7920930" cy="4104456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57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4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оциальное обеспечение населения 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Кыргызской Республике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9800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9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9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9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9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0"/>
              </a:spcAft>
              <a:defRPr/>
            </a:pPr>
            <a:r>
              <a:rPr lang="ru-RU" sz="68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Отдел социальной статистики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2" descr="logo NS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7482"/>
            <a:ext cx="955675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4968" y="260648"/>
            <a:ext cx="6984776" cy="864096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График 4: Число мест в домах-интернатах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6795262"/>
              </p:ext>
            </p:extLst>
          </p:nvPr>
        </p:nvGraphicFramePr>
        <p:xfrm>
          <a:off x="611560" y="1484784"/>
          <a:ext cx="8136904" cy="4608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2BD470-16DF-49D2-B089-AD92736E63C2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957263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651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8952" y="153511"/>
            <a:ext cx="7622033" cy="9221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Таблица 4: Расходы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социальную защиту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государственного бюджета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78555067"/>
              </p:ext>
            </p:extLst>
          </p:nvPr>
        </p:nvGraphicFramePr>
        <p:xfrm>
          <a:off x="803717" y="1745046"/>
          <a:ext cx="8132450" cy="1797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522"/>
                <a:gridCol w="1807210"/>
                <a:gridCol w="1876718"/>
              </a:tblGrid>
              <a:tr h="315566"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632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- всего, млн. сомов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20 389,3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26 922,4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32879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 процентах к общим расходам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19,6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16,2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552240">
                <a:tc>
                  <a:txBody>
                    <a:bodyPr/>
                    <a:lstStyle/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 процентах к ВВП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5,7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5,2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7175" y="3063485"/>
            <a:ext cx="3197225" cy="1913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2BD470-16DF-49D2-B089-AD92736E63C2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9151"/>
            <a:ext cx="957263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359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Объект 2"/>
          <p:cNvSpPr>
            <a:spLocks noGrp="1"/>
          </p:cNvSpPr>
          <p:nvPr>
            <p:ph idx="1"/>
          </p:nvPr>
        </p:nvSpPr>
        <p:spPr>
          <a:xfrm>
            <a:off x="1424807" y="1916832"/>
            <a:ext cx="6840760" cy="2276443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2BD470-16DF-49D2-B089-AD92736E63C2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9151"/>
            <a:ext cx="957263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207" y="300443"/>
            <a:ext cx="7652258" cy="6082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Сбор данных по статистике </a:t>
            </a: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социального обеспечения</a:t>
            </a:r>
            <a:endParaRPr lang="ru-RU" sz="2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58142" y="1916832"/>
            <a:ext cx="8162329" cy="3684849"/>
          </a:xfrm>
        </p:spPr>
        <p:txBody>
          <a:bodyPr>
            <a:normAutofit/>
          </a:bodyPr>
          <a:lstStyle/>
          <a:p>
            <a:pPr marL="502920" indent="-45720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Социальный Фонд КР</a:t>
            </a:r>
          </a:p>
          <a:p>
            <a:pPr marL="502920" indent="-45720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Министерство труда 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социального развития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КР</a:t>
            </a:r>
          </a:p>
          <a:p>
            <a:pPr marL="502920" indent="-45720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Другие административные  ведомства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2BD470-16DF-49D2-B089-AD92736E63C2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1497"/>
            <a:ext cx="957263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268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206" y="179513"/>
            <a:ext cx="7971729" cy="89438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Таблица 1: Получатели государственных пособий,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состоящих 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учете в органах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Министерства 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труда и социального развития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КР 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>
                <a:solidFill>
                  <a:schemeClr val="tx2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(на конец года, тысяч человек)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4953856"/>
              </p:ext>
            </p:extLst>
          </p:nvPr>
        </p:nvGraphicFramePr>
        <p:xfrm>
          <a:off x="755576" y="2348880"/>
          <a:ext cx="7848587" cy="2441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4428"/>
                <a:gridCol w="1760430"/>
                <a:gridCol w="1613729"/>
              </a:tblGrid>
              <a:tr h="406844"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6844"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6844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Численность получателей - всего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411,1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378,8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684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   из них: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684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получающих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ЕПМС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336,2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291,8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684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получающих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социальное пособие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74,9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87,0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2BD470-16DF-49D2-B089-AD92736E63C2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53" y="260648"/>
            <a:ext cx="957263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453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1" y="274638"/>
            <a:ext cx="6912768" cy="919373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График 1</a:t>
            </a:r>
            <a:r>
              <a:rPr lang="ru-RU" sz="2400" b="1" dirty="0" smtClean="0">
                <a:solidFill>
                  <a:schemeClr val="tx2"/>
                </a:solidFill>
              </a:rPr>
              <a:t>: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Получатели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социальных пособий в 2017г.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(в процентах к итогу)</a:t>
            </a:r>
            <a:endParaRPr lang="ru-RU" sz="28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2BD470-16DF-49D2-B089-AD92736E63C2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1497"/>
            <a:ext cx="957263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6503110"/>
              </p:ext>
            </p:extLst>
          </p:nvPr>
        </p:nvGraphicFramePr>
        <p:xfrm>
          <a:off x="1096337" y="1628800"/>
          <a:ext cx="7488832" cy="4519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6941714"/>
              </p:ext>
            </p:extLst>
          </p:nvPr>
        </p:nvGraphicFramePr>
        <p:xfrm>
          <a:off x="971600" y="1609045"/>
          <a:ext cx="7416824" cy="4639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2965963"/>
              </p:ext>
            </p:extLst>
          </p:nvPr>
        </p:nvGraphicFramePr>
        <p:xfrm>
          <a:off x="1188396" y="1268760"/>
          <a:ext cx="7056784" cy="5277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38940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8783" y="203109"/>
            <a:ext cx="7848872" cy="1152128"/>
          </a:xfrm>
        </p:spPr>
        <p:txBody>
          <a:bodyPr rtlCol="0">
            <a:normAutofit fontScale="90000"/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ru-RU" sz="2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График 2: </a:t>
            </a:r>
            <a:r>
              <a:rPr lang="ru-RU" sz="27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Средний размер назначенных месячных государственных </a:t>
            </a:r>
            <a:r>
              <a:rPr lang="ru-RU" sz="2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пособий по </a:t>
            </a:r>
            <a:r>
              <a:rPr lang="ru-RU" sz="27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видам</a:t>
            </a:r>
            <a:br>
              <a:rPr lang="ru-RU" sz="27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(на конец года, сомов)</a:t>
            </a: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3184460"/>
              </p:ext>
            </p:extLst>
          </p:nvPr>
        </p:nvGraphicFramePr>
        <p:xfrm>
          <a:off x="899592" y="1772816"/>
          <a:ext cx="7658273" cy="3983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2BD470-16DF-49D2-B089-AD92736E63C2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1497"/>
            <a:ext cx="957263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299693" cy="9572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Таблица 2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Дети с ограниченными возможностями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здоровья в возрасте до 18 лет</a:t>
            </a:r>
            <a:endParaRPr lang="ru-RU" sz="2400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9262328"/>
              </p:ext>
            </p:extLst>
          </p:nvPr>
        </p:nvGraphicFramePr>
        <p:xfrm>
          <a:off x="539552" y="2132856"/>
          <a:ext cx="8352928" cy="2335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3805"/>
                <a:gridCol w="928103"/>
                <a:gridCol w="928103"/>
                <a:gridCol w="928103"/>
                <a:gridCol w="928103"/>
                <a:gridCol w="856711"/>
              </a:tblGrid>
              <a:tr h="432049">
                <a:tc>
                  <a:txBody>
                    <a:bodyPr/>
                    <a:lstStyle/>
                    <a:p>
                      <a:endParaRPr lang="ru-RU" sz="19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9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  <a:endParaRPr lang="ru-RU" sz="1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9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lang="ru-RU" sz="1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9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</a:tr>
              <a:tr h="745486">
                <a:tc>
                  <a:txBody>
                    <a:bodyPr/>
                    <a:lstStyle/>
                    <a:p>
                      <a:pPr indent="1905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9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Численность детей </a:t>
                      </a:r>
                      <a:r>
                        <a:rPr lang="ru-RU" sz="19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</a:t>
                      </a:r>
                      <a:r>
                        <a:rPr lang="ru-RU" sz="1900" b="1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9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инвалидностью</a:t>
                      </a:r>
                      <a:r>
                        <a:rPr lang="ru-RU" sz="19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900" i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человек</a:t>
                      </a:r>
                      <a:r>
                        <a:rPr lang="ru-RU" sz="1900" b="1" i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900" i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36195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9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26 672</a:t>
                      </a:r>
                      <a:endParaRPr lang="ru-RU" sz="1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36195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9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27 450</a:t>
                      </a:r>
                      <a:endParaRPr lang="ru-RU" sz="1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36195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9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28 200</a:t>
                      </a:r>
                      <a:endParaRPr lang="ru-RU" sz="1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36195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9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29 317</a:t>
                      </a:r>
                      <a:endParaRPr lang="ru-RU" sz="1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36195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9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29 948</a:t>
                      </a:r>
                      <a:endParaRPr lang="ru-RU" sz="1900" b="1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431593">
                <a:tc>
                  <a:txBody>
                    <a:bodyPr/>
                    <a:lstStyle/>
                    <a:p>
                      <a:pPr marL="71755" indent="-71755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9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Доля детей с инвалидностью в общей численности лиц </a:t>
                      </a:r>
                      <a:br>
                        <a:rPr lang="ru-RU" sz="19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9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 ограниченными возможностями здоровья, </a:t>
                      </a:r>
                      <a:r>
                        <a:rPr lang="ru-RU" sz="1900" i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процентах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36195" algn="r" defTabSz="4572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9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16,4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36195" algn="r" defTabSz="4572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9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16,3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36195" algn="r" defTabSz="4572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9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16,2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36195" algn="r" defTabSz="4572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9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16,4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36195" algn="r" defTabSz="4572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9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16,3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2BD470-16DF-49D2-B089-AD92736E63C2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957263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919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208782" y="177659"/>
            <a:ext cx="7683697" cy="957263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7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Таблица 3</a:t>
            </a:r>
            <a:r>
              <a:rPr lang="en-US" sz="27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7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Средний размер пособия по инвалидности на детей до 18 лет </a:t>
            </a:r>
            <a:br>
              <a:rPr lang="ru-RU" sz="27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(на конец года, сомов)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72519512"/>
              </p:ext>
            </p:extLst>
          </p:nvPr>
        </p:nvGraphicFramePr>
        <p:xfrm>
          <a:off x="395536" y="1652537"/>
          <a:ext cx="8291264" cy="2194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6768"/>
                <a:gridCol w="936104"/>
                <a:gridCol w="936104"/>
                <a:gridCol w="864096"/>
                <a:gridCol w="864096"/>
                <a:gridCol w="864096"/>
              </a:tblGrid>
              <a:tr h="360041">
                <a:tc>
                  <a:txBody>
                    <a:bodyPr/>
                    <a:lstStyle/>
                    <a:p>
                      <a:endParaRPr lang="ru-RU" sz="19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732" marR="42732" marT="45717" marB="45717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9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  <a:endParaRPr lang="ru-RU" sz="1900" dirty="0">
                        <a:solidFill>
                          <a:schemeClr val="bg1">
                            <a:lumMod val="9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732" marR="42732" marT="45717" marB="45717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9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lang="ru-RU" sz="1900" dirty="0">
                        <a:solidFill>
                          <a:schemeClr val="bg1">
                            <a:lumMod val="9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732" marR="42732" marT="45717" marB="45717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</a:p>
                  </a:txBody>
                  <a:tcPr marL="42732" marR="42732" marT="45717" marB="45717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</a:p>
                  </a:txBody>
                  <a:tcPr marL="42732" marR="42732" marT="45717" marB="45717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42732" marR="42732" marT="45717" marB="45717"/>
                </a:tc>
              </a:tr>
              <a:tr h="655718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9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Пособие по инвалидности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9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3000,0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9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3000,0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9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3000,0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9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3000,0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9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3000,0</a:t>
                      </a:r>
                    </a:p>
                  </a:txBody>
                  <a:tcPr marL="0" marR="0" marT="0" marB="0" anchor="b"/>
                </a:tc>
              </a:tr>
              <a:tr h="431593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9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Пособие по инвалидности на детей, больных ДЦП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9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3000,0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9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3000,0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9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3000,0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9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3000,0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9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3000,0</a:t>
                      </a:r>
                    </a:p>
                  </a:txBody>
                  <a:tcPr marL="0" marR="0" marT="0" marB="0" anchor="b"/>
                </a:tc>
              </a:tr>
              <a:tr h="442418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9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Пособие на ВИЧ-инфицированных детей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9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3000,0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9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3000,0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9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3000,0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9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3000,0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9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3000,0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4005064"/>
            <a:ext cx="8280920" cy="225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2BD470-16DF-49D2-B089-AD92736E63C2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31" y="311497"/>
            <a:ext cx="957263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906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778098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График 3: Пенсионное обеспечение</a:t>
            </a:r>
            <a:endParaRPr lang="ru-RU" sz="2400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91929453"/>
              </p:ext>
            </p:extLst>
          </p:nvPr>
        </p:nvGraphicFramePr>
        <p:xfrm>
          <a:off x="467544" y="1268760"/>
          <a:ext cx="396044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2BD470-16DF-49D2-B089-AD92736E63C2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1497"/>
            <a:ext cx="957263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9356031"/>
              </p:ext>
            </p:extLst>
          </p:nvPr>
        </p:nvGraphicFramePr>
        <p:xfrm>
          <a:off x="251520" y="1196753"/>
          <a:ext cx="4248472" cy="5051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1619763"/>
              </p:ext>
            </p:extLst>
          </p:nvPr>
        </p:nvGraphicFramePr>
        <p:xfrm>
          <a:off x="4644008" y="1268760"/>
          <a:ext cx="4230425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67779"/>
            <a:ext cx="6800543" cy="740941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ru-RU" sz="2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Накопительный пенсионный фонд</a:t>
            </a:r>
            <a:endParaRPr lang="ru-RU" sz="2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484784"/>
            <a:ext cx="4680520" cy="4968552"/>
          </a:xfrm>
        </p:spPr>
        <p:txBody>
          <a:bodyPr/>
          <a:lstStyle/>
          <a:p>
            <a:pPr marL="38862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конец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2017г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число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участников составило более двух тысяч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человек и по сравнению 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2013г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увеличилось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более чем в 4 раза.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8862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Треть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участников фонда - женщины.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8862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Деятельность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его направлена на сбор добровольных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пенсионных взносов.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4088" y="1484784"/>
            <a:ext cx="3333198" cy="239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2BD470-16DF-49D2-B089-AD92736E63C2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9151"/>
            <a:ext cx="957263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8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3787</TotalTime>
  <Words>1064</Words>
  <Application>Microsoft Office PowerPoint</Application>
  <PresentationFormat>Экран (4:3)</PresentationFormat>
  <Paragraphs>172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</vt:lpstr>
      <vt:lpstr>Times New Roman</vt:lpstr>
      <vt:lpstr>Wingdings 3</vt:lpstr>
      <vt:lpstr>Легкий дым</vt:lpstr>
      <vt:lpstr>Национальный статистический комитет  Кыргызской Республики</vt:lpstr>
      <vt:lpstr>Сбор данных по статистике социального обеспечения</vt:lpstr>
      <vt:lpstr>Таблица 1: Получатели государственных пособий, состоящих на учете в органах Министерства труда и социального развития КР  (на конец года, тысяч человек)</vt:lpstr>
      <vt:lpstr>График 1:Получатели социальных пособий в 2017г. (в процентах к итогу)</vt:lpstr>
      <vt:lpstr>График 2: Средний размер назначенных месячных государственных пособий по видам (на конец года, сомов)</vt:lpstr>
      <vt:lpstr>Таблица 2: Дети с ограниченными возможностями здоровья в возрасте до 18 лет</vt:lpstr>
      <vt:lpstr>Таблица 3: Средний размер пособия по инвалидности на детей до 18 лет  (на конец года, сомов)</vt:lpstr>
      <vt:lpstr>График 3: Пенсионное обеспечение</vt:lpstr>
      <vt:lpstr>Накопительный пенсионный фонд</vt:lpstr>
      <vt:lpstr>График 4: Число мест в домах-интернатах</vt:lpstr>
      <vt:lpstr>Таблица 4: Расходы на социальную защиту  из государственного бюджета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Национальный статистический комитет Кыргызской Республики «Перспективы расширения круга пользователей: диалог между производителями и пользователями статистики» 10 июня 2014г.</dc:title>
  <dc:creator>Gabdullaeva</dc:creator>
  <cp:lastModifiedBy>rahmanova</cp:lastModifiedBy>
  <cp:revision>427</cp:revision>
  <cp:lastPrinted>2018-06-08T08:25:35Z</cp:lastPrinted>
  <dcterms:created xsi:type="dcterms:W3CDTF">2014-06-04T04:28:59Z</dcterms:created>
  <dcterms:modified xsi:type="dcterms:W3CDTF">2018-06-12T02:54:22Z</dcterms:modified>
</cp:coreProperties>
</file>