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29" r:id="rId2"/>
    <p:sldId id="322" r:id="rId3"/>
    <p:sldId id="336" r:id="rId4"/>
    <p:sldId id="320" r:id="rId5"/>
    <p:sldId id="337" r:id="rId6"/>
    <p:sldId id="335" r:id="rId7"/>
    <p:sldId id="328" r:id="rId8"/>
    <p:sldId id="330" r:id="rId9"/>
    <p:sldId id="338" r:id="rId10"/>
    <p:sldId id="339" r:id="rId11"/>
    <p:sldId id="33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 horzBarState="maximized">
    <p:restoredLeft sz="15620"/>
    <p:restoredTop sz="93282" autoAdjust="0"/>
  </p:normalViewPr>
  <p:slideViewPr>
    <p:cSldViewPr>
      <p:cViewPr varScale="1">
        <p:scale>
          <a:sx n="74" d="100"/>
          <a:sy n="74" d="100"/>
        </p:scale>
        <p:origin x="66" y="10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26" d="100"/>
          <a:sy n="126" d="100"/>
        </p:scale>
        <p:origin x="-234" y="-214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798D0-9B2F-49B1-8B57-AF72CC6123BC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43112-D8AD-4F48-BB42-B933ABABF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461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43112-D8AD-4F48-BB42-B933ABABF61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704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nn-NO" sz="900" dirty="0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kumimoji="0" lang="ru-RU" sz="1000" dirty="0">
              <a:latin typeface="Calibri" charset="0"/>
            </a:endParaRPr>
          </a:p>
        </p:txBody>
      </p:sp>
      <p:sp>
        <p:nvSpPr>
          <p:cNvPr id="8704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5B8D4059-6CD8-244B-8FD9-A443FA67A642}" type="slidenum">
              <a:rPr kumimoji="0" lang="nn-NO" sz="1000">
                <a:latin typeface="Arial" charset="0"/>
              </a:rPr>
              <a:pPr eaLnBrk="1" hangingPunct="1"/>
              <a:t>2</a:t>
            </a:fld>
            <a:endParaRPr kumimoji="0" lang="nn-NO" sz="10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45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704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nn-NO" sz="900" dirty="0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kumimoji="0" lang="ru-RU" sz="1000" dirty="0">
              <a:latin typeface="Calibri" charset="0"/>
            </a:endParaRPr>
          </a:p>
        </p:txBody>
      </p:sp>
      <p:sp>
        <p:nvSpPr>
          <p:cNvPr id="8704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5B8D4059-6CD8-244B-8FD9-A443FA67A642}" type="slidenum">
              <a:rPr kumimoji="0" lang="nn-NO" sz="1000">
                <a:latin typeface="Arial" charset="0"/>
              </a:rPr>
              <a:pPr eaLnBrk="1" hangingPunct="1"/>
              <a:t>3</a:t>
            </a:fld>
            <a:endParaRPr kumimoji="0" lang="nn-NO" sz="10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379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kumimoji="0" lang="ru-RU" sz="1000" dirty="0">
              <a:latin typeface="Calibri" charset="0"/>
            </a:endParaRPr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4F5E3D76-2956-5443-8B0C-D0BC1A828031}" type="slidenum">
              <a:rPr kumimoji="0" lang="nn-NO">
                <a:latin typeface="Arial" charset="0"/>
              </a:rPr>
              <a:pPr eaLnBrk="1" hangingPunct="1"/>
              <a:t>4</a:t>
            </a:fld>
            <a:endParaRPr kumimoji="0" lang="nn-NO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120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43112-D8AD-4F48-BB42-B933ABABF61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424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60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kumimoji="0" lang="ru-RU" sz="1000" dirty="0">
              <a:latin typeface="Calibri" charset="0"/>
            </a:endParaRPr>
          </a:p>
        </p:txBody>
      </p:sp>
      <p:sp>
        <p:nvSpPr>
          <p:cNvPr id="860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577636CA-0DD8-F546-98A1-981F11FB5C07}" type="slidenum">
              <a:rPr kumimoji="0" lang="nn-NO" sz="1000">
                <a:latin typeface="Arial" charset="0"/>
              </a:rPr>
              <a:pPr eaLnBrk="1" hangingPunct="1"/>
              <a:t>6</a:t>
            </a:fld>
            <a:endParaRPr kumimoji="0" lang="nn-NO" sz="10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480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909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sz="1000" dirty="0">
              <a:latin typeface="Calibri" charset="0"/>
            </a:endParaRPr>
          </a:p>
        </p:txBody>
      </p:sp>
      <p:sp>
        <p:nvSpPr>
          <p:cNvPr id="8909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B6980A2A-0386-D844-93D5-A687996A64A6}" type="slidenum">
              <a:rPr kumimoji="0" lang="nn-NO" sz="1000">
                <a:latin typeface="Arial" charset="0"/>
              </a:rPr>
              <a:pPr eaLnBrk="1" hangingPunct="1"/>
              <a:t>7</a:t>
            </a:fld>
            <a:endParaRPr kumimoji="0" lang="nn-NO" sz="10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047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43112-D8AD-4F48-BB42-B933ABABF61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246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43112-D8AD-4F48-BB42-B933ABABF61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273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43112-D8AD-4F48-BB42-B933ABABF61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762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43112-D8AD-4F48-BB42-B933ABABF61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603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16" name="Rectangle 15"/>
            <p:cNvSpPr/>
            <p:nvPr/>
          </p:nvSpPr>
          <p:spPr>
            <a:xfrm>
              <a:off x="1828800" y="5733256"/>
              <a:ext cx="6858000" cy="6675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467544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0" y="5733256"/>
                <a:ext cx="9144000" cy="66754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5733256"/>
              <a:ext cx="1828800" cy="667544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vert="horz" lIns="91440" tIns="45720" rIns="91440" bIns="45720" rtlCol="0"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1553" y="6553200"/>
            <a:ext cx="1676400" cy="2286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076" y="6553200"/>
            <a:ext cx="762000" cy="228600"/>
          </a:xfrm>
          <a:noFill/>
          <a:ln>
            <a:noFill/>
          </a:ln>
          <a:effectLst/>
        </p:spPr>
        <p:txBody>
          <a:bodyPr/>
          <a:lstStyle>
            <a:lvl1pPr algn="ct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5733256"/>
            <a:ext cx="6553200" cy="643136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248400" cy="86409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2841" y="6165304"/>
            <a:ext cx="762000" cy="609600"/>
          </a:xfrm>
        </p:spPr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152" y="6556248"/>
            <a:ext cx="1673352" cy="228600"/>
          </a:xfrm>
        </p:spPr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808" y="6556248"/>
            <a:ext cx="1673352" cy="228600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656" y="6556248"/>
            <a:ext cx="762000" cy="228600"/>
          </a:xfr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0" y="-2"/>
            <a:ext cx="9144000" cy="836713"/>
            <a:chOff x="0" y="0"/>
            <a:chExt cx="9144000" cy="16764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043608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225663" y="419099"/>
              <a:ext cx="4191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-38493"/>
            <a:ext cx="62484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8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1247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323528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1247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457200" y="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86000"/>
            <a:ext cx="62484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4400" kern="1200" cap="sm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800"/>
        </a:spcBef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800"/>
        </a:spcBef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200"/>
        </a:spcBef>
        <a:buClr>
          <a:schemeClr val="accent3"/>
        </a:buClr>
        <a:buSzPct val="8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200"/>
        </a:spcBef>
        <a:buClr>
          <a:schemeClr val="accent4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200"/>
        </a:spcBef>
        <a:buClr>
          <a:schemeClr val="accent5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33956" y="1484784"/>
            <a:ext cx="6629400" cy="2555776"/>
          </a:xfrm>
        </p:spPr>
        <p:txBody>
          <a:bodyPr/>
          <a:lstStyle/>
          <a:p>
            <a:r>
              <a:rPr lang="ru-RU" sz="3200" dirty="0" smtClean="0"/>
              <a:t> </a:t>
            </a:r>
            <a:r>
              <a:rPr lang="ru-RU" sz="3200" b="1" dirty="0" err="1"/>
              <a:t>Гендердик</a:t>
            </a:r>
            <a:r>
              <a:rPr lang="ru-RU" sz="3200" b="1" dirty="0"/>
              <a:t> статистика </a:t>
            </a:r>
            <a:r>
              <a:rPr lang="ru-RU" sz="3200" b="1" dirty="0" err="1"/>
              <a:t>жана</a:t>
            </a:r>
            <a:r>
              <a:rPr lang="ru-RU" sz="3200" b="1" dirty="0"/>
              <a:t> </a:t>
            </a:r>
            <a:r>
              <a:rPr lang="ru-RU" sz="3200" b="1" dirty="0" err="1"/>
              <a:t>адам</a:t>
            </a:r>
            <a:r>
              <a:rPr lang="ru-RU" sz="3200" b="1" dirty="0"/>
              <a:t> </a:t>
            </a:r>
            <a:r>
              <a:rPr lang="ru-RU" sz="3200" b="1" dirty="0" err="1"/>
              <a:t>сатуу</a:t>
            </a:r>
            <a:r>
              <a:rPr lang="ru-RU" sz="3200" b="1" dirty="0"/>
              <a:t>  </a:t>
            </a:r>
            <a:r>
              <a:rPr lang="ru-RU" sz="3200" b="1" dirty="0" err="1"/>
              <a:t>боюнча</a:t>
            </a:r>
            <a:r>
              <a:rPr lang="ru-RU" sz="3200" b="1" dirty="0"/>
              <a:t> статистика </a:t>
            </a:r>
            <a:r>
              <a:rPr lang="ru-RU" sz="3200" b="1" dirty="0" err="1"/>
              <a:t>маселелери</a:t>
            </a:r>
            <a:r>
              <a:rPr lang="ru-RU" sz="3200" b="1" dirty="0"/>
              <a:t> </a:t>
            </a:r>
            <a:r>
              <a:rPr lang="ru-RU" sz="3200" b="1" dirty="0" err="1"/>
              <a:t>боюнча</a:t>
            </a:r>
            <a:r>
              <a:rPr lang="ru-RU" sz="3200" b="1" dirty="0"/>
              <a:t> эл </a:t>
            </a:r>
            <a:r>
              <a:rPr lang="ru-RU" sz="3200" b="1" dirty="0" err="1"/>
              <a:t>аралык</a:t>
            </a:r>
            <a:r>
              <a:rPr lang="ru-RU" sz="3200" b="1" dirty="0"/>
              <a:t> </a:t>
            </a:r>
            <a:r>
              <a:rPr lang="ru-RU" sz="3200" b="1" dirty="0" err="1"/>
              <a:t>документтер</a:t>
            </a:r>
            <a:r>
              <a:rPr lang="ru-RU" sz="3200" b="1" dirty="0"/>
              <a:t> </a:t>
            </a:r>
            <a:r>
              <a:rPr lang="ru-RU" sz="3200" b="1" dirty="0" err="1"/>
              <a:t>жана</a:t>
            </a:r>
            <a:r>
              <a:rPr lang="ru-RU" sz="3200" b="1" dirty="0"/>
              <a:t> </a:t>
            </a:r>
            <a:r>
              <a:rPr lang="ru-RU" sz="3200" b="1" dirty="0" err="1"/>
              <a:t>улуттук</a:t>
            </a:r>
            <a:r>
              <a:rPr lang="ru-RU" sz="3200" b="1" dirty="0"/>
              <a:t> </a:t>
            </a:r>
            <a:r>
              <a:rPr lang="ru-RU" sz="3200" b="1" dirty="0" err="1"/>
              <a:t>мыйзамдар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59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116632"/>
            <a:ext cx="6968480" cy="864096"/>
          </a:xfrm>
        </p:spPr>
        <p:txBody>
          <a:bodyPr>
            <a:normAutofit fontScale="90000"/>
          </a:bodyPr>
          <a:lstStyle/>
          <a:p>
            <a:r>
              <a:rPr lang="ru-RU" sz="2400" b="1" dirty="0" err="1"/>
              <a:t>БУУнун</a:t>
            </a:r>
            <a:r>
              <a:rPr lang="ru-RU" sz="2400" b="1" dirty="0"/>
              <a:t> </a:t>
            </a:r>
            <a:r>
              <a:rPr lang="ru-RU" sz="2400" b="1" dirty="0" err="1"/>
              <a:t>гендердик</a:t>
            </a:r>
            <a:r>
              <a:rPr lang="ru-RU" sz="2400" b="1" dirty="0"/>
              <a:t> </a:t>
            </a:r>
            <a:r>
              <a:rPr lang="ru-RU" sz="2400" b="1" dirty="0" err="1"/>
              <a:t>статистиканы</a:t>
            </a:r>
            <a:r>
              <a:rPr lang="ru-RU" sz="2400" b="1" dirty="0"/>
              <a:t> </a:t>
            </a:r>
            <a:r>
              <a:rPr lang="ru-RU" sz="2400" b="1" dirty="0" err="1"/>
              <a:t>түзүү</a:t>
            </a:r>
            <a:r>
              <a:rPr lang="ru-RU" sz="2400" b="1" dirty="0"/>
              <a:t> </a:t>
            </a:r>
            <a:r>
              <a:rPr lang="ru-RU" sz="2400" b="1" dirty="0" err="1"/>
              <a:t>боюнча</a:t>
            </a:r>
            <a:r>
              <a:rPr lang="ru-RU" sz="2400" b="1" dirty="0"/>
              <a:t> </a:t>
            </a:r>
            <a:r>
              <a:rPr lang="ru-RU" sz="2400" b="1" dirty="0" err="1"/>
              <a:t>негизги</a:t>
            </a:r>
            <a:r>
              <a:rPr lang="ru-RU" sz="2400" b="1" dirty="0"/>
              <a:t> </a:t>
            </a:r>
            <a:r>
              <a:rPr lang="ru-RU" sz="2400" b="1" dirty="0" err="1"/>
              <a:t>макулдашуулары</a:t>
            </a:r>
            <a:r>
              <a:rPr lang="ru-RU" sz="2400" dirty="0"/>
              <a:t/>
            </a:r>
            <a:br>
              <a:rPr lang="ru-RU" sz="2400" dirty="0"/>
            </a:br>
            <a:endParaRPr kumimoji="0" lang="nn-NO" sz="2400" b="1" dirty="0">
              <a:latin typeface="Arial" charset="0"/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772816"/>
            <a:ext cx="7776864" cy="4392488"/>
          </a:xfrm>
        </p:spPr>
        <p:txBody>
          <a:bodyPr>
            <a:normAutofit/>
          </a:bodyPr>
          <a:lstStyle/>
          <a:p>
            <a:pPr lvl="0"/>
            <a:r>
              <a:rPr lang="ru-RU" sz="2400" i="1" dirty="0" smtClean="0">
                <a:latin typeface="Arial" charset="0"/>
              </a:rPr>
              <a:t> </a:t>
            </a:r>
            <a:r>
              <a:rPr lang="ru-RU" sz="2400" dirty="0" err="1"/>
              <a:t>БУУнун</a:t>
            </a:r>
            <a:r>
              <a:rPr lang="ru-RU" sz="2400" dirty="0"/>
              <a:t> </a:t>
            </a:r>
            <a:r>
              <a:rPr lang="ru-RU" sz="2400" dirty="0" err="1"/>
              <a:t>Аялдарга</a:t>
            </a:r>
            <a:r>
              <a:rPr lang="ru-RU" sz="2400" dirty="0"/>
              <a:t> карата </a:t>
            </a:r>
            <a:r>
              <a:rPr lang="ru-RU" sz="2400" dirty="0" err="1"/>
              <a:t>басмырлоонун</a:t>
            </a:r>
            <a:r>
              <a:rPr lang="ru-RU" sz="2400" dirty="0"/>
              <a:t> </a:t>
            </a:r>
            <a:r>
              <a:rPr lang="ru-RU" sz="2400" dirty="0" err="1"/>
              <a:t>бардык</a:t>
            </a:r>
            <a:r>
              <a:rPr lang="ru-RU" sz="2400" dirty="0"/>
              <a:t> </a:t>
            </a:r>
            <a:r>
              <a:rPr lang="ru-RU" sz="2400" dirty="0" err="1"/>
              <a:t>формаларын</a:t>
            </a:r>
            <a:r>
              <a:rPr lang="ru-RU" sz="2400" dirty="0"/>
              <a:t> </a:t>
            </a:r>
            <a:r>
              <a:rPr lang="ru-RU" sz="2400" dirty="0" err="1"/>
              <a:t>жок</a:t>
            </a:r>
            <a:r>
              <a:rPr lang="ru-RU" sz="2400" dirty="0"/>
              <a:t> </a:t>
            </a:r>
            <a:r>
              <a:rPr lang="ru-RU" sz="2400" dirty="0" err="1"/>
              <a:t>кылуу</a:t>
            </a:r>
            <a:r>
              <a:rPr lang="ru-RU" sz="2400" dirty="0"/>
              <a:t> </a:t>
            </a:r>
            <a:r>
              <a:rPr lang="ru-RU" sz="2400" dirty="0" err="1"/>
              <a:t>боюнча</a:t>
            </a:r>
            <a:r>
              <a:rPr lang="ru-RU" sz="2400" dirty="0"/>
              <a:t> </a:t>
            </a:r>
            <a:r>
              <a:rPr lang="ru-RU" sz="2400" dirty="0" err="1"/>
              <a:t>конвенциясы</a:t>
            </a:r>
            <a:r>
              <a:rPr lang="ru-RU" sz="2400" dirty="0"/>
              <a:t>, 1979-ж.</a:t>
            </a:r>
          </a:p>
          <a:p>
            <a:pPr lvl="0"/>
            <a:r>
              <a:rPr lang="ru-RU" sz="2400" dirty="0" err="1"/>
              <a:t>Пекиндеги</a:t>
            </a:r>
            <a:r>
              <a:rPr lang="ru-RU" sz="2400" dirty="0"/>
              <a:t> </a:t>
            </a:r>
            <a:r>
              <a:rPr lang="ru-RU" sz="2400" dirty="0" err="1"/>
              <a:t>аялдардын</a:t>
            </a:r>
            <a:r>
              <a:rPr lang="ru-RU" sz="2400" dirty="0"/>
              <a:t> </a:t>
            </a:r>
            <a:r>
              <a:rPr lang="ru-RU" sz="2400" dirty="0" err="1"/>
              <a:t>тɵртүнчү</a:t>
            </a:r>
            <a:r>
              <a:rPr lang="ru-RU" sz="2400" dirty="0"/>
              <a:t> эл </a:t>
            </a:r>
            <a:r>
              <a:rPr lang="ru-RU" sz="2400" dirty="0" err="1"/>
              <a:t>аралык</a:t>
            </a:r>
            <a:r>
              <a:rPr lang="ru-RU" sz="2400" dirty="0"/>
              <a:t> </a:t>
            </a:r>
            <a:r>
              <a:rPr lang="ru-RU" sz="2400" dirty="0" err="1"/>
              <a:t>конференциясынын</a:t>
            </a:r>
            <a:r>
              <a:rPr lang="ru-RU" sz="2400" dirty="0"/>
              <a:t> </a:t>
            </a:r>
            <a:r>
              <a:rPr lang="ru-RU" sz="2400" dirty="0" err="1"/>
              <a:t>Аракеттер</a:t>
            </a:r>
            <a:r>
              <a:rPr lang="ru-RU" sz="2400" dirty="0"/>
              <a:t> </a:t>
            </a:r>
            <a:r>
              <a:rPr lang="ru-RU" sz="2400" dirty="0" err="1"/>
              <a:t>Платформасы</a:t>
            </a:r>
            <a:r>
              <a:rPr lang="ru-RU" sz="2400" dirty="0"/>
              <a:t>, 1995-ж. </a:t>
            </a:r>
          </a:p>
          <a:p>
            <a:pPr lvl="0"/>
            <a:r>
              <a:rPr lang="ru-RU" sz="2400" i="1" dirty="0"/>
              <a:t> МӨМ</a:t>
            </a:r>
            <a:endParaRPr lang="ru-RU" sz="2400" dirty="0"/>
          </a:p>
          <a:p>
            <a:pPr lvl="0"/>
            <a:r>
              <a:rPr lang="ru-RU" sz="2400" i="1" dirty="0"/>
              <a:t> </a:t>
            </a:r>
            <a:r>
              <a:rPr lang="ru-RU" sz="2400" i="1" dirty="0" smtClean="0"/>
              <a:t>ТӨМ </a:t>
            </a:r>
            <a:r>
              <a:rPr lang="ru-RU" sz="2400" i="1" dirty="0"/>
              <a:t>2030</a:t>
            </a:r>
            <a:endParaRPr lang="ru-RU" sz="2400" dirty="0"/>
          </a:p>
          <a:p>
            <a:pPr lvl="0"/>
            <a:r>
              <a:rPr lang="ru-RU" sz="2400" i="1" dirty="0"/>
              <a:t> </a:t>
            </a:r>
            <a:r>
              <a:rPr lang="ru-RU" sz="2400" i="1" dirty="0" err="1"/>
              <a:t>БУУнун</a:t>
            </a:r>
            <a:r>
              <a:rPr lang="ru-RU" sz="2400" i="1" dirty="0"/>
              <a:t> </a:t>
            </a:r>
            <a:r>
              <a:rPr lang="ru-RU" sz="2400" i="1" dirty="0" err="1"/>
              <a:t>адам</a:t>
            </a:r>
            <a:r>
              <a:rPr lang="ru-RU" sz="2400" i="1" dirty="0"/>
              <a:t> </a:t>
            </a:r>
            <a:r>
              <a:rPr lang="ru-RU" sz="2400" i="1" dirty="0" err="1"/>
              <a:t>укуктары</a:t>
            </a:r>
            <a:r>
              <a:rPr lang="ru-RU" sz="2400" i="1" dirty="0"/>
              <a:t> </a:t>
            </a:r>
            <a:r>
              <a:rPr lang="ru-RU" sz="2400" i="1" dirty="0" err="1"/>
              <a:t>жана</a:t>
            </a:r>
            <a:r>
              <a:rPr lang="ru-RU" sz="2400" i="1" dirty="0"/>
              <a:t> </a:t>
            </a:r>
            <a:r>
              <a:rPr lang="ru-RU" sz="2400" i="1" dirty="0" err="1"/>
              <a:t>балдардын</a:t>
            </a:r>
            <a:r>
              <a:rPr lang="ru-RU" sz="2400" i="1" dirty="0"/>
              <a:t> </a:t>
            </a:r>
            <a:r>
              <a:rPr lang="ru-RU" sz="2400" i="1" dirty="0" err="1"/>
              <a:t>укуктары</a:t>
            </a:r>
            <a:r>
              <a:rPr lang="ru-RU" sz="2400" i="1" dirty="0"/>
              <a:t> </a:t>
            </a:r>
            <a:r>
              <a:rPr lang="ru-RU" sz="2400" i="1" dirty="0" err="1"/>
              <a:t>боюнча</a:t>
            </a:r>
            <a:r>
              <a:rPr lang="ru-RU" sz="2400" i="1" dirty="0"/>
              <a:t> башка </a:t>
            </a:r>
            <a:r>
              <a:rPr lang="ru-RU" sz="2400" i="1" dirty="0" err="1"/>
              <a:t>документтери</a:t>
            </a:r>
            <a:endParaRPr lang="ru-RU" sz="2400" dirty="0"/>
          </a:p>
          <a:p>
            <a:pPr>
              <a:spcAft>
                <a:spcPts val="600"/>
              </a:spcAft>
            </a:pPr>
            <a:endParaRPr kumimoji="0" lang="nn-NO" sz="2400" dirty="0">
              <a:latin typeface="Arial" charset="0"/>
            </a:endParaRPr>
          </a:p>
        </p:txBody>
      </p:sp>
      <p:sp>
        <p:nvSpPr>
          <p:cNvPr id="17410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86C1FE8A-7604-5845-85E0-48086A5D66AB}" type="slidenum">
              <a:rPr kumimoji="0" lang="nn-NO" sz="1400">
                <a:latin typeface="Arial" charset="0"/>
              </a:rPr>
              <a:pPr eaLnBrk="1" hangingPunct="1"/>
              <a:t>2</a:t>
            </a:fld>
            <a:endParaRPr kumimoji="0" lang="nn-NO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72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116632"/>
            <a:ext cx="6968480" cy="864096"/>
          </a:xfrm>
        </p:spPr>
        <p:txBody>
          <a:bodyPr>
            <a:normAutofit fontScale="90000"/>
          </a:bodyPr>
          <a:lstStyle/>
          <a:p>
            <a:r>
              <a:rPr lang="ru-RU" sz="2400" b="1" dirty="0" err="1"/>
              <a:t>БУУнун</a:t>
            </a:r>
            <a:r>
              <a:rPr lang="ru-RU" sz="2400" b="1" dirty="0"/>
              <a:t> </a:t>
            </a:r>
            <a:r>
              <a:rPr lang="ru-RU" sz="2400" b="1" dirty="0" err="1"/>
              <a:t>адам</a:t>
            </a:r>
            <a:r>
              <a:rPr lang="ru-RU" sz="2400" b="1" dirty="0"/>
              <a:t> </a:t>
            </a:r>
            <a:r>
              <a:rPr lang="ru-RU" sz="2400" b="1" dirty="0" err="1"/>
              <a:t>сатуу</a:t>
            </a:r>
            <a:r>
              <a:rPr lang="ru-RU" sz="2400" b="1" dirty="0"/>
              <a:t> </a:t>
            </a:r>
            <a:r>
              <a:rPr lang="ru-RU" sz="2400" b="1" dirty="0" err="1"/>
              <a:t>боюнча</a:t>
            </a:r>
            <a:r>
              <a:rPr lang="ru-RU" sz="2400" b="1" dirty="0"/>
              <a:t> </a:t>
            </a:r>
            <a:r>
              <a:rPr lang="ru-RU" sz="2400" b="1" dirty="0" err="1"/>
              <a:t>статистиканы</a:t>
            </a:r>
            <a:r>
              <a:rPr lang="ru-RU" sz="2400" b="1" dirty="0"/>
              <a:t> </a:t>
            </a:r>
            <a:r>
              <a:rPr lang="ru-RU" sz="2400" b="1" dirty="0" err="1"/>
              <a:t>түзүү</a:t>
            </a:r>
            <a:r>
              <a:rPr lang="ru-RU" sz="2400" b="1" dirty="0"/>
              <a:t> </a:t>
            </a:r>
            <a:r>
              <a:rPr lang="ru-RU" sz="2400" b="1" dirty="0" err="1"/>
              <a:t>боюнча</a:t>
            </a:r>
            <a:r>
              <a:rPr lang="ru-RU" sz="2400" b="1" dirty="0"/>
              <a:t> </a:t>
            </a:r>
            <a:r>
              <a:rPr lang="ru-RU" sz="2400" b="1" dirty="0" err="1"/>
              <a:t>негизги</a:t>
            </a:r>
            <a:r>
              <a:rPr lang="ru-RU" sz="2400" b="1" dirty="0"/>
              <a:t> </a:t>
            </a:r>
            <a:r>
              <a:rPr lang="ru-RU" sz="2400" b="1" dirty="0" err="1"/>
              <a:t>макулдашуулары</a:t>
            </a:r>
            <a:r>
              <a:rPr lang="ru-RU" sz="2400" dirty="0"/>
              <a:t/>
            </a:r>
            <a:br>
              <a:rPr lang="ru-RU" sz="2400" dirty="0"/>
            </a:br>
            <a:endParaRPr kumimoji="0" lang="nn-NO" sz="2400" b="1" dirty="0">
              <a:latin typeface="Arial" charset="0"/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920586" y="1556792"/>
            <a:ext cx="7776864" cy="5040560"/>
          </a:xfrm>
        </p:spPr>
        <p:txBody>
          <a:bodyPr>
            <a:normAutofit/>
          </a:bodyPr>
          <a:lstStyle/>
          <a:p>
            <a:pPr lvl="0" algn="just"/>
            <a:r>
              <a:rPr lang="ru-RU" sz="2000" dirty="0" err="1" smtClean="0"/>
              <a:t>БУУнун</a:t>
            </a:r>
            <a:r>
              <a:rPr lang="ru-RU" sz="2000" dirty="0" smtClean="0"/>
              <a:t> </a:t>
            </a:r>
            <a:r>
              <a:rPr lang="ru-RU" sz="2000" dirty="0" err="1"/>
              <a:t>кулчулукту</a:t>
            </a:r>
            <a:r>
              <a:rPr lang="ru-RU" sz="2000" dirty="0"/>
              <a:t> </a:t>
            </a:r>
            <a:r>
              <a:rPr lang="ru-RU" sz="2000" dirty="0" err="1"/>
              <a:t>жоюу</a:t>
            </a:r>
            <a:r>
              <a:rPr lang="ru-RU" sz="2000" dirty="0"/>
              <a:t> </a:t>
            </a:r>
            <a:r>
              <a:rPr lang="ru-RU" sz="2000" dirty="0" err="1"/>
              <a:t>жɵнүндɵ</a:t>
            </a:r>
            <a:r>
              <a:rPr lang="ru-RU" sz="2000" dirty="0"/>
              <a:t> </a:t>
            </a:r>
            <a:r>
              <a:rPr lang="ru-RU" sz="2000" dirty="0" err="1"/>
              <a:t>конвенциясы</a:t>
            </a:r>
            <a:r>
              <a:rPr lang="ru-RU" sz="2000" dirty="0"/>
              <a:t>.</a:t>
            </a:r>
          </a:p>
          <a:p>
            <a:pPr lvl="0" algn="just"/>
            <a:r>
              <a:rPr lang="ru-RU" sz="2000" dirty="0"/>
              <a:t> </a:t>
            </a:r>
            <a:r>
              <a:rPr lang="ru-RU" sz="2000" dirty="0" err="1"/>
              <a:t>БУУнун</a:t>
            </a:r>
            <a:r>
              <a:rPr lang="ru-RU" sz="2000" dirty="0"/>
              <a:t> </a:t>
            </a:r>
            <a:r>
              <a:rPr lang="ru-RU" sz="2000" dirty="0" err="1"/>
              <a:t>трансулуттук</a:t>
            </a:r>
            <a:r>
              <a:rPr lang="ru-RU" sz="2000" dirty="0"/>
              <a:t> </a:t>
            </a:r>
            <a:r>
              <a:rPr lang="ru-RU" sz="2000" dirty="0" err="1"/>
              <a:t>уюшкан</a:t>
            </a:r>
            <a:r>
              <a:rPr lang="ru-RU" sz="2000" dirty="0"/>
              <a:t> </a:t>
            </a:r>
            <a:r>
              <a:rPr lang="ru-RU" sz="2000" dirty="0" err="1"/>
              <a:t>кылмыштуулукка</a:t>
            </a:r>
            <a:r>
              <a:rPr lang="ru-RU" sz="2000" dirty="0"/>
              <a:t> </a:t>
            </a:r>
            <a:r>
              <a:rPr lang="ru-RU" sz="2000" dirty="0" err="1"/>
              <a:t>каршы</a:t>
            </a:r>
            <a:r>
              <a:rPr lang="ru-RU" sz="2000" dirty="0"/>
              <a:t> </a:t>
            </a:r>
            <a:r>
              <a:rPr lang="ru-RU" sz="2000" dirty="0" err="1"/>
              <a:t>конвенциясы</a:t>
            </a:r>
            <a:r>
              <a:rPr lang="ru-RU" sz="2000" dirty="0"/>
              <a:t> (2000-ж.) </a:t>
            </a:r>
            <a:r>
              <a:rPr lang="ru-RU" sz="2000" dirty="0" err="1"/>
              <a:t>жана</a:t>
            </a:r>
            <a:r>
              <a:rPr lang="ru-RU" sz="2000" dirty="0"/>
              <a:t> </a:t>
            </a:r>
            <a:r>
              <a:rPr lang="ru-RU" sz="2000" dirty="0" err="1"/>
              <a:t>адам</a:t>
            </a:r>
            <a:r>
              <a:rPr lang="ru-RU" sz="2000" dirty="0"/>
              <a:t> </a:t>
            </a:r>
            <a:r>
              <a:rPr lang="ru-RU" sz="2000" dirty="0" err="1"/>
              <a:t>сатуунун</a:t>
            </a:r>
            <a:r>
              <a:rPr lang="ru-RU" sz="2000" dirty="0"/>
              <a:t>, </a:t>
            </a:r>
            <a:r>
              <a:rPr lang="ru-RU" sz="2000" dirty="0" err="1"/>
              <a:t>ɵзгɵчɵ</a:t>
            </a:r>
            <a:r>
              <a:rPr lang="ru-RU" sz="2000" dirty="0"/>
              <a:t> </a:t>
            </a:r>
            <a:r>
              <a:rPr lang="ru-RU" sz="2000" dirty="0" err="1"/>
              <a:t>аялдарды</a:t>
            </a:r>
            <a:r>
              <a:rPr lang="ru-RU" sz="2000" dirty="0"/>
              <a:t> </a:t>
            </a:r>
            <a:r>
              <a:rPr lang="ru-RU" sz="2000" dirty="0" err="1"/>
              <a:t>жана</a:t>
            </a:r>
            <a:r>
              <a:rPr lang="ru-RU" sz="2000" dirty="0"/>
              <a:t> </a:t>
            </a:r>
            <a:r>
              <a:rPr lang="ru-RU" sz="2000" dirty="0" err="1"/>
              <a:t>балдарды</a:t>
            </a:r>
            <a:r>
              <a:rPr lang="ru-RU" sz="2000" dirty="0"/>
              <a:t> </a:t>
            </a:r>
            <a:r>
              <a:rPr lang="ru-RU" sz="2000" dirty="0" err="1"/>
              <a:t>сатуунун</a:t>
            </a:r>
            <a:r>
              <a:rPr lang="ru-RU" sz="2000" dirty="0"/>
              <a:t> </a:t>
            </a:r>
            <a:r>
              <a:rPr lang="ru-RU" sz="2000" dirty="0" err="1"/>
              <a:t>алдын</a:t>
            </a:r>
            <a:r>
              <a:rPr lang="ru-RU" sz="2000" dirty="0"/>
              <a:t> </a:t>
            </a:r>
            <a:r>
              <a:rPr lang="ru-RU" sz="2000" dirty="0" err="1"/>
              <a:t>алуу</a:t>
            </a:r>
            <a:r>
              <a:rPr lang="ru-RU" sz="2000" dirty="0"/>
              <a:t> </a:t>
            </a:r>
            <a:r>
              <a:rPr lang="ru-RU" sz="2000" dirty="0" err="1"/>
              <a:t>жана</a:t>
            </a:r>
            <a:r>
              <a:rPr lang="ru-RU" sz="2000" dirty="0"/>
              <a:t> </a:t>
            </a:r>
            <a:r>
              <a:rPr lang="ru-RU" sz="2000" dirty="0" err="1"/>
              <a:t>токтотуу</a:t>
            </a:r>
            <a:r>
              <a:rPr lang="ru-RU" sz="2000" dirty="0"/>
              <a:t>  </a:t>
            </a:r>
            <a:r>
              <a:rPr lang="ru-RU" sz="2000" dirty="0" err="1"/>
              <a:t>жɵнүндɵ</a:t>
            </a:r>
            <a:r>
              <a:rPr lang="ru-RU" sz="2000" dirty="0"/>
              <a:t> протокол (</a:t>
            </a:r>
            <a:r>
              <a:rPr lang="ky-KG" sz="2000" dirty="0"/>
              <a:t>Палерм протоколу</a:t>
            </a:r>
            <a:r>
              <a:rPr lang="ru-RU" sz="2000" dirty="0"/>
              <a:t>).</a:t>
            </a:r>
          </a:p>
          <a:p>
            <a:pPr lvl="0" algn="just"/>
            <a:r>
              <a:rPr lang="ky-KG" sz="2000" dirty="0"/>
              <a:t> БУУнун адам сатуу жана үчүнчү тараптардын сойкулук үчүн эксплуатациялоо менен күрɵшүү жɵнүндɵ конвенциясы (1949-ж.).</a:t>
            </a:r>
            <a:endParaRPr lang="ru-RU" sz="2000" dirty="0"/>
          </a:p>
          <a:p>
            <a:pPr lvl="0" algn="just"/>
            <a:r>
              <a:rPr lang="ru-RU" sz="2000" dirty="0" err="1"/>
              <a:t>Балдардын</a:t>
            </a:r>
            <a:r>
              <a:rPr lang="ru-RU" sz="2000" dirty="0"/>
              <a:t> </a:t>
            </a:r>
            <a:r>
              <a:rPr lang="ru-RU" sz="2000" dirty="0" err="1"/>
              <a:t>укуктары</a:t>
            </a:r>
            <a:r>
              <a:rPr lang="ru-RU" sz="2000" dirty="0"/>
              <a:t> </a:t>
            </a:r>
            <a:r>
              <a:rPr lang="ru-RU" sz="2000" dirty="0" err="1"/>
              <a:t>жɵнүндɵ</a:t>
            </a:r>
            <a:r>
              <a:rPr lang="ru-RU" sz="2000" dirty="0"/>
              <a:t> протокол </a:t>
            </a:r>
            <a:r>
              <a:rPr lang="ru-RU" sz="2000" dirty="0" err="1"/>
              <a:t>жана</a:t>
            </a:r>
            <a:r>
              <a:rPr lang="ru-RU" sz="2000" dirty="0"/>
              <a:t> ага карата </a:t>
            </a:r>
            <a:r>
              <a:rPr lang="ru-RU" sz="2000" dirty="0" err="1"/>
              <a:t>адам</a:t>
            </a:r>
            <a:r>
              <a:rPr lang="ru-RU" sz="2000" dirty="0"/>
              <a:t> </a:t>
            </a:r>
            <a:r>
              <a:rPr lang="ru-RU" sz="2000" dirty="0" err="1"/>
              <a:t>сатууга</a:t>
            </a:r>
            <a:r>
              <a:rPr lang="ru-RU" sz="2000" dirty="0"/>
              <a:t>, </a:t>
            </a:r>
            <a:r>
              <a:rPr lang="ru-RU" sz="2000" dirty="0" err="1"/>
              <a:t>балдар</a:t>
            </a:r>
            <a:r>
              <a:rPr lang="ru-RU" sz="2000" dirty="0"/>
              <a:t> </a:t>
            </a:r>
            <a:r>
              <a:rPr lang="ru-RU" sz="2000" dirty="0" err="1"/>
              <a:t>сойкулугуна</a:t>
            </a:r>
            <a:r>
              <a:rPr lang="ru-RU" sz="2000" dirty="0"/>
              <a:t> </a:t>
            </a:r>
            <a:r>
              <a:rPr lang="ru-RU" sz="2000" dirty="0" err="1"/>
              <a:t>жана</a:t>
            </a:r>
            <a:r>
              <a:rPr lang="ru-RU" sz="2000" dirty="0"/>
              <a:t> </a:t>
            </a:r>
            <a:r>
              <a:rPr lang="ru-RU" sz="2000" dirty="0" err="1"/>
              <a:t>балдар</a:t>
            </a:r>
            <a:r>
              <a:rPr lang="ru-RU" sz="2000" dirty="0"/>
              <a:t> </a:t>
            </a:r>
            <a:r>
              <a:rPr lang="ru-RU" sz="2000" dirty="0" err="1"/>
              <a:t>порнографиясына</a:t>
            </a:r>
            <a:r>
              <a:rPr lang="ru-RU" sz="2000" dirty="0"/>
              <a:t> </a:t>
            </a:r>
            <a:r>
              <a:rPr lang="ru-RU" sz="2000" dirty="0" err="1"/>
              <a:t>тиешелүү</a:t>
            </a:r>
            <a:r>
              <a:rPr lang="ru-RU" sz="2000" dirty="0"/>
              <a:t> </a:t>
            </a:r>
            <a:r>
              <a:rPr lang="ru-RU" sz="2000" dirty="0" err="1"/>
              <a:t>факултативдик</a:t>
            </a:r>
            <a:r>
              <a:rPr lang="ru-RU" sz="2000" dirty="0"/>
              <a:t> протокол (2000-жыл). </a:t>
            </a:r>
          </a:p>
          <a:p>
            <a:pPr lvl="0" algn="just"/>
            <a:r>
              <a:rPr lang="ru-RU" sz="2000" dirty="0"/>
              <a:t> Эл </a:t>
            </a:r>
            <a:r>
              <a:rPr lang="ru-RU" sz="2000" dirty="0" err="1"/>
              <a:t>аралык</a:t>
            </a:r>
            <a:r>
              <a:rPr lang="ru-RU" sz="2000" dirty="0"/>
              <a:t> </a:t>
            </a:r>
            <a:r>
              <a:rPr lang="ru-RU" sz="2000" dirty="0" err="1"/>
              <a:t>эмгек</a:t>
            </a:r>
            <a:r>
              <a:rPr lang="ru-RU" sz="2000" dirty="0"/>
              <a:t> </a:t>
            </a:r>
            <a:r>
              <a:rPr lang="ru-RU" sz="2000" dirty="0" err="1"/>
              <a:t>уюмунун</a:t>
            </a:r>
            <a:r>
              <a:rPr lang="ru-RU" sz="2000" dirty="0"/>
              <a:t> </a:t>
            </a:r>
            <a:r>
              <a:rPr lang="ru-RU" sz="2000" dirty="0" err="1"/>
              <a:t>конвенциялары</a:t>
            </a:r>
            <a:r>
              <a:rPr lang="ru-RU" sz="2000" dirty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000" dirty="0">
              <a:latin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nn-NO" sz="2000" dirty="0">
              <a:latin typeface="Arial" charset="0"/>
            </a:endParaRPr>
          </a:p>
        </p:txBody>
      </p:sp>
      <p:sp>
        <p:nvSpPr>
          <p:cNvPr id="17410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86C1FE8A-7604-5845-85E0-48086A5D66AB}" type="slidenum">
              <a:rPr kumimoji="0" lang="nn-NO" sz="1400">
                <a:latin typeface="Arial" charset="0"/>
              </a:rPr>
              <a:pPr eaLnBrk="1" hangingPunct="1"/>
              <a:t>3</a:t>
            </a:fld>
            <a:endParaRPr kumimoji="0" lang="nn-NO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98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884368" cy="936104"/>
          </a:xfrm>
          <a:extLst/>
        </p:spPr>
        <p:txBody>
          <a:bodyPr anchor="t">
            <a:noAutofit/>
          </a:bodyPr>
          <a:lstStyle/>
          <a:p>
            <a:pPr marL="342900" indent="-342900" eaLnBrk="1" hangingPunct="1"/>
            <a:r>
              <a:rPr kumimoji="0" lang="ru-RU" sz="2800" b="1" dirty="0" err="1" smtClean="0">
                <a:solidFill>
                  <a:schemeClr val="tx1"/>
                </a:solidFill>
                <a:latin typeface="Arial" charset="0"/>
              </a:rPr>
              <a:t>БУУнун</a:t>
            </a:r>
            <a:r>
              <a:rPr kumimoji="0" lang="ru-RU" sz="2800" b="1" dirty="0" smtClean="0">
                <a:solidFill>
                  <a:schemeClr val="tx1"/>
                </a:solidFill>
                <a:latin typeface="Arial" charset="0"/>
              </a:rPr>
              <a:t> Пекин </a:t>
            </a:r>
            <a:r>
              <a:rPr kumimoji="0" lang="ru-RU" sz="2800" b="1" dirty="0" err="1" smtClean="0">
                <a:solidFill>
                  <a:schemeClr val="tx1"/>
                </a:solidFill>
                <a:latin typeface="Arial" charset="0"/>
              </a:rPr>
              <a:t>Аракеттер</a:t>
            </a:r>
            <a:r>
              <a:rPr kumimoji="0" lang="ru-RU" sz="2800" b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kumimoji="0" lang="ru-RU" sz="2800" b="1" dirty="0" err="1" smtClean="0">
                <a:solidFill>
                  <a:schemeClr val="tx1"/>
                </a:solidFill>
                <a:latin typeface="Arial" charset="0"/>
              </a:rPr>
              <a:t>Платформасы</a:t>
            </a:r>
            <a:r>
              <a:rPr kumimoji="0" lang="ru-RU" sz="2800" b="1" dirty="0" smtClean="0">
                <a:solidFill>
                  <a:schemeClr val="tx1"/>
                </a:solidFill>
                <a:latin typeface="Arial" charset="0"/>
              </a:rPr>
              <a:t>  (1995-ж.</a:t>
            </a:r>
            <a:r>
              <a:rPr kumimoji="0" lang="ru-RU" sz="2800" b="1" dirty="0" smtClean="0">
                <a:solidFill>
                  <a:schemeClr val="tx1"/>
                </a:solidFill>
                <a:latin typeface="Calibri"/>
                <a:cs typeface="Calibri"/>
              </a:rPr>
              <a:t>өө</a:t>
            </a:r>
            <a:r>
              <a:rPr kumimoji="0" lang="ru-RU" sz="2800" b="1" dirty="0" smtClean="0">
                <a:solidFill>
                  <a:schemeClr val="tx1"/>
                </a:solidFill>
                <a:latin typeface="Arial" charset="0"/>
              </a:rPr>
              <a:t>)</a:t>
            </a:r>
            <a:br>
              <a:rPr kumimoji="0" lang="ru-RU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ru-RU" sz="2400" b="1" dirty="0" err="1" smtClean="0">
                <a:latin typeface="+mn-lt"/>
              </a:rPr>
              <a:t>маселе</a:t>
            </a:r>
            <a:r>
              <a:rPr lang="ru-RU" sz="2400" b="1" dirty="0" smtClean="0">
                <a:latin typeface="+mn-lt"/>
              </a:rPr>
              <a:t> </a:t>
            </a:r>
            <a:r>
              <a:rPr lang="ru-RU" sz="2400" b="1" dirty="0" err="1" smtClean="0">
                <a:latin typeface="+mn-lt"/>
              </a:rPr>
              <a:t>жараткан</a:t>
            </a:r>
            <a:r>
              <a:rPr lang="ru-RU" sz="2400" b="1" dirty="0" smtClean="0">
                <a:latin typeface="+mn-lt"/>
              </a:rPr>
              <a:t> </a:t>
            </a:r>
            <a:r>
              <a:rPr lang="ru-RU" sz="2400" b="1" dirty="0" err="1" smtClean="0">
                <a:latin typeface="+mn-lt"/>
              </a:rPr>
              <a:t>ч</a:t>
            </a:r>
            <a:r>
              <a:rPr lang="ru-RU" sz="2400" b="1" dirty="0" err="1" smtClean="0">
                <a:latin typeface="+mn-lt"/>
                <a:cs typeface="Calibri"/>
              </a:rPr>
              <a:t>өйр</a:t>
            </a:r>
            <a:r>
              <a:rPr lang="ru-RU" sz="2400" b="1" dirty="0" err="1" smtClean="0">
                <a:latin typeface="Calibri"/>
                <a:cs typeface="Calibri"/>
              </a:rPr>
              <a:t>ө</a:t>
            </a:r>
            <a:r>
              <a:rPr lang="ru-RU" sz="2400" b="1" dirty="0" err="1" smtClean="0">
                <a:latin typeface="+mn-lt"/>
                <a:cs typeface="Calibri"/>
              </a:rPr>
              <a:t>л</a:t>
            </a:r>
            <a:r>
              <a:rPr lang="ru-RU" sz="2400" b="1" dirty="0" err="1" smtClean="0">
                <a:latin typeface="Calibri"/>
                <a:cs typeface="Calibri"/>
              </a:rPr>
              <a:t>ө</a:t>
            </a:r>
            <a:r>
              <a:rPr lang="ru-RU" sz="2400" b="1" dirty="0" err="1" smtClean="0">
                <a:latin typeface="+mn-lt"/>
                <a:cs typeface="Calibri"/>
              </a:rPr>
              <a:t>р</a:t>
            </a:r>
            <a:endParaRPr kumimoji="0" lang="ru-RU" sz="2400" b="1" dirty="0">
              <a:latin typeface="+mn-lt"/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683568" y="1600200"/>
            <a:ext cx="8281045" cy="4525963"/>
          </a:xfrm>
        </p:spPr>
        <p:txBody>
          <a:bodyPr anchor="t">
            <a:normAutofit fontScale="55000" lnSpcReduction="20000"/>
          </a:bodyPr>
          <a:lstStyle/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lang="ru-RU" sz="3800" dirty="0" err="1" smtClean="0">
                <a:latin typeface="Arial" charset="0"/>
              </a:rPr>
              <a:t>Жакырчылык</a:t>
            </a:r>
            <a:endParaRPr kumimoji="0" lang="ru-RU" sz="3800" dirty="0">
              <a:latin typeface="Arial" charset="0"/>
            </a:endParaRP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dirty="0" err="1" smtClean="0">
                <a:latin typeface="Arial" charset="0"/>
              </a:rPr>
              <a:t>Аялдарга</a:t>
            </a:r>
            <a:r>
              <a:rPr kumimoji="0" lang="ru-RU" sz="3800" dirty="0" smtClean="0">
                <a:latin typeface="Arial" charset="0"/>
              </a:rPr>
              <a:t> </a:t>
            </a:r>
            <a:r>
              <a:rPr kumimoji="0" lang="ru-RU" sz="3800" dirty="0" err="1" smtClean="0">
                <a:latin typeface="Arial" charset="0"/>
              </a:rPr>
              <a:t>билим</a:t>
            </a:r>
            <a:r>
              <a:rPr kumimoji="0" lang="ru-RU" sz="3800" dirty="0" smtClean="0">
                <a:latin typeface="Arial" charset="0"/>
              </a:rPr>
              <a:t> </a:t>
            </a:r>
            <a:r>
              <a:rPr kumimoji="0" lang="ru-RU" sz="3800" dirty="0" err="1" smtClean="0">
                <a:latin typeface="Arial" charset="0"/>
              </a:rPr>
              <a:t>бер</a:t>
            </a:r>
            <a:r>
              <a:rPr kumimoji="0" lang="ru-RU" sz="3800" dirty="0" err="1" smtClean="0">
                <a:latin typeface="Calibri"/>
                <a:cs typeface="Calibri"/>
              </a:rPr>
              <a:t>үү</a:t>
            </a:r>
            <a:r>
              <a:rPr kumimoji="0" lang="ru-RU" sz="3800" dirty="0" smtClean="0">
                <a:latin typeface="Calibri"/>
                <a:cs typeface="Calibri"/>
              </a:rPr>
              <a:t> </a:t>
            </a:r>
            <a:r>
              <a:rPr kumimoji="0" lang="ru-RU" sz="3800" dirty="0" err="1" smtClean="0">
                <a:latin typeface="Calibri"/>
                <a:cs typeface="Calibri"/>
              </a:rPr>
              <a:t>жана</a:t>
            </a:r>
            <a:r>
              <a:rPr kumimoji="0" lang="ru-RU" sz="3800" dirty="0" smtClean="0">
                <a:latin typeface="Calibri"/>
                <a:cs typeface="Calibri"/>
              </a:rPr>
              <a:t> </a:t>
            </a:r>
            <a:r>
              <a:rPr kumimoji="0" lang="ru-RU" sz="3800" dirty="0" err="1" smtClean="0">
                <a:latin typeface="Calibri"/>
                <a:cs typeface="Calibri"/>
              </a:rPr>
              <a:t>кесиптик</a:t>
            </a:r>
            <a:r>
              <a:rPr kumimoji="0" lang="ru-RU" sz="3800" dirty="0" smtClean="0">
                <a:latin typeface="Calibri"/>
                <a:cs typeface="Calibri"/>
              </a:rPr>
              <a:t>  </a:t>
            </a:r>
            <a:r>
              <a:rPr kumimoji="0" lang="ru-RU" sz="3800" dirty="0" err="1" smtClean="0">
                <a:latin typeface="Calibri"/>
                <a:cs typeface="Calibri"/>
              </a:rPr>
              <a:t>даярдоо</a:t>
            </a:r>
            <a:endParaRPr kumimoji="0" lang="ru-RU" sz="3800" dirty="0">
              <a:latin typeface="Arial" charset="0"/>
            </a:endParaRP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lang="ru-RU" sz="3800" dirty="0" err="1" smtClean="0">
                <a:latin typeface="Arial" charset="0"/>
              </a:rPr>
              <a:t>Ден</a:t>
            </a:r>
            <a:r>
              <a:rPr lang="ru-RU" sz="3800" dirty="0" smtClean="0">
                <a:latin typeface="Arial" charset="0"/>
              </a:rPr>
              <a:t> </a:t>
            </a:r>
            <a:r>
              <a:rPr lang="ru-RU" sz="3800" dirty="0" err="1" smtClean="0">
                <a:latin typeface="Arial" charset="0"/>
              </a:rPr>
              <a:t>соолук</a:t>
            </a:r>
            <a:endParaRPr kumimoji="0" lang="ru-RU" sz="3800" dirty="0">
              <a:latin typeface="Arial" charset="0"/>
            </a:endParaRP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lang="ru-RU" sz="3800" b="1" dirty="0" err="1" smtClean="0">
                <a:latin typeface="Arial" charset="0"/>
              </a:rPr>
              <a:t>Зомбулук</a:t>
            </a:r>
            <a:endParaRPr kumimoji="0" lang="ru-RU" sz="3800" b="1" dirty="0">
              <a:latin typeface="Arial" charset="0"/>
            </a:endParaRP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lang="ru-RU" sz="3800" dirty="0" err="1" smtClean="0">
                <a:latin typeface="Arial" charset="0"/>
              </a:rPr>
              <a:t>Курал</a:t>
            </a:r>
            <a:r>
              <a:rPr lang="ru-RU" sz="3800" dirty="0" smtClean="0">
                <a:latin typeface="Arial" charset="0"/>
              </a:rPr>
              <a:t> </a:t>
            </a:r>
            <a:r>
              <a:rPr lang="ru-RU" sz="3800" dirty="0" err="1" smtClean="0">
                <a:latin typeface="Arial" charset="0"/>
              </a:rPr>
              <a:t>колдонулган</a:t>
            </a:r>
            <a:r>
              <a:rPr lang="ru-RU" sz="3800" dirty="0" smtClean="0">
                <a:latin typeface="Arial" charset="0"/>
              </a:rPr>
              <a:t> </a:t>
            </a:r>
            <a:r>
              <a:rPr lang="ru-RU" sz="3800" dirty="0" err="1" smtClean="0">
                <a:latin typeface="Arial" charset="0"/>
              </a:rPr>
              <a:t>карама-каршылыктар</a:t>
            </a:r>
            <a:endParaRPr kumimoji="0" lang="ru-RU" sz="3800" dirty="0">
              <a:latin typeface="Arial" charset="0"/>
            </a:endParaRP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dirty="0">
                <a:latin typeface="Arial" charset="0"/>
              </a:rPr>
              <a:t>Экономика</a:t>
            </a: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lang="ru-RU" sz="3800" dirty="0" err="1" smtClean="0">
                <a:latin typeface="Arial" charset="0"/>
              </a:rPr>
              <a:t>Бийлик</a:t>
            </a:r>
            <a:r>
              <a:rPr lang="ru-RU" sz="3800" dirty="0" smtClean="0">
                <a:latin typeface="Arial" charset="0"/>
              </a:rPr>
              <a:t> </a:t>
            </a:r>
            <a:r>
              <a:rPr lang="ru-RU" sz="3800" dirty="0" err="1" smtClean="0">
                <a:latin typeface="Arial" charset="0"/>
              </a:rPr>
              <a:t>жана</a:t>
            </a:r>
            <a:r>
              <a:rPr lang="ru-RU" sz="3800" dirty="0" smtClean="0">
                <a:latin typeface="Arial" charset="0"/>
              </a:rPr>
              <a:t> </a:t>
            </a:r>
            <a:r>
              <a:rPr lang="ru-RU" sz="3800" dirty="0" err="1" smtClean="0">
                <a:latin typeface="Arial" charset="0"/>
              </a:rPr>
              <a:t>чечим</a:t>
            </a:r>
            <a:r>
              <a:rPr lang="ru-RU" sz="3800" dirty="0" smtClean="0">
                <a:latin typeface="Arial" charset="0"/>
              </a:rPr>
              <a:t> </a:t>
            </a:r>
            <a:r>
              <a:rPr lang="ru-RU" sz="3800" dirty="0" err="1" smtClean="0">
                <a:latin typeface="Arial" charset="0"/>
              </a:rPr>
              <a:t>кабыл</a:t>
            </a:r>
            <a:r>
              <a:rPr lang="ru-RU" sz="3800" dirty="0" smtClean="0">
                <a:latin typeface="Arial" charset="0"/>
              </a:rPr>
              <a:t> </a:t>
            </a:r>
            <a:r>
              <a:rPr lang="ru-RU" sz="3800" dirty="0" err="1" smtClean="0">
                <a:latin typeface="Arial" charset="0"/>
              </a:rPr>
              <a:t>алуу</a:t>
            </a:r>
            <a:endParaRPr kumimoji="0" lang="ru-RU" sz="3800" dirty="0">
              <a:latin typeface="Arial" charset="0"/>
            </a:endParaRP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dirty="0" err="1" smtClean="0">
                <a:latin typeface="Arial" charset="0"/>
              </a:rPr>
              <a:t>Аялдардын</a:t>
            </a:r>
            <a:r>
              <a:rPr kumimoji="0" lang="ru-RU" sz="3800" dirty="0" smtClean="0">
                <a:latin typeface="Arial" charset="0"/>
              </a:rPr>
              <a:t> </a:t>
            </a:r>
            <a:r>
              <a:rPr kumimoji="0" lang="ru-RU" sz="3800" dirty="0" err="1" smtClean="0">
                <a:latin typeface="Arial" charset="0"/>
              </a:rPr>
              <a:t>абалдарын</a:t>
            </a:r>
            <a:r>
              <a:rPr kumimoji="0" lang="ru-RU" sz="3800" dirty="0" smtClean="0">
                <a:latin typeface="Arial" charset="0"/>
              </a:rPr>
              <a:t> </a:t>
            </a:r>
            <a:r>
              <a:rPr kumimoji="0" lang="ru-RU" sz="3800" dirty="0" err="1" smtClean="0">
                <a:latin typeface="Arial" charset="0"/>
              </a:rPr>
              <a:t>жакшыртуу</a:t>
            </a:r>
            <a:r>
              <a:rPr kumimoji="0" lang="ru-RU" sz="3800" dirty="0" smtClean="0">
                <a:latin typeface="Arial" charset="0"/>
              </a:rPr>
              <a:t> </a:t>
            </a:r>
            <a:r>
              <a:rPr kumimoji="0" lang="ru-RU" sz="3800" dirty="0" err="1" smtClean="0">
                <a:latin typeface="Calibri"/>
                <a:cs typeface="Calibri"/>
              </a:rPr>
              <a:t>үчүн</a:t>
            </a:r>
            <a:r>
              <a:rPr kumimoji="0" lang="ru-RU" sz="3800" dirty="0" smtClean="0">
                <a:latin typeface="Calibri"/>
                <a:cs typeface="Calibri"/>
              </a:rPr>
              <a:t> </a:t>
            </a:r>
            <a:r>
              <a:rPr kumimoji="0" lang="ru-RU" sz="3800" dirty="0" err="1" smtClean="0">
                <a:latin typeface="Calibri"/>
                <a:cs typeface="Calibri"/>
              </a:rPr>
              <a:t>и</a:t>
            </a:r>
            <a:r>
              <a:rPr kumimoji="0" lang="ru-RU" sz="3800" dirty="0" err="1" smtClean="0">
                <a:latin typeface="Arial" charset="0"/>
              </a:rPr>
              <a:t>нституционалдык</a:t>
            </a:r>
            <a:r>
              <a:rPr kumimoji="0" lang="ru-RU" sz="3800" dirty="0" smtClean="0">
                <a:latin typeface="Arial" charset="0"/>
              </a:rPr>
              <a:t> </a:t>
            </a:r>
            <a:r>
              <a:rPr kumimoji="0" lang="ru-RU" sz="3800" dirty="0" err="1" smtClean="0">
                <a:latin typeface="Arial" charset="0"/>
              </a:rPr>
              <a:t>механизмдер</a:t>
            </a:r>
            <a:endParaRPr kumimoji="0" lang="ru-RU" sz="3800" dirty="0">
              <a:latin typeface="Arial" charset="0"/>
            </a:endParaRP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lang="ru-RU" sz="3800" dirty="0" err="1" smtClean="0">
                <a:latin typeface="Arial" charset="0"/>
              </a:rPr>
              <a:t>Аялдардын</a:t>
            </a:r>
            <a:r>
              <a:rPr lang="ru-RU" sz="3800" dirty="0" smtClean="0">
                <a:latin typeface="Arial" charset="0"/>
              </a:rPr>
              <a:t> </a:t>
            </a:r>
            <a:r>
              <a:rPr lang="ru-RU" sz="3800" dirty="0" err="1" smtClean="0">
                <a:latin typeface="Arial" charset="0"/>
              </a:rPr>
              <a:t>укуктары</a:t>
            </a:r>
            <a:endParaRPr kumimoji="0" lang="ru-RU" sz="3800" dirty="0">
              <a:latin typeface="Arial" charset="0"/>
            </a:endParaRP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lang="ru-RU" sz="3800" dirty="0" err="1" smtClean="0">
                <a:latin typeface="Arial" charset="0"/>
              </a:rPr>
              <a:t>Массалык</a:t>
            </a:r>
            <a:r>
              <a:rPr lang="ru-RU" sz="3800" dirty="0" smtClean="0">
                <a:latin typeface="Arial" charset="0"/>
              </a:rPr>
              <a:t> </a:t>
            </a:r>
            <a:r>
              <a:rPr lang="ru-RU" sz="3800" dirty="0" err="1" smtClean="0">
                <a:latin typeface="Arial" charset="0"/>
              </a:rPr>
              <a:t>маалымат</a:t>
            </a:r>
            <a:r>
              <a:rPr lang="ru-RU" sz="3800" dirty="0" smtClean="0">
                <a:latin typeface="Arial" charset="0"/>
              </a:rPr>
              <a:t> </a:t>
            </a:r>
            <a:r>
              <a:rPr lang="ru-RU" sz="3800" dirty="0" err="1" smtClean="0">
                <a:latin typeface="Arial" charset="0"/>
              </a:rPr>
              <a:t>каражаттары</a:t>
            </a:r>
            <a:r>
              <a:rPr kumimoji="0" lang="ru-RU" sz="3800" dirty="0" smtClean="0">
                <a:latin typeface="Arial" charset="0"/>
              </a:rPr>
              <a:t> (</a:t>
            </a:r>
            <a:r>
              <a:rPr lang="ru-RU" sz="3800" dirty="0" smtClean="0">
                <a:latin typeface="Arial" charset="0"/>
              </a:rPr>
              <a:t>ММК</a:t>
            </a:r>
            <a:r>
              <a:rPr kumimoji="0" lang="ru-RU" sz="3800" dirty="0" smtClean="0">
                <a:latin typeface="Arial" charset="0"/>
              </a:rPr>
              <a:t>)</a:t>
            </a:r>
            <a:endParaRPr kumimoji="0" lang="ru-RU" sz="3800" dirty="0">
              <a:latin typeface="Arial" charset="0"/>
            </a:endParaRP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lang="ru-RU" sz="3800" dirty="0" err="1" smtClean="0">
                <a:latin typeface="Arial" charset="0"/>
              </a:rPr>
              <a:t>Курчап</a:t>
            </a:r>
            <a:r>
              <a:rPr lang="ru-RU" sz="3800" dirty="0" smtClean="0">
                <a:latin typeface="Arial" charset="0"/>
              </a:rPr>
              <a:t> </a:t>
            </a:r>
            <a:r>
              <a:rPr lang="ru-RU" sz="3800" dirty="0" err="1" smtClean="0">
                <a:latin typeface="Arial" charset="0"/>
              </a:rPr>
              <a:t>турган</a:t>
            </a:r>
            <a:r>
              <a:rPr lang="ru-RU" sz="3800" dirty="0" smtClean="0">
                <a:latin typeface="Arial" charset="0"/>
              </a:rPr>
              <a:t> </a:t>
            </a:r>
            <a:r>
              <a:rPr lang="ru-RU" sz="3800" dirty="0" err="1" smtClean="0">
                <a:latin typeface="Arial" charset="0"/>
              </a:rPr>
              <a:t>айлана</a:t>
            </a:r>
            <a:r>
              <a:rPr lang="ru-RU" sz="3800" dirty="0" smtClean="0">
                <a:latin typeface="Arial" charset="0"/>
              </a:rPr>
              <a:t> </a:t>
            </a:r>
            <a:r>
              <a:rPr lang="ru-RU" sz="3800" dirty="0" err="1" smtClean="0">
                <a:latin typeface="Arial" charset="0"/>
              </a:rPr>
              <a:t>ч</a:t>
            </a:r>
            <a:r>
              <a:rPr lang="ru-RU" sz="3800" dirty="0" err="1" smtClean="0">
                <a:latin typeface="Calibri"/>
                <a:cs typeface="Calibri"/>
              </a:rPr>
              <a:t>өйрө</a:t>
            </a:r>
            <a:endParaRPr kumimoji="0" lang="ru-RU" sz="3800" dirty="0">
              <a:latin typeface="Arial" charset="0"/>
            </a:endParaRP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lang="ru-RU" sz="3800" b="1" dirty="0" err="1" smtClean="0">
                <a:latin typeface="Arial" charset="0"/>
              </a:rPr>
              <a:t>Кыздар</a:t>
            </a:r>
            <a:endParaRPr kumimoji="0" lang="ru-RU" sz="3800" b="1" dirty="0">
              <a:latin typeface="Arial" charset="0"/>
            </a:endParaRPr>
          </a:p>
          <a:p>
            <a:pPr marL="457200" indent="-457200" eaLnBrk="1" hangingPunct="1"/>
            <a:endParaRPr kumimoji="0" lang="ru-RU" b="1" dirty="0">
              <a:latin typeface="Arial" charset="0"/>
            </a:endParaRPr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BC753DB6-5333-1147-A6A7-020A579A29BD}" type="slidenum">
              <a:rPr kumimoji="0" lang="nn-NO" sz="1400">
                <a:latin typeface="Arial" charset="0"/>
              </a:rPr>
              <a:pPr eaLnBrk="1" hangingPunct="1"/>
              <a:t>4</a:t>
            </a:fld>
            <a:endParaRPr kumimoji="0" lang="nn-NO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5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6458"/>
            <a:ext cx="6768752" cy="1176262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206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b="1" dirty="0" err="1"/>
              <a:t>Пландаштыруу</a:t>
            </a:r>
            <a:r>
              <a:rPr lang="ru-RU" sz="2000" b="1" dirty="0"/>
              <a:t> </a:t>
            </a:r>
            <a:r>
              <a:rPr lang="ru-RU" sz="2000" b="1" dirty="0" err="1"/>
              <a:t>жана</a:t>
            </a:r>
            <a:r>
              <a:rPr lang="ru-RU" sz="2000" b="1" dirty="0"/>
              <a:t> </a:t>
            </a:r>
            <a:r>
              <a:rPr lang="ru-RU" sz="2000" b="1" dirty="0" err="1"/>
              <a:t>баалоо</a:t>
            </a:r>
            <a:r>
              <a:rPr lang="ru-RU" sz="2000" b="1" dirty="0"/>
              <a:t> </a:t>
            </a:r>
            <a:r>
              <a:rPr lang="ru-RU" sz="2000" b="1" dirty="0" err="1"/>
              <a:t>максаттары</a:t>
            </a:r>
            <a:r>
              <a:rPr lang="ru-RU" sz="2000" b="1" dirty="0"/>
              <a:t> </a:t>
            </a:r>
            <a:r>
              <a:rPr lang="ru-RU" sz="2000" b="1" dirty="0" err="1"/>
              <a:t>үчүн</a:t>
            </a:r>
            <a:r>
              <a:rPr lang="ru-RU" sz="2000" b="1" dirty="0"/>
              <a:t> </a:t>
            </a:r>
            <a:r>
              <a:rPr lang="ru-RU" sz="2000" b="1" dirty="0" err="1"/>
              <a:t>жыныстык</a:t>
            </a:r>
            <a:r>
              <a:rPr lang="ru-RU" sz="2000" b="1" dirty="0"/>
              <a:t> </a:t>
            </a:r>
            <a:r>
              <a:rPr lang="ru-RU" sz="2000" b="1" dirty="0" err="1"/>
              <a:t>белгилери</a:t>
            </a:r>
            <a:r>
              <a:rPr lang="ru-RU" sz="2000" b="1" dirty="0"/>
              <a:t> </a:t>
            </a:r>
            <a:r>
              <a:rPr lang="ru-RU" sz="2000" b="1" dirty="0" err="1"/>
              <a:t>боюнча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rgbClr val="7030A0"/>
                </a:solidFill>
              </a:rPr>
              <a:t>дезагрегированных</a:t>
            </a:r>
            <a:r>
              <a:rPr lang="ru-RU" sz="2000" b="1" dirty="0"/>
              <a:t> </a:t>
            </a:r>
            <a:r>
              <a:rPr lang="ru-RU" sz="2000" b="1" dirty="0" err="1"/>
              <a:t>кɵрсɵткүчтɵрдү</a:t>
            </a:r>
            <a:r>
              <a:rPr lang="ru-RU" sz="2000" b="1" dirty="0"/>
              <a:t> </a:t>
            </a:r>
            <a:r>
              <a:rPr lang="ru-RU" sz="2000" b="1" dirty="0" err="1"/>
              <a:t>жана</a:t>
            </a:r>
            <a:r>
              <a:rPr lang="ru-RU" sz="2000" b="1" dirty="0"/>
              <a:t> </a:t>
            </a:r>
            <a:r>
              <a:rPr lang="ru-RU" sz="2000" b="1" dirty="0" err="1"/>
              <a:t>маалыматтарды</a:t>
            </a:r>
            <a:r>
              <a:rPr lang="ru-RU" sz="2000" b="1" dirty="0"/>
              <a:t> </a:t>
            </a:r>
            <a:r>
              <a:rPr lang="ru-RU" sz="2000" b="1" dirty="0" err="1"/>
              <a:t>чогултуу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52934"/>
            <a:ext cx="7632848" cy="4800402"/>
          </a:xfrm>
        </p:spPr>
        <p:txBody>
          <a:bodyPr>
            <a:noAutofit/>
          </a:bodyPr>
          <a:lstStyle/>
          <a:p>
            <a:pPr lvl="0"/>
            <a:r>
              <a:rPr lang="en-US" sz="2600" dirty="0" smtClean="0"/>
              <a:t>J) </a:t>
            </a:r>
            <a:r>
              <a:rPr lang="ru-RU" sz="2800" b="1" dirty="0" err="1">
                <a:solidFill>
                  <a:srgbClr val="FF0000"/>
                </a:solidFill>
              </a:rPr>
              <a:t>Үй-бүлɵлүк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зомбулук</a:t>
            </a:r>
            <a:r>
              <a:rPr lang="ru-RU" sz="2800" b="1" dirty="0">
                <a:solidFill>
                  <a:srgbClr val="FF0000"/>
                </a:solidFill>
              </a:rPr>
              <a:t>, </a:t>
            </a:r>
            <a:r>
              <a:rPr lang="ru-RU" sz="2800" b="1" dirty="0" err="1">
                <a:solidFill>
                  <a:srgbClr val="FF0000"/>
                </a:solidFill>
              </a:rPr>
              <a:t>сексуалдык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асылуу</a:t>
            </a:r>
            <a:r>
              <a:rPr lang="ru-RU" sz="2800" b="1" dirty="0">
                <a:solidFill>
                  <a:srgbClr val="FF0000"/>
                </a:solidFill>
              </a:rPr>
              <a:t>, </a:t>
            </a:r>
            <a:r>
              <a:rPr lang="ru-RU" sz="2800" b="1" dirty="0" err="1">
                <a:solidFill>
                  <a:srgbClr val="FF0000"/>
                </a:solidFill>
              </a:rPr>
              <a:t>зордуктоо</a:t>
            </a:r>
            <a:r>
              <a:rPr lang="ru-RU" sz="2800" b="1" dirty="0">
                <a:solidFill>
                  <a:srgbClr val="FF0000"/>
                </a:solidFill>
              </a:rPr>
              <a:t>,</a:t>
            </a:r>
            <a:r>
              <a:rPr lang="ru-RU" sz="2800" dirty="0"/>
              <a:t> </a:t>
            </a:r>
            <a:r>
              <a:rPr lang="ru-RU" sz="2800" dirty="0" err="1"/>
              <a:t>кан</a:t>
            </a:r>
            <a:r>
              <a:rPr lang="ru-RU" sz="2800" dirty="0"/>
              <a:t> </a:t>
            </a:r>
            <a:r>
              <a:rPr lang="ru-RU" sz="2800" dirty="0" err="1"/>
              <a:t>алмаштыруу</a:t>
            </a:r>
            <a:r>
              <a:rPr lang="ru-RU" sz="2800" dirty="0"/>
              <a:t>, </a:t>
            </a:r>
            <a:r>
              <a:rPr lang="ru-RU" sz="2800" b="1" dirty="0" err="1">
                <a:solidFill>
                  <a:srgbClr val="FF0000"/>
                </a:solidFill>
              </a:rPr>
              <a:t>аялдар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менен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кыздарды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сатуу</a:t>
            </a:r>
            <a:r>
              <a:rPr lang="ru-RU" sz="2800" b="1" dirty="0">
                <a:solidFill>
                  <a:srgbClr val="FF0000"/>
                </a:solidFill>
              </a:rPr>
              <a:t>, </a:t>
            </a:r>
            <a:r>
              <a:rPr lang="ru-RU" sz="2800" b="1" dirty="0" err="1">
                <a:solidFill>
                  <a:srgbClr val="FF0000"/>
                </a:solidFill>
              </a:rPr>
              <a:t>жыныстык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мажбурлоо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dirty="0" err="1"/>
              <a:t>жана</a:t>
            </a:r>
            <a:r>
              <a:rPr lang="ru-RU" sz="2800" dirty="0"/>
              <a:t> </a:t>
            </a:r>
            <a:r>
              <a:rPr lang="ru-RU" sz="2800" dirty="0" err="1"/>
              <a:t>мамлекеттик</a:t>
            </a:r>
            <a:r>
              <a:rPr lang="ru-RU" sz="2800" dirty="0"/>
              <a:t> </a:t>
            </a:r>
            <a:r>
              <a:rPr lang="ru-RU" sz="2800" dirty="0" err="1"/>
              <a:t>агенттер</a:t>
            </a:r>
            <a:r>
              <a:rPr lang="ru-RU" sz="2800" dirty="0"/>
              <a:t> </a:t>
            </a:r>
            <a:r>
              <a:rPr lang="ru-RU" sz="2800" dirty="0" err="1"/>
              <a:t>тарабынан</a:t>
            </a:r>
            <a:r>
              <a:rPr lang="ru-RU" sz="2800" dirty="0"/>
              <a:t> </a:t>
            </a:r>
            <a:r>
              <a:rPr lang="ru-RU" sz="2800" dirty="0" err="1"/>
              <a:t>жасалган</a:t>
            </a:r>
            <a:r>
              <a:rPr lang="ru-RU" sz="2800" dirty="0"/>
              <a:t> </a:t>
            </a:r>
            <a:r>
              <a:rPr lang="ru-RU" sz="2800" dirty="0" err="1"/>
              <a:t>зомбулук</a:t>
            </a:r>
            <a:r>
              <a:rPr lang="ru-RU" sz="2800" dirty="0"/>
              <a:t> </a:t>
            </a:r>
            <a:r>
              <a:rPr lang="ru-RU" sz="2800" dirty="0" err="1"/>
              <a:t>жɵнүндɵ</a:t>
            </a:r>
            <a:r>
              <a:rPr lang="ru-RU" sz="2800" dirty="0"/>
              <a:t> </a:t>
            </a:r>
            <a:r>
              <a:rPr lang="ru-RU" sz="2800" dirty="0" err="1"/>
              <a:t>ошондой</a:t>
            </a:r>
            <a:r>
              <a:rPr lang="ru-RU" sz="2800" dirty="0"/>
              <a:t> эле, </a:t>
            </a:r>
            <a:r>
              <a:rPr lang="ru-RU" sz="2800" b="1" dirty="0" err="1">
                <a:solidFill>
                  <a:srgbClr val="FF0000"/>
                </a:solidFill>
              </a:rPr>
              <a:t>бул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зомбулук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актыларын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жасаган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жарандар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жɵнүндɵ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dirty="0" err="1"/>
              <a:t>орчундуу</a:t>
            </a:r>
            <a:r>
              <a:rPr lang="ru-RU" sz="2800" dirty="0"/>
              <a:t> </a:t>
            </a:r>
            <a:r>
              <a:rPr lang="ru-RU" sz="2800" dirty="0" err="1"/>
              <a:t>кɵрсɵткүчтɵрдү</a:t>
            </a:r>
            <a:r>
              <a:rPr lang="ru-RU" sz="2800" dirty="0"/>
              <a:t> </a:t>
            </a:r>
            <a:r>
              <a:rPr lang="ru-RU" sz="2800" dirty="0" err="1"/>
              <a:t>жыныстык</a:t>
            </a:r>
            <a:r>
              <a:rPr lang="ru-RU" sz="2800" dirty="0"/>
              <a:t> </a:t>
            </a:r>
            <a:r>
              <a:rPr lang="ru-RU" sz="2800" dirty="0" err="1"/>
              <a:t>айырмачылыгы</a:t>
            </a:r>
            <a:r>
              <a:rPr lang="ru-RU" sz="2800" dirty="0"/>
              <a:t> </a:t>
            </a:r>
            <a:r>
              <a:rPr lang="ru-RU" sz="2800" dirty="0" err="1"/>
              <a:t>жана</a:t>
            </a:r>
            <a:r>
              <a:rPr lang="ru-RU" sz="2800" dirty="0"/>
              <a:t> </a:t>
            </a:r>
            <a:r>
              <a:rPr lang="ru-RU" sz="2800" dirty="0" err="1"/>
              <a:t>жаш-курагы</a:t>
            </a:r>
            <a:r>
              <a:rPr lang="ru-RU" sz="2800" dirty="0"/>
              <a:t> </a:t>
            </a:r>
            <a:r>
              <a:rPr lang="ru-RU" sz="2800" dirty="0" err="1"/>
              <a:t>боюнча</a:t>
            </a:r>
            <a:r>
              <a:rPr lang="ru-RU" sz="2800" dirty="0"/>
              <a:t> </a:t>
            </a:r>
            <a:r>
              <a:rPr lang="ru-RU" sz="2800" dirty="0" err="1"/>
              <a:t>бɵлүштүрүп</a:t>
            </a:r>
            <a:r>
              <a:rPr lang="ru-RU" sz="2800" dirty="0"/>
              <a:t> </a:t>
            </a:r>
            <a:r>
              <a:rPr lang="ru-RU" sz="2800" dirty="0" err="1" smtClean="0"/>
              <a:t>чогултуу</a:t>
            </a:r>
            <a:endParaRPr lang="en-US" sz="2600" dirty="0" smtClean="0"/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Пекин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А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ракеттер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П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латформасы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665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116632"/>
            <a:ext cx="6896472" cy="864096"/>
          </a:xfrm>
          <a:extLst/>
        </p:spPr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>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2700" b="1" dirty="0" err="1"/>
              <a:t>Гендердик</a:t>
            </a:r>
            <a:r>
              <a:rPr lang="ru-RU" sz="2700" b="1" dirty="0"/>
              <a:t> </a:t>
            </a:r>
            <a:r>
              <a:rPr lang="ru-RU" sz="2700" b="1" dirty="0" err="1"/>
              <a:t>статистиканын</a:t>
            </a:r>
            <a:r>
              <a:rPr lang="ru-RU" sz="2700" b="1" dirty="0"/>
              <a:t> </a:t>
            </a:r>
            <a:r>
              <a:rPr lang="ru-RU" sz="2700" b="1" dirty="0" err="1"/>
              <a:t>жана</a:t>
            </a:r>
            <a:r>
              <a:rPr lang="ru-RU" sz="2700" b="1" dirty="0"/>
              <a:t> </a:t>
            </a:r>
            <a:r>
              <a:rPr lang="ru-RU" sz="2700" b="1" dirty="0" err="1"/>
              <a:t>адам</a:t>
            </a:r>
            <a:r>
              <a:rPr lang="ru-RU" sz="2700" b="1" dirty="0"/>
              <a:t> </a:t>
            </a:r>
            <a:r>
              <a:rPr lang="ru-RU" sz="2700" b="1" dirty="0" err="1"/>
              <a:t>сатуу</a:t>
            </a:r>
            <a:r>
              <a:rPr lang="ru-RU" sz="2700" b="1" dirty="0"/>
              <a:t> </a:t>
            </a:r>
            <a:r>
              <a:rPr lang="ru-RU" sz="2700" b="1" dirty="0" err="1"/>
              <a:t>статистикасынын</a:t>
            </a:r>
            <a:r>
              <a:rPr lang="ru-RU" sz="2700" b="1" dirty="0"/>
              <a:t> </a:t>
            </a:r>
            <a:r>
              <a:rPr lang="ru-RU" sz="2700" b="1" dirty="0" err="1"/>
              <a:t>негизги</a:t>
            </a:r>
            <a:r>
              <a:rPr lang="ru-RU" sz="2700" b="1" dirty="0"/>
              <a:t> </a:t>
            </a:r>
            <a:r>
              <a:rPr lang="ru-RU" sz="2700" b="1" dirty="0" err="1"/>
              <a:t>принциптери</a:t>
            </a:r>
            <a:r>
              <a:rPr lang="ru-RU" sz="2700" dirty="0"/>
              <a:t/>
            </a:r>
            <a:br>
              <a:rPr lang="ru-RU" sz="2700" dirty="0"/>
            </a:br>
            <a:endParaRPr kumimoji="0" lang="nn-NO" sz="2700" b="1" dirty="0">
              <a:latin typeface="Arial" charset="0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340768"/>
            <a:ext cx="7715200" cy="4785395"/>
          </a:xfrm>
        </p:spPr>
        <p:txBody>
          <a:bodyPr>
            <a:normAutofit/>
          </a:bodyPr>
          <a:lstStyle/>
          <a:p>
            <a:pPr algn="just"/>
            <a:r>
              <a:rPr lang="ru-RU" sz="2400" dirty="0" err="1" smtClean="0"/>
              <a:t>Гендердик</a:t>
            </a:r>
            <a:r>
              <a:rPr lang="ru-RU" sz="2400" dirty="0" smtClean="0"/>
              <a:t> </a:t>
            </a:r>
            <a:r>
              <a:rPr lang="ru-RU" sz="2400" dirty="0" err="1"/>
              <a:t>статистикада</a:t>
            </a:r>
            <a:r>
              <a:rPr lang="ru-RU" sz="2400" dirty="0"/>
              <a:t> </a:t>
            </a:r>
            <a:r>
              <a:rPr lang="ru-RU" sz="2400" dirty="0" err="1"/>
              <a:t>расмий</a:t>
            </a:r>
            <a:r>
              <a:rPr lang="ru-RU" sz="2400" dirty="0"/>
              <a:t> </a:t>
            </a:r>
            <a:r>
              <a:rPr lang="ru-RU" sz="2400" dirty="0" err="1"/>
              <a:t>статистиканын</a:t>
            </a:r>
            <a:r>
              <a:rPr lang="ru-RU" sz="2400" dirty="0"/>
              <a:t> башка </a:t>
            </a:r>
            <a:r>
              <a:rPr lang="ru-RU" sz="2400" dirty="0" err="1"/>
              <a:t>бардык</a:t>
            </a:r>
            <a:r>
              <a:rPr lang="ru-RU" sz="2400" dirty="0"/>
              <a:t> </a:t>
            </a:r>
            <a:r>
              <a:rPr lang="ru-RU" sz="2400" dirty="0" err="1"/>
              <a:t>статистикалары</a:t>
            </a:r>
            <a:r>
              <a:rPr lang="ru-RU" sz="2400" dirty="0"/>
              <a:t> </a:t>
            </a:r>
            <a:r>
              <a:rPr lang="ru-RU" sz="2400" dirty="0" err="1"/>
              <a:t>сыяктуу</a:t>
            </a:r>
            <a:r>
              <a:rPr lang="ru-RU" sz="2400" dirty="0"/>
              <a:t> эле,  </a:t>
            </a:r>
            <a:r>
              <a:rPr lang="ru-RU" sz="2400" dirty="0" err="1"/>
              <a:t>БУУнун</a:t>
            </a:r>
            <a:r>
              <a:rPr lang="ru-RU" sz="2400" dirty="0"/>
              <a:t> </a:t>
            </a:r>
            <a:r>
              <a:rPr lang="ru-RU" sz="2400" dirty="0" err="1"/>
              <a:t>Статистикалык</a:t>
            </a:r>
            <a:r>
              <a:rPr lang="ru-RU" sz="2400" dirty="0"/>
              <a:t> </a:t>
            </a:r>
            <a:r>
              <a:rPr lang="ru-RU" sz="2400" dirty="0" err="1"/>
              <a:t>комиссиясы</a:t>
            </a:r>
            <a:r>
              <a:rPr lang="ru-RU" sz="2400" dirty="0"/>
              <a:t> </a:t>
            </a:r>
            <a:r>
              <a:rPr lang="ru-RU" sz="2400" dirty="0" err="1"/>
              <a:t>тарабынан</a:t>
            </a:r>
            <a:r>
              <a:rPr lang="ru-RU" sz="2400" dirty="0"/>
              <a:t> </a:t>
            </a:r>
            <a:r>
              <a:rPr lang="ru-RU" sz="2400" dirty="0" err="1"/>
              <a:t>кабыл</a:t>
            </a:r>
            <a:r>
              <a:rPr lang="ru-RU" sz="2400" dirty="0"/>
              <a:t> </a:t>
            </a:r>
            <a:r>
              <a:rPr lang="ru-RU" sz="2400" dirty="0" err="1"/>
              <a:t>алынган</a:t>
            </a:r>
            <a:r>
              <a:rPr lang="ru-RU" sz="2400" dirty="0"/>
              <a:t> </a:t>
            </a:r>
            <a:r>
              <a:rPr lang="ru-RU" sz="2400" dirty="0" err="1"/>
              <a:t>негизги</a:t>
            </a:r>
            <a:r>
              <a:rPr lang="ru-RU" sz="2400" dirty="0"/>
              <a:t> </a:t>
            </a:r>
            <a:r>
              <a:rPr lang="ru-RU" sz="2400" dirty="0" err="1"/>
              <a:t>принциптерди</a:t>
            </a:r>
            <a:r>
              <a:rPr lang="ru-RU" sz="2400" dirty="0"/>
              <a:t> </a:t>
            </a:r>
            <a:r>
              <a:rPr lang="ru-RU" sz="2400" dirty="0" err="1"/>
              <a:t>кармануу</a:t>
            </a:r>
            <a:r>
              <a:rPr lang="ru-RU" sz="2400" dirty="0"/>
              <a:t> зарыл</a:t>
            </a:r>
          </a:p>
          <a:p>
            <a:pPr algn="just"/>
            <a:r>
              <a:rPr lang="ru-RU" sz="2400" dirty="0" err="1" smtClean="0"/>
              <a:t>Ишенимдүүлүк</a:t>
            </a:r>
            <a:r>
              <a:rPr lang="ru-RU" sz="2400" dirty="0"/>
              <a:t>, </a:t>
            </a:r>
            <a:r>
              <a:rPr lang="ru-RU" sz="2400" dirty="0" err="1"/>
              <a:t>калыстык</a:t>
            </a:r>
            <a:r>
              <a:rPr lang="ru-RU" sz="2400" dirty="0"/>
              <a:t> </a:t>
            </a:r>
            <a:r>
              <a:rPr lang="ru-RU" sz="2400" dirty="0" err="1"/>
              <a:t>жана</a:t>
            </a:r>
            <a:r>
              <a:rPr lang="ru-RU" sz="2400" dirty="0"/>
              <a:t> </a:t>
            </a:r>
            <a:r>
              <a:rPr lang="ru-RU" sz="2400" dirty="0" err="1"/>
              <a:t>бирдей</a:t>
            </a:r>
            <a:r>
              <a:rPr lang="ru-RU" sz="2400" dirty="0"/>
              <a:t> </a:t>
            </a:r>
            <a:r>
              <a:rPr lang="ru-RU" sz="2400" dirty="0" err="1"/>
              <a:t>жеткиликтүүлүк</a:t>
            </a:r>
            <a:endParaRPr lang="ru-RU" sz="2400" dirty="0"/>
          </a:p>
          <a:p>
            <a:pPr algn="just"/>
            <a:r>
              <a:rPr lang="ru-RU" sz="2400" dirty="0" err="1"/>
              <a:t>Расмий</a:t>
            </a:r>
            <a:r>
              <a:rPr lang="ru-RU" sz="2400" dirty="0"/>
              <a:t> </a:t>
            </a:r>
            <a:r>
              <a:rPr lang="ru-RU" sz="2400" dirty="0" err="1"/>
              <a:t>статистиканы</a:t>
            </a:r>
            <a:r>
              <a:rPr lang="ru-RU" sz="2400" dirty="0"/>
              <a:t> </a:t>
            </a:r>
            <a:r>
              <a:rPr lang="ru-RU" sz="2400" dirty="0" err="1"/>
              <a:t>түзүүдɵ</a:t>
            </a:r>
            <a:r>
              <a:rPr lang="ru-RU" sz="2400" dirty="0"/>
              <a:t>, </a:t>
            </a:r>
            <a:r>
              <a:rPr lang="ru-RU" sz="2400" dirty="0" err="1"/>
              <a:t>анын</a:t>
            </a:r>
            <a:r>
              <a:rPr lang="ru-RU" sz="2400" dirty="0"/>
              <a:t> </a:t>
            </a:r>
            <a:r>
              <a:rPr lang="ru-RU" sz="2400" dirty="0" err="1"/>
              <a:t>ичинде</a:t>
            </a:r>
            <a:r>
              <a:rPr lang="ru-RU" sz="2400" dirty="0"/>
              <a:t> </a:t>
            </a:r>
            <a:r>
              <a:rPr lang="ru-RU" sz="2400" dirty="0" err="1"/>
              <a:t>статистикалык</a:t>
            </a:r>
            <a:r>
              <a:rPr lang="ru-RU" sz="2400" dirty="0"/>
              <a:t> </a:t>
            </a:r>
            <a:r>
              <a:rPr lang="ru-RU" sz="2400" dirty="0" err="1"/>
              <a:t>кɵрсɵткүчтɵрдү</a:t>
            </a:r>
            <a:r>
              <a:rPr lang="ru-RU" sz="2400" dirty="0"/>
              <a:t> </a:t>
            </a:r>
            <a:r>
              <a:rPr lang="ru-RU" sz="2400" dirty="0" err="1"/>
              <a:t>чогултуу</a:t>
            </a:r>
            <a:r>
              <a:rPr lang="ru-RU" sz="2400" dirty="0"/>
              <a:t> </a:t>
            </a:r>
            <a:r>
              <a:rPr lang="ru-RU" sz="2400" dirty="0" err="1"/>
              <a:t>усулун</a:t>
            </a:r>
            <a:r>
              <a:rPr lang="ru-RU" sz="2400" dirty="0"/>
              <a:t> </a:t>
            </a:r>
            <a:r>
              <a:rPr lang="ru-RU" sz="2400" dirty="0" err="1"/>
              <a:t>тандоодо</a:t>
            </a:r>
            <a:r>
              <a:rPr lang="ru-RU" sz="2400" dirty="0"/>
              <a:t>, кайра </a:t>
            </a:r>
            <a:r>
              <a:rPr lang="ru-RU" sz="2400" dirty="0" err="1"/>
              <a:t>иштеп</a:t>
            </a:r>
            <a:r>
              <a:rPr lang="ru-RU" sz="2400" dirty="0"/>
              <a:t> </a:t>
            </a:r>
            <a:r>
              <a:rPr lang="ru-RU" sz="2400" dirty="0" err="1"/>
              <a:t>чыгууда</a:t>
            </a:r>
            <a:r>
              <a:rPr lang="ru-RU" sz="2400" dirty="0"/>
              <a:t>, </a:t>
            </a:r>
            <a:r>
              <a:rPr lang="ru-RU" sz="2400" dirty="0" err="1"/>
              <a:t>сактоодо</a:t>
            </a:r>
            <a:r>
              <a:rPr lang="ru-RU" sz="2400" dirty="0"/>
              <a:t> </a:t>
            </a:r>
            <a:r>
              <a:rPr lang="ru-RU" sz="2400" dirty="0" err="1"/>
              <a:t>жана</a:t>
            </a:r>
            <a:r>
              <a:rPr lang="ru-RU" sz="2400" dirty="0"/>
              <a:t>   </a:t>
            </a:r>
            <a:r>
              <a:rPr lang="ru-RU" sz="2400" dirty="0" err="1"/>
              <a:t>сунуштоодо</a:t>
            </a:r>
            <a:r>
              <a:rPr lang="ru-RU" sz="2400" dirty="0"/>
              <a:t> </a:t>
            </a:r>
            <a:r>
              <a:rPr lang="ru-RU" sz="2400" dirty="0" err="1"/>
              <a:t>кесиптик</a:t>
            </a:r>
            <a:r>
              <a:rPr lang="ru-RU" sz="2400" dirty="0"/>
              <a:t> </a:t>
            </a:r>
            <a:r>
              <a:rPr lang="ru-RU" sz="2400" dirty="0" err="1"/>
              <a:t>стандарттарды</a:t>
            </a:r>
            <a:r>
              <a:rPr lang="ru-RU" sz="2400" dirty="0"/>
              <a:t> </a:t>
            </a:r>
            <a:r>
              <a:rPr lang="ru-RU" sz="2400" dirty="0" err="1"/>
              <a:t>жана</a:t>
            </a:r>
            <a:r>
              <a:rPr lang="ru-RU" sz="2400" dirty="0"/>
              <a:t> </a:t>
            </a:r>
            <a:r>
              <a:rPr lang="ru-RU" sz="2400" dirty="0" err="1"/>
              <a:t>этикалык</a:t>
            </a:r>
            <a:r>
              <a:rPr lang="ru-RU" sz="2400" dirty="0"/>
              <a:t> </a:t>
            </a:r>
            <a:r>
              <a:rPr lang="ru-RU" sz="2400" dirty="0" err="1"/>
              <a:t>принциптерди</a:t>
            </a:r>
            <a:r>
              <a:rPr lang="ru-RU" sz="2400" dirty="0"/>
              <a:t> </a:t>
            </a:r>
            <a:r>
              <a:rPr lang="ru-RU" sz="2400" dirty="0" err="1"/>
              <a:t>сактоо</a:t>
            </a:r>
            <a:endParaRPr lang="ru-RU" sz="2400" dirty="0"/>
          </a:p>
          <a:p>
            <a:pPr marL="0" indent="0" eaLnBrk="1" hangingPunct="1">
              <a:spcAft>
                <a:spcPts val="1200"/>
              </a:spcAft>
              <a:buFontTx/>
              <a:buNone/>
            </a:pPr>
            <a:endParaRPr kumimoji="0" lang="ru-RU" sz="2200" dirty="0">
              <a:latin typeface="Arial" charset="0"/>
            </a:endParaRPr>
          </a:p>
        </p:txBody>
      </p:sp>
      <p:sp>
        <p:nvSpPr>
          <p:cNvPr id="16386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BF8AD30D-F1B7-1140-881C-F4252626466E}" type="slidenum">
              <a:rPr kumimoji="0" lang="nn-NO" sz="1400">
                <a:latin typeface="Arial" charset="0"/>
              </a:rPr>
              <a:pPr eaLnBrk="1" hangingPunct="1"/>
              <a:t>6</a:t>
            </a:fld>
            <a:endParaRPr kumimoji="0" lang="nn-NO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10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000331F8-0306-2840-8BEA-71663924F406}" type="slidenum">
              <a:rPr kumimoji="0" lang="nn-NO" sz="1400">
                <a:latin typeface="Arial" charset="0"/>
              </a:rPr>
              <a:pPr eaLnBrk="1" hangingPunct="1"/>
              <a:t>7</a:t>
            </a:fld>
            <a:endParaRPr kumimoji="0" lang="nn-NO" sz="1400">
              <a:latin typeface="Arial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260350"/>
            <a:ext cx="8229600" cy="1440458"/>
          </a:xfrm>
        </p:spPr>
        <p:txBody>
          <a:bodyPr>
            <a:normAutofit fontScale="90000"/>
          </a:bodyPr>
          <a:lstStyle/>
          <a:p>
            <a:r>
              <a:rPr kumimoji="0" lang="ru-RU" sz="2700" b="1" dirty="0" err="1" smtClean="0">
                <a:latin typeface="Arial" charset="0"/>
              </a:rPr>
              <a:t>Гендердик</a:t>
            </a:r>
            <a:r>
              <a:rPr kumimoji="0" lang="ru-RU" sz="2700" b="1" dirty="0" smtClean="0">
                <a:latin typeface="Arial" charset="0"/>
              </a:rPr>
              <a:t> статистика </a:t>
            </a:r>
            <a:r>
              <a:rPr kumimoji="0" lang="ru-RU" sz="2700" b="1" dirty="0" err="1" smtClean="0">
                <a:latin typeface="Arial" charset="0"/>
              </a:rPr>
              <a:t>жана</a:t>
            </a:r>
            <a:r>
              <a:rPr kumimoji="0" lang="ru-RU" sz="2700" b="1" dirty="0" smtClean="0">
                <a:latin typeface="Arial" charset="0"/>
              </a:rPr>
              <a:t> </a:t>
            </a:r>
            <a:r>
              <a:rPr kumimoji="0" lang="ru-RU" sz="2700" b="1" dirty="0" err="1" smtClean="0">
                <a:latin typeface="Arial" charset="0"/>
              </a:rPr>
              <a:t>адам</a:t>
            </a:r>
            <a:r>
              <a:rPr kumimoji="0" lang="ru-RU" sz="2700" b="1" dirty="0" smtClean="0">
                <a:latin typeface="Arial" charset="0"/>
              </a:rPr>
              <a:t> </a:t>
            </a:r>
            <a:r>
              <a:rPr kumimoji="0" lang="ru-RU" sz="2700" b="1" dirty="0" err="1" smtClean="0">
                <a:latin typeface="Arial" charset="0"/>
              </a:rPr>
              <a:t>сатуу</a:t>
            </a:r>
            <a:r>
              <a:rPr kumimoji="0" lang="ru-RU" sz="2700" b="1" dirty="0" smtClean="0">
                <a:latin typeface="Arial" charset="0"/>
              </a:rPr>
              <a:t> </a:t>
            </a:r>
            <a:r>
              <a:rPr kumimoji="0" lang="ru-RU" sz="2700" b="1" dirty="0" err="1" smtClean="0">
                <a:latin typeface="Arial" charset="0"/>
              </a:rPr>
              <a:t>статистикасы</a:t>
            </a:r>
            <a:r>
              <a:rPr kumimoji="0" lang="ru-RU" sz="2700" b="1" dirty="0" smtClean="0">
                <a:latin typeface="Arial" charset="0"/>
              </a:rPr>
              <a:t>.</a:t>
            </a:r>
            <a:br>
              <a:rPr kumimoji="0" lang="ru-RU" sz="2700" b="1" dirty="0" smtClean="0">
                <a:latin typeface="Arial" charset="0"/>
              </a:rPr>
            </a:br>
            <a:r>
              <a:rPr kumimoji="0" lang="ru-RU" sz="2700" b="1" dirty="0" smtClean="0">
                <a:latin typeface="Arial" charset="0"/>
              </a:rPr>
              <a:t> </a:t>
            </a:r>
            <a:r>
              <a:rPr lang="ru-RU" sz="2700" b="1" dirty="0" err="1" smtClean="0">
                <a:latin typeface="Arial" charset="0"/>
              </a:rPr>
              <a:t>Туруктуу</a:t>
            </a:r>
            <a:r>
              <a:rPr lang="ru-RU" sz="2700" b="1" dirty="0" smtClean="0">
                <a:latin typeface="Arial" charset="0"/>
              </a:rPr>
              <a:t> </a:t>
            </a:r>
            <a:r>
              <a:rPr lang="ru-RU" sz="2700" b="1" dirty="0" err="1" smtClean="0">
                <a:latin typeface="Calibri"/>
                <a:cs typeface="Calibri"/>
              </a:rPr>
              <a:t>өнүгүү</a:t>
            </a:r>
            <a:r>
              <a:rPr lang="ru-RU" sz="2700" b="1" dirty="0" smtClean="0">
                <a:latin typeface="Calibri"/>
                <a:cs typeface="Calibri"/>
              </a:rPr>
              <a:t> </a:t>
            </a:r>
            <a:r>
              <a:rPr lang="ru-RU" sz="2700" b="1" dirty="0" err="1" smtClean="0">
                <a:latin typeface="Calibri"/>
                <a:cs typeface="Calibri"/>
              </a:rPr>
              <a:t>максаттары</a:t>
            </a:r>
            <a:r>
              <a:rPr kumimoji="0" lang="ru-RU" sz="2700" b="1" dirty="0" smtClean="0">
                <a:latin typeface="Arial" charset="0"/>
              </a:rPr>
              <a:t> -2030 </a:t>
            </a:r>
            <a:br>
              <a:rPr kumimoji="0" lang="ru-RU" sz="2700" b="1" dirty="0" smtClean="0">
                <a:latin typeface="Arial" charset="0"/>
              </a:rPr>
            </a:br>
            <a:r>
              <a:rPr kumimoji="0" lang="ru-RU" sz="2700" b="1" dirty="0" smtClean="0">
                <a:latin typeface="Arial" charset="0"/>
              </a:rPr>
              <a:t>1</a:t>
            </a:r>
            <a:r>
              <a:rPr lang="ru-RU" sz="2800" b="1" dirty="0" smtClean="0">
                <a:latin typeface="Arial" charset="0"/>
              </a:rPr>
              <a:t>7 </a:t>
            </a:r>
            <a:r>
              <a:rPr lang="ru-RU" sz="2800" b="1" dirty="0" err="1" smtClean="0">
                <a:latin typeface="Arial" charset="0"/>
              </a:rPr>
              <a:t>ири</a:t>
            </a:r>
            <a:r>
              <a:rPr lang="ru-RU" sz="2800" b="1" dirty="0" smtClean="0">
                <a:latin typeface="Arial" charset="0"/>
              </a:rPr>
              <a:t> </a:t>
            </a:r>
            <a:r>
              <a:rPr lang="ru-RU" sz="2800" b="1" dirty="0" err="1" smtClean="0">
                <a:latin typeface="Arial" charset="0"/>
              </a:rPr>
              <a:t>максаттар</a:t>
            </a:r>
            <a:r>
              <a:rPr lang="ru-RU" sz="2800" dirty="0">
                <a:latin typeface="Arial" charset="0"/>
              </a:rPr>
              <a:t/>
            </a:r>
            <a:br>
              <a:rPr lang="ru-RU" sz="2800" dirty="0">
                <a:latin typeface="Arial" charset="0"/>
              </a:rPr>
            </a:br>
            <a:endParaRPr kumimoji="0" lang="nn-NO" sz="2700" dirty="0">
              <a:latin typeface="Arial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494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7056784" cy="86409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 </a:t>
            </a:r>
            <a:r>
              <a:rPr lang="ru-RU" sz="2400" b="1" dirty="0" err="1"/>
              <a:t>КРнын</a:t>
            </a:r>
            <a:r>
              <a:rPr lang="ru-RU" sz="2400" b="1" dirty="0"/>
              <a:t> </a:t>
            </a:r>
            <a:r>
              <a:rPr lang="ru-RU" sz="2400" b="1" dirty="0" err="1"/>
              <a:t>Гендердик</a:t>
            </a:r>
            <a:r>
              <a:rPr lang="ru-RU" sz="2400" b="1" dirty="0"/>
              <a:t> </a:t>
            </a:r>
            <a:r>
              <a:rPr lang="ru-RU" sz="2400" b="1" dirty="0" err="1"/>
              <a:t>статистиканы</a:t>
            </a:r>
            <a:r>
              <a:rPr lang="ru-RU" sz="2400" b="1" dirty="0"/>
              <a:t> </a:t>
            </a:r>
            <a:r>
              <a:rPr lang="ru-RU" sz="2400" b="1" dirty="0" err="1"/>
              <a:t>ɵнүктүрүү</a:t>
            </a:r>
            <a:r>
              <a:rPr lang="ru-RU" sz="2400" b="1" dirty="0"/>
              <a:t> </a:t>
            </a:r>
            <a:r>
              <a:rPr lang="ru-RU" sz="2400" b="1" dirty="0" err="1"/>
              <a:t>боюнча</a:t>
            </a:r>
            <a:r>
              <a:rPr lang="ru-RU" sz="2400" b="1" dirty="0"/>
              <a:t> </a:t>
            </a:r>
            <a:r>
              <a:rPr lang="ru-RU" sz="2400" b="1" dirty="0" err="1"/>
              <a:t>улуттук</a:t>
            </a:r>
            <a:r>
              <a:rPr lang="ru-RU" sz="2400" b="1" dirty="0"/>
              <a:t> </a:t>
            </a:r>
            <a:r>
              <a:rPr lang="ru-RU" sz="2400" b="1" dirty="0" err="1"/>
              <a:t>мыйзамдары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84784"/>
            <a:ext cx="7848872" cy="504056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</a:pPr>
            <a:r>
              <a:rPr lang="ru-RU" dirty="0" err="1" smtClean="0"/>
              <a:t>КРнын</a:t>
            </a:r>
            <a:r>
              <a:rPr lang="ru-RU" dirty="0" smtClean="0"/>
              <a:t> </a:t>
            </a:r>
            <a:r>
              <a:rPr lang="ru-RU" dirty="0" err="1" smtClean="0"/>
              <a:t>Конституциясы</a:t>
            </a:r>
            <a:r>
              <a:rPr lang="ru-RU" dirty="0" smtClean="0"/>
              <a:t>;</a:t>
            </a:r>
          </a:p>
          <a:p>
            <a:pPr>
              <a:spcBef>
                <a:spcPts val="600"/>
              </a:spcBef>
            </a:pPr>
            <a:r>
              <a:rPr lang="ru-RU" dirty="0" err="1" smtClean="0"/>
              <a:t>КРнын</a:t>
            </a:r>
            <a:r>
              <a:rPr lang="ru-RU" dirty="0" smtClean="0"/>
              <a:t> «</a:t>
            </a:r>
            <a:r>
              <a:rPr lang="ru-RU" dirty="0" err="1" smtClean="0"/>
              <a:t>Мамлекеттик</a:t>
            </a:r>
            <a:r>
              <a:rPr lang="ru-RU" dirty="0" smtClean="0"/>
              <a:t> статистика </a:t>
            </a:r>
            <a:r>
              <a:rPr lang="ru-RU" dirty="0" err="1" smtClean="0"/>
              <a:t>ж</a:t>
            </a:r>
            <a:r>
              <a:rPr lang="ru-RU" dirty="0" err="1" smtClean="0">
                <a:latin typeface="Calibri"/>
                <a:cs typeface="Calibri"/>
              </a:rPr>
              <a:t>өнүндө</a:t>
            </a:r>
            <a:r>
              <a:rPr lang="ru-RU" dirty="0" smtClean="0"/>
              <a:t>» </a:t>
            </a:r>
            <a:r>
              <a:rPr lang="ru-RU" dirty="0" err="1" smtClean="0"/>
              <a:t>мыйзамы</a:t>
            </a:r>
            <a:endParaRPr lang="ru-RU" dirty="0" smtClean="0"/>
          </a:p>
          <a:p>
            <a:pPr lvl="0"/>
            <a:r>
              <a:rPr lang="ru-RU" dirty="0" err="1" smtClean="0"/>
              <a:t>КРнын</a:t>
            </a:r>
            <a:r>
              <a:rPr lang="ru-RU" dirty="0" smtClean="0"/>
              <a:t> </a:t>
            </a:r>
            <a:r>
              <a:rPr lang="ru-RU" dirty="0"/>
              <a:t>«</a:t>
            </a:r>
            <a:r>
              <a:rPr lang="ru-RU" dirty="0" err="1"/>
              <a:t>Аялдар</a:t>
            </a:r>
            <a:r>
              <a:rPr lang="ru-RU" dirty="0"/>
              <a:t> </a:t>
            </a:r>
            <a:r>
              <a:rPr lang="ru-RU" dirty="0" err="1"/>
              <a:t>менен</a:t>
            </a:r>
            <a:r>
              <a:rPr lang="ru-RU" dirty="0"/>
              <a:t> </a:t>
            </a:r>
            <a:r>
              <a:rPr lang="ru-RU" dirty="0" err="1"/>
              <a:t>эркектер</a:t>
            </a:r>
            <a:r>
              <a:rPr lang="ru-RU" dirty="0"/>
              <a:t> </a:t>
            </a:r>
            <a:r>
              <a:rPr lang="ru-RU" dirty="0" err="1"/>
              <a:t>үчүн</a:t>
            </a:r>
            <a:r>
              <a:rPr lang="ru-RU" dirty="0"/>
              <a:t> </a:t>
            </a:r>
            <a:r>
              <a:rPr lang="ru-RU" dirty="0" err="1"/>
              <a:t>бирдей</a:t>
            </a:r>
            <a:r>
              <a:rPr lang="ru-RU" dirty="0"/>
              <a:t> </a:t>
            </a:r>
            <a:r>
              <a:rPr lang="ru-RU" dirty="0" err="1"/>
              <a:t>укуктардын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бирдей</a:t>
            </a:r>
            <a:r>
              <a:rPr lang="ru-RU" dirty="0"/>
              <a:t> </a:t>
            </a:r>
            <a:r>
              <a:rPr lang="ru-RU" dirty="0" err="1"/>
              <a:t>мүмкүнчүлүктɵрдүн</a:t>
            </a:r>
            <a:r>
              <a:rPr lang="ru-RU" dirty="0"/>
              <a:t> </a:t>
            </a:r>
            <a:r>
              <a:rPr lang="ru-RU" dirty="0" err="1"/>
              <a:t>мамлекеттик</a:t>
            </a:r>
            <a:r>
              <a:rPr lang="ru-RU" dirty="0"/>
              <a:t> </a:t>
            </a:r>
            <a:r>
              <a:rPr lang="ru-RU" dirty="0" err="1"/>
              <a:t>кепилдиктери</a:t>
            </a:r>
            <a:r>
              <a:rPr lang="ru-RU" dirty="0"/>
              <a:t> </a:t>
            </a:r>
            <a:r>
              <a:rPr lang="ru-RU" dirty="0" err="1"/>
              <a:t>жɵнүндɵ</a:t>
            </a:r>
            <a:r>
              <a:rPr lang="ru-RU" dirty="0"/>
              <a:t>» </a:t>
            </a:r>
            <a:r>
              <a:rPr lang="ru-RU" dirty="0" err="1"/>
              <a:t>мыйзамы</a:t>
            </a:r>
            <a:endParaRPr lang="ru-RU" dirty="0"/>
          </a:p>
          <a:p>
            <a:pPr lvl="0"/>
            <a:r>
              <a:rPr lang="ru-RU" dirty="0" err="1"/>
              <a:t>КРнын</a:t>
            </a:r>
            <a:r>
              <a:rPr lang="ru-RU" dirty="0"/>
              <a:t> «</a:t>
            </a:r>
            <a:r>
              <a:rPr lang="ru-RU" dirty="0" err="1"/>
              <a:t>Үй-бүлɵлүк</a:t>
            </a:r>
            <a:r>
              <a:rPr lang="ru-RU" dirty="0"/>
              <a:t> </a:t>
            </a:r>
            <a:r>
              <a:rPr lang="ru-RU" dirty="0" err="1"/>
              <a:t>зомбулуктан</a:t>
            </a:r>
            <a:r>
              <a:rPr lang="ru-RU" dirty="0"/>
              <a:t> </a:t>
            </a:r>
            <a:r>
              <a:rPr lang="ru-RU" dirty="0" err="1"/>
              <a:t>сактоо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коргоо</a:t>
            </a:r>
            <a:r>
              <a:rPr lang="ru-RU" dirty="0"/>
              <a:t> </a:t>
            </a:r>
            <a:r>
              <a:rPr lang="ru-RU" dirty="0" err="1"/>
              <a:t>жɵнүндɵ</a:t>
            </a:r>
            <a:r>
              <a:rPr lang="ru-RU" dirty="0"/>
              <a:t>» </a:t>
            </a:r>
            <a:r>
              <a:rPr lang="ru-RU" dirty="0" err="1"/>
              <a:t>мыйзамы</a:t>
            </a:r>
            <a:endParaRPr lang="ru-RU" dirty="0"/>
          </a:p>
          <a:p>
            <a:pPr lvl="0"/>
            <a:r>
              <a:rPr lang="ru-RU" dirty="0" err="1" smtClean="0"/>
              <a:t>КРнын</a:t>
            </a:r>
            <a:r>
              <a:rPr lang="ru-RU" dirty="0" smtClean="0"/>
              <a:t> </a:t>
            </a:r>
            <a:r>
              <a:rPr lang="ru-RU" dirty="0"/>
              <a:t>«Адам </a:t>
            </a:r>
            <a:r>
              <a:rPr lang="ru-RU" dirty="0" err="1"/>
              <a:t>сатуунун</a:t>
            </a:r>
            <a:r>
              <a:rPr lang="ru-RU" dirty="0"/>
              <a:t> </a:t>
            </a:r>
            <a:r>
              <a:rPr lang="ru-RU" dirty="0" err="1"/>
              <a:t>алдын</a:t>
            </a:r>
            <a:r>
              <a:rPr lang="ru-RU" dirty="0"/>
              <a:t> </a:t>
            </a:r>
            <a:r>
              <a:rPr lang="ru-RU" dirty="0" err="1"/>
              <a:t>алуу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күрɵшүү</a:t>
            </a:r>
            <a:r>
              <a:rPr lang="ru-RU" dirty="0"/>
              <a:t> </a:t>
            </a:r>
            <a:r>
              <a:rPr lang="ru-RU" dirty="0" err="1"/>
              <a:t>жɵнүндɵ</a:t>
            </a:r>
            <a:r>
              <a:rPr lang="ru-RU" dirty="0"/>
              <a:t>» </a:t>
            </a:r>
            <a:r>
              <a:rPr lang="ru-RU" dirty="0" err="1"/>
              <a:t>мыйзамы</a:t>
            </a:r>
            <a:endParaRPr lang="ru-RU" dirty="0"/>
          </a:p>
          <a:p>
            <a:pPr lvl="0"/>
            <a:r>
              <a:rPr lang="ru-RU" dirty="0" err="1" smtClean="0"/>
              <a:t>КРнын</a:t>
            </a:r>
            <a:r>
              <a:rPr lang="ru-RU" dirty="0" smtClean="0"/>
              <a:t> </a:t>
            </a:r>
            <a:r>
              <a:rPr lang="ru-RU" dirty="0" err="1"/>
              <a:t>Кылмыш-жаза</a:t>
            </a:r>
            <a:r>
              <a:rPr lang="ru-RU" dirty="0"/>
              <a:t> </a:t>
            </a:r>
            <a:r>
              <a:rPr lang="ru-RU" dirty="0" err="1"/>
              <a:t>кодекси</a:t>
            </a:r>
            <a:endParaRPr lang="ru-RU" dirty="0"/>
          </a:p>
          <a:p>
            <a:pPr lvl="0"/>
            <a:r>
              <a:rPr lang="ru-RU" dirty="0"/>
              <a:t>2017-2020-жылдарга карата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сатуу</a:t>
            </a:r>
            <a:r>
              <a:rPr lang="ru-RU" dirty="0"/>
              <a:t> </a:t>
            </a:r>
            <a:r>
              <a:rPr lang="ru-RU" dirty="0" err="1"/>
              <a:t>менен</a:t>
            </a:r>
            <a:r>
              <a:rPr lang="ru-RU" dirty="0"/>
              <a:t> </a:t>
            </a:r>
            <a:r>
              <a:rPr lang="ru-RU" dirty="0" err="1"/>
              <a:t>күрɵшүү</a:t>
            </a:r>
            <a:r>
              <a:rPr lang="ru-RU" dirty="0"/>
              <a:t> </a:t>
            </a:r>
            <a:r>
              <a:rPr lang="ru-RU" dirty="0" err="1"/>
              <a:t>боюнча</a:t>
            </a:r>
            <a:r>
              <a:rPr lang="ru-RU" dirty="0"/>
              <a:t> программа (</a:t>
            </a:r>
            <a:r>
              <a:rPr lang="ru-RU" dirty="0" err="1"/>
              <a:t>КРнын</a:t>
            </a:r>
            <a:r>
              <a:rPr lang="ru-RU" dirty="0"/>
              <a:t> </a:t>
            </a:r>
            <a:r>
              <a:rPr lang="ru-RU" dirty="0" err="1"/>
              <a:t>Өкмɵтүнүн</a:t>
            </a:r>
            <a:r>
              <a:rPr lang="ru-RU" dirty="0"/>
              <a:t> 2017-жылдын  15-ноябрдагы </a:t>
            </a:r>
            <a:r>
              <a:rPr lang="ru-RU" dirty="0" err="1"/>
              <a:t>токтому</a:t>
            </a:r>
            <a:r>
              <a:rPr lang="ru-RU" dirty="0"/>
              <a:t>, № 743)</a:t>
            </a:r>
          </a:p>
          <a:p>
            <a:pPr lvl="0"/>
            <a:r>
              <a:rPr lang="ru-RU" dirty="0"/>
              <a:t> </a:t>
            </a:r>
            <a:r>
              <a:rPr lang="ru-RU" dirty="0" err="1"/>
              <a:t>Ведомстволук</a:t>
            </a:r>
            <a:r>
              <a:rPr lang="ru-RU" dirty="0"/>
              <a:t> </a:t>
            </a:r>
            <a:r>
              <a:rPr lang="ru-RU" dirty="0" err="1"/>
              <a:t>буйруктар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нускамалар</a:t>
            </a:r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69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1656184"/>
          </a:xfrm>
        </p:spPr>
        <p:txBody>
          <a:bodyPr>
            <a:normAutofit fontScale="90000"/>
          </a:bodyPr>
          <a:lstStyle/>
          <a:p>
            <a:pPr lvl="0"/>
            <a:r>
              <a:rPr lang="ru-RU" sz="2800" b="1" dirty="0" smtClean="0"/>
              <a:t> </a:t>
            </a:r>
            <a:r>
              <a:rPr lang="ru-RU" sz="2400" b="1" dirty="0" err="1"/>
              <a:t>Үй-бүлɵлүк</a:t>
            </a:r>
            <a:r>
              <a:rPr lang="ru-RU" sz="2400" b="1" dirty="0"/>
              <a:t> </a:t>
            </a:r>
            <a:r>
              <a:rPr lang="ru-RU" sz="2400" b="1" dirty="0" err="1"/>
              <a:t>зомбулук</a:t>
            </a:r>
            <a:r>
              <a:rPr lang="ru-RU" sz="2400" b="1" dirty="0"/>
              <a:t> </a:t>
            </a:r>
            <a:r>
              <a:rPr lang="ru-RU" sz="2400" b="1" dirty="0" err="1"/>
              <a:t>боюнча</a:t>
            </a:r>
            <a:r>
              <a:rPr lang="ru-RU" sz="2400" b="1" dirty="0"/>
              <a:t> </a:t>
            </a:r>
            <a:r>
              <a:rPr lang="ru-RU" sz="2400" b="1" dirty="0" err="1"/>
              <a:t>статистиканы</a:t>
            </a:r>
            <a:r>
              <a:rPr lang="ru-RU" sz="2400" b="1" dirty="0"/>
              <a:t> </a:t>
            </a:r>
            <a:r>
              <a:rPr lang="ru-RU" sz="2400" b="1" dirty="0" err="1"/>
              <a:t>чогултуу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 </a:t>
            </a:r>
            <a:r>
              <a:rPr lang="ru-RU" sz="2400" dirty="0" err="1"/>
              <a:t>КРнын</a:t>
            </a:r>
            <a:r>
              <a:rPr lang="ru-RU" sz="2400" dirty="0"/>
              <a:t> «</a:t>
            </a:r>
            <a:r>
              <a:rPr lang="ru-RU" sz="2400" dirty="0" err="1"/>
              <a:t>Үй-бүлɵлүк</a:t>
            </a:r>
            <a:r>
              <a:rPr lang="ru-RU" sz="2400" dirty="0"/>
              <a:t> </a:t>
            </a:r>
            <a:r>
              <a:rPr lang="ru-RU" sz="2400" dirty="0" err="1"/>
              <a:t>зомбулуктан</a:t>
            </a:r>
            <a:r>
              <a:rPr lang="ru-RU" sz="2400" dirty="0"/>
              <a:t> </a:t>
            </a:r>
            <a:r>
              <a:rPr lang="ru-RU" sz="2400" dirty="0" err="1"/>
              <a:t>сактоо</a:t>
            </a:r>
            <a:r>
              <a:rPr lang="ru-RU" sz="2400" dirty="0"/>
              <a:t> </a:t>
            </a:r>
            <a:r>
              <a:rPr lang="ru-RU" sz="2400" dirty="0" err="1"/>
              <a:t>жана</a:t>
            </a:r>
            <a:r>
              <a:rPr lang="ru-RU" sz="2400" dirty="0"/>
              <a:t> </a:t>
            </a:r>
            <a:r>
              <a:rPr lang="ru-RU" sz="2400" dirty="0" err="1"/>
              <a:t>коргоо</a:t>
            </a:r>
            <a:r>
              <a:rPr lang="ru-RU" sz="2400" dirty="0"/>
              <a:t> </a:t>
            </a:r>
            <a:r>
              <a:rPr lang="ru-RU" sz="2400" dirty="0" err="1"/>
              <a:t>жɵнүндɵ</a:t>
            </a:r>
            <a:r>
              <a:rPr lang="ru-RU" sz="2400" dirty="0"/>
              <a:t>» </a:t>
            </a:r>
            <a:r>
              <a:rPr lang="ru-RU" sz="2400" dirty="0" err="1"/>
              <a:t>мыйзамы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800" dirty="0" smtClean="0"/>
              <a:t>(</a:t>
            </a:r>
            <a:r>
              <a:rPr lang="ru-RU" sz="2800" dirty="0"/>
              <a:t>2017 </a:t>
            </a:r>
            <a:r>
              <a:rPr lang="ru-RU" sz="2800" dirty="0" smtClean="0"/>
              <a:t>-ж.)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328" y="1628800"/>
            <a:ext cx="8229600" cy="504056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36-берене. </a:t>
            </a:r>
            <a:r>
              <a:rPr lang="ky-KG" sz="2400" b="1" dirty="0">
                <a:solidFill>
                  <a:srgbClr val="002060"/>
                </a:solidFill>
              </a:rPr>
              <a:t>Үй-бүлөлүк зомбулук учурларын статистикалык эсепке алуу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sz="2100" dirty="0" smtClean="0"/>
              <a:t> </a:t>
            </a:r>
            <a:r>
              <a:rPr lang="ky-KG" sz="2000" dirty="0"/>
              <a:t>Кыргыз Республикасынын Улуттук статистика комитети үй-бүлөлүк зомбулук чөйрөсүндө статистикалык маалыматтардын көрсөткүчтөрүнүн тизмегин жана курамын, статистикалык жана эсепке алуучулук формаларын, чогултуунун мезгилдүүлүгү жана иштеп чыгуунун тартиби аркылуу мамлекеттик органдардын, жергиликтүү өз алдынча башкаруу органдарынын жана консультациялык-алдын алуучу борборлордун статистикалык ишин, ошондой эле нускамалык-усулдук материалдарды координациялоону камсыз кылат</a:t>
            </a:r>
            <a:r>
              <a:rPr lang="ky-KG" sz="2000" dirty="0" smtClean="0"/>
              <a:t>.</a:t>
            </a:r>
            <a:endParaRPr lang="ru-RU" sz="2100" dirty="0"/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ky-KG" sz="2400" b="1" dirty="0">
                <a:solidFill>
                  <a:srgbClr val="002060"/>
                </a:solidFill>
              </a:rPr>
              <a:t>37-берене. Үй-бүлөлүк зомбулук жөнүндө статистикалык отчёттуулук</a:t>
            </a:r>
            <a:endParaRPr lang="ru-RU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ky-KG" sz="2000" dirty="0"/>
              <a:t>Үй-бүлөлүк зомбулук жөнүндө статистикалык отчеттуулук өзүндө үй-бүлөлүк зомбулук жасалган, катталган учурлар жөнүндө, алардын саны, көрүлгөн чаралардын түрлөрү, үй-бүлөлүк зомбулук жасаган жана үй-бүлөлүк зомбулуктан жабыр тарткан адамдар жөнүндө, ошондой эле жабыркаган адамдын жана үй-бүлөлүк зомбулук жасаган адамдын ортосундагы туугандык даражасы жөнүндө социалдык-демографиялык маалыматтарды жана башка статистикалык маалыматтарды камтыйт.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236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057256" cy="1143000"/>
          </a:xfrm>
        </p:spPr>
        <p:txBody>
          <a:bodyPr>
            <a:normAutofit fontScale="90000"/>
          </a:bodyPr>
          <a:lstStyle/>
          <a:p>
            <a:r>
              <a:rPr lang="ru-RU" sz="2800" b="1" dirty="0" err="1"/>
              <a:t>Үй-бүлɵлүк</a:t>
            </a:r>
            <a:r>
              <a:rPr lang="ru-RU" sz="2800" b="1" dirty="0"/>
              <a:t> </a:t>
            </a:r>
            <a:r>
              <a:rPr lang="ru-RU" sz="2800" b="1" dirty="0" err="1"/>
              <a:t>зомбулук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</a:t>
            </a:r>
            <a:r>
              <a:rPr lang="ru-RU" sz="2800" b="1" dirty="0" err="1"/>
              <a:t>статистиканы</a:t>
            </a:r>
            <a:r>
              <a:rPr lang="ru-RU" sz="2800" b="1" dirty="0"/>
              <a:t> </a:t>
            </a:r>
            <a:r>
              <a:rPr lang="ru-RU" sz="2800" b="1" dirty="0" err="1"/>
              <a:t>чогултуу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328" y="1556792"/>
            <a:ext cx="8229600" cy="4925144"/>
          </a:xfrm>
        </p:spPr>
        <p:txBody>
          <a:bodyPr>
            <a:normAutofit fontScale="92500"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</a:rPr>
              <a:t>Жоруктар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ж</a:t>
            </a:r>
            <a:r>
              <a:rPr lang="ru-RU" sz="2800" b="1" dirty="0" err="1" smtClean="0">
                <a:solidFill>
                  <a:srgbClr val="002060"/>
                </a:solidFill>
                <a:latin typeface="Calibri"/>
                <a:cs typeface="Calibri"/>
              </a:rPr>
              <a:t>өнүндө</a:t>
            </a:r>
            <a:r>
              <a:rPr lang="ru-RU" sz="2800" b="1" dirty="0" smtClean="0">
                <a:solidFill>
                  <a:srgbClr val="002060"/>
                </a:solidFill>
                <a:latin typeface="Calibri"/>
                <a:cs typeface="Calibri"/>
              </a:rPr>
              <a:t> кодекс</a:t>
            </a:r>
            <a:r>
              <a:rPr lang="ru-RU" sz="2800" b="1" dirty="0" smtClean="0">
                <a:solidFill>
                  <a:srgbClr val="002060"/>
                </a:solidFill>
              </a:rPr>
              <a:t> (2019 –</a:t>
            </a:r>
            <a:r>
              <a:rPr lang="ru-RU" sz="2800" b="1" dirty="0" err="1" smtClean="0">
                <a:solidFill>
                  <a:srgbClr val="002060"/>
                </a:solidFill>
              </a:rPr>
              <a:t>жылдан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баштап</a:t>
            </a:r>
            <a:r>
              <a:rPr lang="ru-RU" sz="2800" b="1" dirty="0" smtClean="0">
                <a:solidFill>
                  <a:srgbClr val="002060"/>
                </a:solidFill>
              </a:rPr>
              <a:t>.)</a:t>
            </a:r>
          </a:p>
          <a:p>
            <a:pPr marL="1524000" indent="-1076325">
              <a:buNone/>
            </a:pPr>
            <a:r>
              <a:rPr lang="ru-RU" sz="2400" dirty="0" smtClean="0"/>
              <a:t>75-берене. </a:t>
            </a:r>
            <a:r>
              <a:rPr lang="ru-RU" sz="2400" dirty="0" err="1" smtClean="0">
                <a:latin typeface="Calibri"/>
                <a:cs typeface="Calibri"/>
              </a:rPr>
              <a:t>Үй-бүлөлүк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dirty="0" err="1" smtClean="0">
                <a:latin typeface="Calibri"/>
                <a:cs typeface="Calibri"/>
              </a:rPr>
              <a:t>зомбулук</a:t>
            </a:r>
            <a:endParaRPr lang="ru-RU" sz="2400" dirty="0" smtClean="0"/>
          </a:p>
          <a:p>
            <a:pPr marL="1524000" indent="-1076325">
              <a:buNone/>
            </a:pPr>
            <a:r>
              <a:rPr lang="ru-RU" sz="2400" dirty="0" smtClean="0"/>
              <a:t>76-берене. </a:t>
            </a:r>
            <a:r>
              <a:rPr lang="ru-RU" sz="2400" dirty="0" err="1" smtClean="0"/>
              <a:t>Убактылуу</a:t>
            </a:r>
            <a:r>
              <a:rPr lang="ru-RU" sz="2400" dirty="0" smtClean="0"/>
              <a:t> </a:t>
            </a:r>
            <a:r>
              <a:rPr lang="ru-RU" sz="2400" dirty="0" err="1" smtClean="0"/>
              <a:t>коргоо</a:t>
            </a:r>
            <a:r>
              <a:rPr lang="ru-RU" sz="2400" dirty="0" smtClean="0"/>
              <a:t> </a:t>
            </a:r>
            <a:r>
              <a:rPr lang="ru-RU" sz="2400" dirty="0" err="1" smtClean="0"/>
              <a:t>ордеринин</a:t>
            </a:r>
            <a:r>
              <a:rPr lang="ru-RU" sz="2400" dirty="0" smtClean="0"/>
              <a:t> </a:t>
            </a:r>
            <a:r>
              <a:rPr lang="ru-RU" sz="2400" dirty="0" err="1" smtClean="0"/>
              <a:t>шарттарын</a:t>
            </a:r>
            <a:r>
              <a:rPr lang="ru-RU" sz="2400" dirty="0" smtClean="0"/>
              <a:t>   </a:t>
            </a:r>
            <a:r>
              <a:rPr lang="ru-RU" sz="2400" dirty="0" err="1" smtClean="0"/>
              <a:t>аткарбоо</a:t>
            </a:r>
            <a:endParaRPr lang="ru-RU" sz="2400" dirty="0" smtClean="0"/>
          </a:p>
          <a:p>
            <a:pPr marL="1524000" indent="-1076325">
              <a:buNone/>
            </a:pPr>
            <a:r>
              <a:rPr lang="ky-KG" sz="2400" dirty="0" smtClean="0"/>
              <a:t>77-берене</a:t>
            </a:r>
            <a:r>
              <a:rPr lang="ky-KG" sz="2400" dirty="0"/>
              <a:t>. Ата-эненин балдарын багуудан качуусу</a:t>
            </a:r>
            <a:endParaRPr lang="ru-RU" sz="2400" dirty="0" smtClean="0"/>
          </a:p>
          <a:p>
            <a:pPr marL="1524000" indent="-1076325">
              <a:buNone/>
            </a:pPr>
            <a:r>
              <a:rPr lang="ky-KG" sz="2400" dirty="0"/>
              <a:t>78-берене. Балдардын ата-энесин багуудан качуусу</a:t>
            </a:r>
            <a:endParaRPr lang="ru-RU" sz="2400" dirty="0" smtClean="0"/>
          </a:p>
          <a:p>
            <a:pPr marL="1524000" indent="-1076325">
              <a:buNone/>
            </a:pPr>
            <a:r>
              <a:rPr lang="ru-RU" sz="2400" dirty="0" smtClean="0"/>
              <a:t>119-берене. </a:t>
            </a:r>
            <a:r>
              <a:rPr lang="ru-RU" sz="2400" dirty="0" err="1" smtClean="0"/>
              <a:t>Майда</a:t>
            </a:r>
            <a:r>
              <a:rPr lang="ru-RU" sz="2400" dirty="0" smtClean="0"/>
              <a:t> </a:t>
            </a:r>
            <a:r>
              <a:rPr lang="ru-RU" sz="2400" dirty="0" err="1" smtClean="0"/>
              <a:t>бейбаштык</a:t>
            </a:r>
            <a:endParaRPr lang="ru-RU" sz="2400" dirty="0"/>
          </a:p>
          <a:p>
            <a:r>
              <a:rPr lang="ru-RU" sz="2800" b="1" dirty="0" err="1" smtClean="0">
                <a:solidFill>
                  <a:srgbClr val="002060"/>
                </a:solidFill>
              </a:rPr>
              <a:t>Кылмыш-жаза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кодекси</a:t>
            </a:r>
            <a:r>
              <a:rPr lang="ru-RU" sz="2800" b="1" dirty="0" smtClean="0">
                <a:solidFill>
                  <a:srgbClr val="002060"/>
                </a:solidFill>
              </a:rPr>
              <a:t> (2019 -ж.)</a:t>
            </a:r>
            <a:endParaRPr lang="ru-RU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dirty="0" err="1" smtClean="0"/>
              <a:t>беренелер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24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16632"/>
            <a:ext cx="6968480" cy="936104"/>
          </a:xfrm>
        </p:spPr>
        <p:txBody>
          <a:bodyPr>
            <a:noAutofit/>
          </a:bodyPr>
          <a:lstStyle/>
          <a:p>
            <a:r>
              <a:rPr lang="ru-RU" sz="2800" b="1" dirty="0" err="1" smtClean="0"/>
              <a:t>адам</a:t>
            </a:r>
            <a:r>
              <a:rPr lang="ru-RU" sz="2800" b="1" dirty="0" smtClean="0"/>
              <a:t> </a:t>
            </a:r>
            <a:r>
              <a:rPr lang="ru-RU" sz="2800" b="1" dirty="0" err="1"/>
              <a:t>сатуу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</a:t>
            </a:r>
            <a:r>
              <a:rPr lang="ru-RU" sz="2800" b="1" dirty="0" err="1"/>
              <a:t>статистиканы</a:t>
            </a:r>
            <a:r>
              <a:rPr lang="ru-RU" sz="2800" b="1" dirty="0"/>
              <a:t> </a:t>
            </a:r>
            <a:r>
              <a:rPr lang="ru-RU" sz="2800" b="1" dirty="0" err="1"/>
              <a:t>түзүү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</a:t>
            </a:r>
            <a:r>
              <a:rPr lang="ru-RU" sz="2800" b="1" dirty="0" err="1"/>
              <a:t>улуттук</a:t>
            </a:r>
            <a:r>
              <a:rPr lang="ru-RU" sz="2800" b="1" dirty="0"/>
              <a:t> </a:t>
            </a:r>
            <a:r>
              <a:rPr lang="ru-RU" sz="2800" b="1" dirty="0" err="1"/>
              <a:t>мыйзамдар</a:t>
            </a:r>
            <a:r>
              <a:rPr lang="ru-RU" sz="2800" dirty="0"/>
              <a:t/>
            </a:r>
            <a:br>
              <a:rPr lang="ru-RU" sz="2800" dirty="0"/>
            </a:br>
            <a:endParaRPr lang="ru-RU" sz="2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28800"/>
            <a:ext cx="7787208" cy="4497363"/>
          </a:xfrm>
        </p:spPr>
        <p:txBody>
          <a:bodyPr/>
          <a:lstStyle/>
          <a:p>
            <a:pPr lvl="0"/>
            <a:r>
              <a:rPr lang="ru-RU" dirty="0" err="1" smtClean="0"/>
              <a:t>КРнын</a:t>
            </a:r>
            <a:r>
              <a:rPr lang="ru-RU" dirty="0" smtClean="0"/>
              <a:t> </a:t>
            </a:r>
            <a:r>
              <a:rPr lang="ru-RU" dirty="0" err="1"/>
              <a:t>Кылмыш-жаза</a:t>
            </a:r>
            <a:r>
              <a:rPr lang="ru-RU" dirty="0"/>
              <a:t> </a:t>
            </a:r>
            <a:r>
              <a:rPr lang="ru-RU" dirty="0" err="1"/>
              <a:t>кодекси</a:t>
            </a:r>
            <a:r>
              <a:rPr lang="ru-RU" dirty="0"/>
              <a:t> </a:t>
            </a:r>
          </a:p>
          <a:p>
            <a:pPr lvl="0"/>
            <a:r>
              <a:rPr lang="ru-RU" dirty="0" err="1" smtClean="0"/>
              <a:t>КРнын</a:t>
            </a:r>
            <a:r>
              <a:rPr lang="ru-RU" dirty="0" smtClean="0"/>
              <a:t> </a:t>
            </a:r>
            <a:r>
              <a:rPr lang="ru-RU" dirty="0"/>
              <a:t>«Адам </a:t>
            </a:r>
            <a:r>
              <a:rPr lang="ru-RU" dirty="0" err="1"/>
              <a:t>сатуунун</a:t>
            </a:r>
            <a:r>
              <a:rPr lang="ru-RU" dirty="0"/>
              <a:t> </a:t>
            </a:r>
            <a:r>
              <a:rPr lang="ru-RU" dirty="0" err="1"/>
              <a:t>алдын</a:t>
            </a:r>
            <a:r>
              <a:rPr lang="ru-RU" dirty="0"/>
              <a:t> </a:t>
            </a:r>
            <a:r>
              <a:rPr lang="ru-RU" dirty="0" err="1"/>
              <a:t>алуу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күрɵшүү</a:t>
            </a:r>
            <a:r>
              <a:rPr lang="ru-RU" dirty="0"/>
              <a:t> </a:t>
            </a:r>
            <a:r>
              <a:rPr lang="ru-RU" dirty="0" err="1"/>
              <a:t>жɵнүндɵ</a:t>
            </a:r>
            <a:r>
              <a:rPr lang="ru-RU" dirty="0"/>
              <a:t>» </a:t>
            </a:r>
            <a:r>
              <a:rPr lang="ru-RU" dirty="0" err="1"/>
              <a:t>мыйзамы</a:t>
            </a:r>
            <a:r>
              <a:rPr lang="ru-RU" dirty="0"/>
              <a:t> (2005-ж.)</a:t>
            </a:r>
          </a:p>
          <a:p>
            <a:pPr lvl="0"/>
            <a:r>
              <a:rPr lang="ru-RU" dirty="0"/>
              <a:t>2017-2020-жылдарга карата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сатуу</a:t>
            </a:r>
            <a:r>
              <a:rPr lang="ru-RU" dirty="0"/>
              <a:t> </a:t>
            </a:r>
            <a:r>
              <a:rPr lang="ru-RU" dirty="0" err="1"/>
              <a:t>менен</a:t>
            </a:r>
            <a:r>
              <a:rPr lang="ru-RU" dirty="0"/>
              <a:t> </a:t>
            </a:r>
            <a:r>
              <a:rPr lang="ru-RU" dirty="0" err="1"/>
              <a:t>күрɵшүү</a:t>
            </a:r>
            <a:r>
              <a:rPr lang="ru-RU" dirty="0"/>
              <a:t> </a:t>
            </a:r>
            <a:r>
              <a:rPr lang="ru-RU" dirty="0" err="1"/>
              <a:t>боюнча</a:t>
            </a:r>
            <a:r>
              <a:rPr lang="ru-RU" dirty="0"/>
              <a:t> программа (</a:t>
            </a:r>
            <a:r>
              <a:rPr lang="ru-RU" dirty="0" err="1"/>
              <a:t>КРнын</a:t>
            </a:r>
            <a:r>
              <a:rPr lang="ru-RU" dirty="0"/>
              <a:t> </a:t>
            </a:r>
            <a:r>
              <a:rPr lang="ru-RU" dirty="0" err="1"/>
              <a:t>Өкмɵтүнүн</a:t>
            </a:r>
            <a:r>
              <a:rPr lang="ru-RU" dirty="0"/>
              <a:t> 2017-жылдын 15-ноябрындагы №743 </a:t>
            </a:r>
            <a:r>
              <a:rPr lang="ru-RU" dirty="0" err="1"/>
              <a:t>токтому</a:t>
            </a:r>
            <a:r>
              <a:rPr lang="ru-RU" dirty="0"/>
              <a:t>)</a:t>
            </a:r>
          </a:p>
          <a:p>
            <a:pPr lvl="0"/>
            <a:r>
              <a:rPr lang="ru-RU" dirty="0" err="1" smtClean="0"/>
              <a:t>Кыргыз</a:t>
            </a:r>
            <a:r>
              <a:rPr lang="ru-RU" dirty="0" smtClean="0"/>
              <a:t> </a:t>
            </a:r>
            <a:r>
              <a:rPr lang="ru-RU" dirty="0" err="1"/>
              <a:t>Республикасынын</a:t>
            </a:r>
            <a:r>
              <a:rPr lang="ru-RU" dirty="0"/>
              <a:t> </a:t>
            </a:r>
            <a:r>
              <a:rPr lang="ru-RU" dirty="0" err="1"/>
              <a:t>Өкмɵтүнүн</a:t>
            </a:r>
            <a:r>
              <a:rPr lang="ru-RU" dirty="0"/>
              <a:t> </a:t>
            </a:r>
            <a:r>
              <a:rPr lang="ru-RU" dirty="0" err="1"/>
              <a:t>Кыргыз</a:t>
            </a:r>
            <a:r>
              <a:rPr lang="ru-RU" dirty="0"/>
              <a:t> </a:t>
            </a:r>
            <a:r>
              <a:rPr lang="ru-RU" dirty="0" err="1"/>
              <a:t>Республикасындагы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сатуу</a:t>
            </a:r>
            <a:r>
              <a:rPr lang="ru-RU" dirty="0"/>
              <a:t> </a:t>
            </a:r>
            <a:r>
              <a:rPr lang="ru-RU" dirty="0" err="1"/>
              <a:t>менен</a:t>
            </a:r>
            <a:r>
              <a:rPr lang="ru-RU" dirty="0"/>
              <a:t> </a:t>
            </a:r>
            <a:r>
              <a:rPr lang="ru-RU" dirty="0" err="1"/>
              <a:t>күрɵшүү</a:t>
            </a:r>
            <a:r>
              <a:rPr lang="ru-RU" dirty="0"/>
              <a:t> </a:t>
            </a:r>
            <a:r>
              <a:rPr lang="ru-RU" dirty="0" err="1"/>
              <a:t>боюнча</a:t>
            </a:r>
            <a:r>
              <a:rPr lang="ru-RU" dirty="0"/>
              <a:t> </a:t>
            </a:r>
            <a:r>
              <a:rPr lang="ru-RU" dirty="0" err="1"/>
              <a:t>программасын</a:t>
            </a:r>
            <a:r>
              <a:rPr lang="ru-RU" dirty="0"/>
              <a:t> </a:t>
            </a:r>
            <a:r>
              <a:rPr lang="ru-RU" dirty="0" err="1"/>
              <a:t>ишке</a:t>
            </a:r>
            <a:r>
              <a:rPr lang="ru-RU" dirty="0"/>
              <a:t> </a:t>
            </a:r>
            <a:r>
              <a:rPr lang="ru-RU" dirty="0" err="1"/>
              <a:t>ашыруу</a:t>
            </a:r>
            <a:r>
              <a:rPr lang="ru-RU" dirty="0"/>
              <a:t> </a:t>
            </a:r>
            <a:r>
              <a:rPr lang="ru-RU" dirty="0" err="1"/>
              <a:t>иш-чараларынын</a:t>
            </a:r>
            <a:r>
              <a:rPr lang="ru-RU" dirty="0"/>
              <a:t> планы</a:t>
            </a:r>
          </a:p>
          <a:p>
            <a:pPr lvl="0"/>
            <a:r>
              <a:rPr lang="ru-RU" dirty="0" err="1"/>
              <a:t>ИИМдин</a:t>
            </a:r>
            <a:r>
              <a:rPr lang="ru-RU" dirty="0"/>
              <a:t>, </a:t>
            </a:r>
            <a:r>
              <a:rPr lang="ru-RU" dirty="0" err="1"/>
              <a:t>БПнын</a:t>
            </a:r>
            <a:r>
              <a:rPr lang="ru-RU" dirty="0"/>
              <a:t> </a:t>
            </a:r>
            <a:r>
              <a:rPr lang="ru-RU" dirty="0" err="1"/>
              <a:t>ведомстволук</a:t>
            </a:r>
            <a:r>
              <a:rPr lang="ru-RU" dirty="0"/>
              <a:t> </a:t>
            </a:r>
            <a:r>
              <a:rPr lang="ru-RU" dirty="0" err="1"/>
              <a:t>нускамалары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95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_Mod_theme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900</TotalTime>
  <Words>660</Words>
  <Application>Microsoft Office PowerPoint</Application>
  <PresentationFormat>Экран (4:3)</PresentationFormat>
  <Paragraphs>86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Courier New</vt:lpstr>
      <vt:lpstr>Trebuchet MS</vt:lpstr>
      <vt:lpstr>Wingdings</vt:lpstr>
      <vt:lpstr>Theme_Mod_theme</vt:lpstr>
      <vt:lpstr> Гендердик статистика жана адам сатуу  боюнча статистика маселелери боюнча эл аралык документтер жана улуттук мыйзамдар </vt:lpstr>
      <vt:lpstr>БУУнун гендердик статистиканы түзүү боюнча негизги макулдашуулары </vt:lpstr>
      <vt:lpstr>БУУнун адам сатуу боюнча статистиканы түзүү боюнча негизги макулдашуулары </vt:lpstr>
      <vt:lpstr>БУУнун Пекин Аракеттер Платформасы  (1995-ж.өө) маселе жараткан чөйрөлөр</vt:lpstr>
      <vt:lpstr>206). Пландаштыруу жана баалоо максаттары үчүн жыныстык белгилери боюнча дезагрегированных кɵрсɵткүчтɵрдү жана маалыматтарды чогултуу</vt:lpstr>
      <vt:lpstr>  Гендердик статистиканын жана адам сатуу статистикасынын негизги принциптери </vt:lpstr>
      <vt:lpstr>Гендердик статистика жана адам сатуу статистикасы.  Туруктуу өнүгүү максаттары -2030  17 ири максаттар </vt:lpstr>
      <vt:lpstr> КРнын Гендердик статистиканы ɵнүктүрүү боюнча улуттук мыйзамдары </vt:lpstr>
      <vt:lpstr> Үй-бүлɵлүк зомбулук боюнча статистиканы чогултуу   КРнын «Үй-бүлɵлүк зомбулуктан сактоо жана коргоо жɵнүндɵ» мыйзамы (2017 -ж.) </vt:lpstr>
      <vt:lpstr>Үй-бүлɵлүк зомбулук боюнча статистиканы чогултуу </vt:lpstr>
      <vt:lpstr>адам сатуу боюнча статистиканы түзүү боюнча улуттук мыйзамдар </vt:lpstr>
    </vt:vector>
  </TitlesOfParts>
  <Company>DG Win&amp;Soft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</dc:creator>
  <cp:lastModifiedBy>dsoorombaeva</cp:lastModifiedBy>
  <cp:revision>94</cp:revision>
  <dcterms:created xsi:type="dcterms:W3CDTF">2013-06-30T07:35:36Z</dcterms:created>
  <dcterms:modified xsi:type="dcterms:W3CDTF">2018-11-21T08:28:16Z</dcterms:modified>
</cp:coreProperties>
</file>