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8" r:id="rId3"/>
    <p:sldId id="257" r:id="rId4"/>
    <p:sldId id="267" r:id="rId5"/>
    <p:sldId id="266" r:id="rId6"/>
    <p:sldId id="272" r:id="rId7"/>
    <p:sldId id="265" r:id="rId8"/>
    <p:sldId id="273" r:id="rId9"/>
    <p:sldId id="270" r:id="rId1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18811881188119E-2"/>
          <c:y val="5.7291666666666664E-2"/>
          <c:w val="0.92574257425742579"/>
          <c:h val="0.7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13765">
              <a:solidFill>
                <a:schemeClr val="accent5">
                  <a:lumMod val="40000"/>
                  <a:lumOff val="60000"/>
                </a:schemeClr>
              </a:solidFill>
              <a:prstDash val="solid"/>
            </a:ln>
          </c:spPr>
          <c:invertIfNegative val="0"/>
          <c:dLbls>
            <c:spPr>
              <a:noFill/>
              <a:ln w="2753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8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Лист2!$J$21:$J$29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Лист2!$K$21:$K$29</c:f>
              <c:numCache>
                <c:formatCode>General</c:formatCode>
                <c:ptCount val="9"/>
                <c:pt idx="0">
                  <c:v>-762</c:v>
                </c:pt>
                <c:pt idx="1">
                  <c:v>-1636</c:v>
                </c:pt>
                <c:pt idx="2">
                  <c:v>-931</c:v>
                </c:pt>
                <c:pt idx="3">
                  <c:v>-1529</c:v>
                </c:pt>
                <c:pt idx="4">
                  <c:v>-1673</c:v>
                </c:pt>
                <c:pt idx="5">
                  <c:v>-471</c:v>
                </c:pt>
                <c:pt idx="6">
                  <c:v>2320</c:v>
                </c:pt>
                <c:pt idx="7">
                  <c:v>4196</c:v>
                </c:pt>
                <c:pt idx="8">
                  <c:v>486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86795584"/>
        <c:axId val="286878400"/>
      </c:barChart>
      <c:catAx>
        <c:axId val="286795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6878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6878400"/>
        <c:scaling>
          <c:orientation val="minMax"/>
        </c:scaling>
        <c:delete val="0"/>
        <c:axPos val="l"/>
        <c:majorGridlines>
          <c:spPr>
            <a:ln w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48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6795584"/>
        <c:crosses val="autoZero"/>
        <c:crossBetween val="between"/>
      </c:valAx>
      <c:spPr>
        <a:noFill/>
        <a:ln w="2536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2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051948051948061E-2"/>
          <c:y val="2.9411764705882356E-2"/>
          <c:w val="0.95324675324675323"/>
          <c:h val="0.78186274509803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Лист2!$D$5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7579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>
              <a:outerShdw blurRad="50800" dist="50800" dir="5400000" algn="ctr" rotWithShape="0">
                <a:schemeClr val="bg1"/>
              </a:outerShdw>
              <a:softEdge rad="0"/>
            </a:effectLst>
          </c:spPr>
          <c:invertIfNegative val="0"/>
          <c:dLbls>
            <c:dLbl>
              <c:idx val="0"/>
              <c:layout>
                <c:manualLayout>
                  <c:x val="-2.8409022888161179E-3"/>
                  <c:y val="4.0463136669914596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841480151101311E-4"/>
                  <c:y val="4.9742790297637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247963388066873E-3"/>
                  <c:y val="7.372499406681182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9298473270779976E-4"/>
                  <c:y val="1.2939930593737154E-2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805925382629062E-3"/>
                  <c:y val="6.619845392791885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0469327871807945E-3"/>
                  <c:y val="5.6043817100095133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4062844634842105E-3"/>
                  <c:y val="6.3747427255046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7656361397877379E-3"/>
                  <c:y val="6.09458704458390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4724147813114444E-3"/>
                  <c:y val="7.407552420314819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Лист2!$D$6:$D$14</c:f>
              <c:numCache>
                <c:formatCode>General</c:formatCode>
                <c:ptCount val="9"/>
                <c:pt idx="0" formatCode="0.0">
                  <c:v>3.4</c:v>
                </c:pt>
                <c:pt idx="1">
                  <c:v>2.6</c:v>
                </c:pt>
                <c:pt idx="2" formatCode="0.0">
                  <c:v>5</c:v>
                </c:pt>
                <c:pt idx="3">
                  <c:v>9.9</c:v>
                </c:pt>
                <c:pt idx="4">
                  <c:v>2.8</c:v>
                </c:pt>
                <c:pt idx="5" formatCode="0.0">
                  <c:v>5.4</c:v>
                </c:pt>
                <c:pt idx="6" formatCode="0.0">
                  <c:v>3.5</c:v>
                </c:pt>
                <c:pt idx="7" formatCode="0.0">
                  <c:v>3</c:v>
                </c:pt>
                <c:pt idx="8" formatCode="0.0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Лист2!$E$5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7579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353873825681334E-3"/>
                  <c:y val="4.44902068155575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5897118572473588E-3"/>
                  <c:y val="7.1451037409997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529596374468499E-3"/>
                  <c:y val="3.678659666060636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694420076626355E-3"/>
                  <c:y val="1.2624721899182862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690655874563913E-3"/>
                  <c:y val="7.02255240735617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325819861162517E-3"/>
                  <c:y val="1.1714463538016329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3864702387646894E-3"/>
                  <c:y val="7.7401534076120609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3432245124707036E-3"/>
                  <c:y val="9.75368848043386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5.0012774874754751E-3"/>
                  <c:y val="8.055362102166367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" sourceLinked="0"/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Лист2!$E$6:$E$14</c:f>
              <c:numCache>
                <c:formatCode>General</c:formatCode>
                <c:ptCount val="9"/>
                <c:pt idx="0" formatCode="0.0">
                  <c:v>3.7</c:v>
                </c:pt>
                <c:pt idx="1">
                  <c:v>3.1</c:v>
                </c:pt>
                <c:pt idx="2">
                  <c:v>5.5</c:v>
                </c:pt>
                <c:pt idx="3">
                  <c:v>9</c:v>
                </c:pt>
                <c:pt idx="4">
                  <c:v>3.6</c:v>
                </c:pt>
                <c:pt idx="5" formatCode="0.0">
                  <c:v>4.5999999999999996</c:v>
                </c:pt>
                <c:pt idx="6" formatCode="0.0">
                  <c:v>5.4</c:v>
                </c:pt>
                <c:pt idx="7">
                  <c:v>3.4</c:v>
                </c:pt>
                <c:pt idx="8" formatCode="0.0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286878792"/>
        <c:axId val="286875656"/>
      </c:barChart>
      <c:catAx>
        <c:axId val="286878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286875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6875656"/>
        <c:scaling>
          <c:orientation val="minMax"/>
        </c:scaling>
        <c:delete val="0"/>
        <c:axPos val="l"/>
        <c:majorGridlines>
          <c:spPr>
            <a:ln w="4394">
              <a:noFill/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05" baseline="0"/>
            </a:pPr>
            <a:endParaRPr lang="ru-RU"/>
          </a:p>
        </c:txPr>
        <c:crossAx val="286878792"/>
        <c:crosses val="autoZero"/>
        <c:crossBetween val="between"/>
      </c:valAx>
      <c:spPr>
        <a:noFill/>
        <a:ln w="17579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56633483036337273"/>
          <c:y val="3.4313714382824455E-2"/>
          <c:w val="0.29220784548024359"/>
          <c:h val="6.37254502669925E-2"/>
        </c:manualLayout>
      </c:layout>
      <c:overlay val="0"/>
      <c:spPr>
        <a:noFill/>
        <a:ln w="35159">
          <a:noFill/>
        </a:ln>
      </c:spPr>
      <c:txPr>
        <a:bodyPr/>
        <a:lstStyle/>
        <a:p>
          <a:pPr>
            <a:defRPr sz="1560" baseline="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6" b="1" i="0" u="none" strike="noStrike" baseline="0">
          <a:solidFill>
            <a:srgbClr val="000000"/>
          </a:solidFill>
          <a:latin typeface="Times New Roman" pitchFamily="18" charset="0"/>
          <a:ea typeface="Arial Cyr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445544554455448E-2"/>
          <c:y val="1.9580910236682326E-2"/>
          <c:w val="0.85148514851485146"/>
          <c:h val="0.68585831914897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Лист2!$A$19</c:f>
              <c:strCache>
                <c:ptCount val="1"/>
                <c:pt idx="0">
                  <c:v>эмгекке жарамдуу жашка чейинкилер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11778">
              <a:solidFill>
                <a:schemeClr val="accent5">
                  <a:lumMod val="5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Экөө тен </c:v>
                  </c:pt>
                  <c:pt idx="1">
                    <c:v>Эркектер</c:v>
                  </c:pt>
                  <c:pt idx="2">
                    <c:v>Аялдар</c:v>
                  </c:pt>
                  <c:pt idx="3">
                    <c:v>Экөө тен </c:v>
                  </c:pt>
                  <c:pt idx="4">
                    <c:v>Эркектер</c:v>
                  </c:pt>
                  <c:pt idx="5">
                    <c:v>Аялдар</c:v>
                  </c:pt>
                </c:lvl>
                <c:lvl>
                  <c:pt idx="0">
                    <c:v>Келгендердин саны</c:v>
                  </c:pt>
                  <c:pt idx="3">
                    <c:v>Кеткендердин саны</c:v>
                  </c:pt>
                </c:lvl>
              </c:multiLvlStrCache>
            </c:multiLvlStrRef>
          </c:cat>
          <c:val>
            <c:numRef>
              <c:f>Лист2!$B$19:$G$19</c:f>
              <c:numCache>
                <c:formatCode>#,##0</c:formatCode>
                <c:ptCount val="6"/>
                <c:pt idx="0">
                  <c:v>500</c:v>
                </c:pt>
                <c:pt idx="1">
                  <c:v>235</c:v>
                </c:pt>
                <c:pt idx="2">
                  <c:v>265</c:v>
                </c:pt>
                <c:pt idx="3">
                  <c:v>495</c:v>
                </c:pt>
                <c:pt idx="4">
                  <c:v>233</c:v>
                </c:pt>
                <c:pt idx="5">
                  <c:v>262</c:v>
                </c:pt>
              </c:numCache>
            </c:numRef>
          </c:val>
        </c:ser>
        <c:ser>
          <c:idx val="1"/>
          <c:order val="1"/>
          <c:tx>
            <c:strRef>
              <c:f>Лист2!$A$20</c:f>
              <c:strCache>
                <c:ptCount val="1"/>
                <c:pt idx="0">
                  <c:v>эмгекке жарамдуулар</c:v>
                </c:pt>
              </c:strCache>
            </c:strRef>
          </c:tx>
          <c:spPr>
            <a:gradFill flip="none" rotWithShape="1">
              <a:gsLst>
                <a:gs pos="10000">
                  <a:schemeClr val="accent5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5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5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1778">
              <a:solidFill>
                <a:schemeClr val="accent5">
                  <a:lumMod val="60000"/>
                  <a:lumOff val="4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Экөө тен </c:v>
                  </c:pt>
                  <c:pt idx="1">
                    <c:v>Эркектер</c:v>
                  </c:pt>
                  <c:pt idx="2">
                    <c:v>Аялдар</c:v>
                  </c:pt>
                  <c:pt idx="3">
                    <c:v>Экөө тен </c:v>
                  </c:pt>
                  <c:pt idx="4">
                    <c:v>Эркектер</c:v>
                  </c:pt>
                  <c:pt idx="5">
                    <c:v>Аялдар</c:v>
                  </c:pt>
                </c:lvl>
                <c:lvl>
                  <c:pt idx="0">
                    <c:v>Келгендердин саны</c:v>
                  </c:pt>
                  <c:pt idx="3">
                    <c:v>Кеткендердин саны</c:v>
                  </c:pt>
                </c:lvl>
              </c:multiLvlStrCache>
            </c:multiLvlStrRef>
          </c:cat>
          <c:val>
            <c:numRef>
              <c:f>Лист2!$B$20:$G$20</c:f>
              <c:numCache>
                <c:formatCode>#,##0</c:formatCode>
                <c:ptCount val="6"/>
                <c:pt idx="0">
                  <c:v>24807</c:v>
                </c:pt>
                <c:pt idx="1">
                  <c:v>8790</c:v>
                </c:pt>
                <c:pt idx="2">
                  <c:v>16017</c:v>
                </c:pt>
                <c:pt idx="3">
                  <c:v>24811</c:v>
                </c:pt>
                <c:pt idx="4">
                  <c:v>8768</c:v>
                </c:pt>
                <c:pt idx="5">
                  <c:v>16043</c:v>
                </c:pt>
              </c:numCache>
            </c:numRef>
          </c:val>
        </c:ser>
        <c:ser>
          <c:idx val="2"/>
          <c:order val="2"/>
          <c:tx>
            <c:strRef>
              <c:f>Лист2!$A$21</c:f>
              <c:strCache>
                <c:ptCount val="1"/>
                <c:pt idx="0">
                  <c:v>эмгекке жарамдуу жаштан улуулар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1778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Экөө тен </c:v>
                  </c:pt>
                  <c:pt idx="1">
                    <c:v>Эркектер</c:v>
                  </c:pt>
                  <c:pt idx="2">
                    <c:v>Аялдар</c:v>
                  </c:pt>
                  <c:pt idx="3">
                    <c:v>Экөө тен </c:v>
                  </c:pt>
                  <c:pt idx="4">
                    <c:v>Эркектер</c:v>
                  </c:pt>
                  <c:pt idx="5">
                    <c:v>Аялдар</c:v>
                  </c:pt>
                </c:lvl>
                <c:lvl>
                  <c:pt idx="0">
                    <c:v>Келгендердин саны</c:v>
                  </c:pt>
                  <c:pt idx="3">
                    <c:v>Кеткендердин саны</c:v>
                  </c:pt>
                </c:lvl>
              </c:multiLvlStrCache>
            </c:multiLvlStrRef>
          </c:cat>
          <c:val>
            <c:numRef>
              <c:f>Лист2!$B$21:$G$21</c:f>
              <c:numCache>
                <c:formatCode>#,##0</c:formatCode>
                <c:ptCount val="6"/>
                <c:pt idx="0">
                  <c:v>1427</c:v>
                </c:pt>
                <c:pt idx="1">
                  <c:v>427</c:v>
                </c:pt>
                <c:pt idx="2">
                  <c:v>1000</c:v>
                </c:pt>
                <c:pt idx="3">
                  <c:v>1428</c:v>
                </c:pt>
                <c:pt idx="4">
                  <c:v>428</c:v>
                </c:pt>
                <c:pt idx="5">
                  <c:v>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86874480"/>
        <c:axId val="286875264"/>
      </c:barChart>
      <c:catAx>
        <c:axId val="28687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6875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6875264"/>
        <c:scaling>
          <c:orientation val="minMax"/>
        </c:scaling>
        <c:delete val="0"/>
        <c:axPos val="l"/>
        <c:majorGridlines>
          <c:spPr>
            <a:ln w="3175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6874480"/>
        <c:crosses val="autoZero"/>
        <c:crossBetween val="between"/>
      </c:valAx>
      <c:spPr>
        <a:noFill/>
        <a:ln w="23557">
          <a:noFill/>
        </a:ln>
      </c:spPr>
    </c:plotArea>
    <c:legend>
      <c:legendPos val="b"/>
      <c:layout>
        <c:manualLayout>
          <c:xMode val="edge"/>
          <c:yMode val="edge"/>
          <c:x val="6.2217073350902541E-2"/>
          <c:y val="0.9144984862799983"/>
          <c:w val="0.90470297029702973"/>
          <c:h val="6.6805845511482248E-2"/>
        </c:manualLayout>
      </c:layout>
      <c:overlay val="0"/>
      <c:spPr>
        <a:solidFill>
          <a:srgbClr val="FFFFFF"/>
        </a:solidFill>
        <a:ln w="23557">
          <a:noFill/>
        </a:ln>
      </c:spPr>
      <c:txPr>
        <a:bodyPr/>
        <a:lstStyle/>
        <a:p>
          <a:pPr>
            <a:defRPr sz="165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2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846560846560843E-2"/>
          <c:y val="5.128205128205128E-2"/>
          <c:w val="0.93121693121693117"/>
          <c:h val="0.860805860805860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 w="10291">
              <a:solidFill>
                <a:srgbClr val="0070C0"/>
              </a:solidFill>
              <a:prstDash val="solid"/>
            </a:ln>
          </c:spPr>
          <c:invertIfNegative val="0"/>
          <c:cat>
            <c:strRef>
              <c:f>Лист1!$W$25:$W$45</c:f>
              <c:strCache>
                <c:ptCount val="21"/>
                <c:pt idx="0">
                  <c:v>0-4 </c:v>
                </c:pt>
                <c:pt idx="1">
                  <c:v>5-9</c:v>
                </c:pt>
                <c:pt idx="2">
                  <c:v>10-14</c:v>
                </c:pt>
                <c:pt idx="3">
                  <c:v>15-19 </c:v>
                </c:pt>
                <c:pt idx="4">
                  <c:v>20-24 </c:v>
                </c:pt>
                <c:pt idx="5">
                  <c:v>25-29 </c:v>
                </c:pt>
                <c:pt idx="6">
                  <c:v>30-34 </c:v>
                </c:pt>
                <c:pt idx="7">
                  <c:v>35-39 </c:v>
                </c:pt>
                <c:pt idx="8">
                  <c:v>40-44 </c:v>
                </c:pt>
                <c:pt idx="9">
                  <c:v>45-49 </c:v>
                </c:pt>
                <c:pt idx="10">
                  <c:v>50-54 </c:v>
                </c:pt>
                <c:pt idx="11">
                  <c:v>55-59 </c:v>
                </c:pt>
                <c:pt idx="12">
                  <c:v>60-64 </c:v>
                </c:pt>
                <c:pt idx="13">
                  <c:v>65-69 </c:v>
                </c:pt>
                <c:pt idx="14">
                  <c:v>70-74 </c:v>
                </c:pt>
                <c:pt idx="15">
                  <c:v>75-79 </c:v>
                </c:pt>
                <c:pt idx="16">
                  <c:v>80-84 </c:v>
                </c:pt>
                <c:pt idx="17">
                  <c:v>85-89 </c:v>
                </c:pt>
                <c:pt idx="18">
                  <c:v>90-94 </c:v>
                </c:pt>
                <c:pt idx="19">
                  <c:v>95-99 </c:v>
                </c:pt>
                <c:pt idx="20">
                  <c:v>100  +</c:v>
                </c:pt>
              </c:strCache>
            </c:strRef>
          </c:cat>
          <c:val>
            <c:numRef>
              <c:f>Лист1!$X$25:$X$45</c:f>
              <c:numCache>
                <c:formatCode>General</c:formatCode>
                <c:ptCount val="21"/>
                <c:pt idx="0">
                  <c:v>33</c:v>
                </c:pt>
                <c:pt idx="1">
                  <c:v>48</c:v>
                </c:pt>
                <c:pt idx="2">
                  <c:v>37</c:v>
                </c:pt>
                <c:pt idx="3">
                  <c:v>644</c:v>
                </c:pt>
                <c:pt idx="4">
                  <c:v>1179</c:v>
                </c:pt>
                <c:pt idx="5">
                  <c:v>1371</c:v>
                </c:pt>
                <c:pt idx="6">
                  <c:v>1211</c:v>
                </c:pt>
                <c:pt idx="7">
                  <c:v>947</c:v>
                </c:pt>
                <c:pt idx="8">
                  <c:v>621</c:v>
                </c:pt>
                <c:pt idx="9">
                  <c:v>445</c:v>
                </c:pt>
                <c:pt idx="10">
                  <c:v>370</c:v>
                </c:pt>
                <c:pt idx="11">
                  <c:v>346</c:v>
                </c:pt>
                <c:pt idx="12">
                  <c:v>227</c:v>
                </c:pt>
                <c:pt idx="13">
                  <c:v>114</c:v>
                </c:pt>
                <c:pt idx="14">
                  <c:v>34</c:v>
                </c:pt>
                <c:pt idx="15">
                  <c:v>36</c:v>
                </c:pt>
                <c:pt idx="16">
                  <c:v>17</c:v>
                </c:pt>
                <c:pt idx="17">
                  <c:v>7</c:v>
                </c:pt>
                <c:pt idx="18">
                  <c:v>5</c:v>
                </c:pt>
                <c:pt idx="19">
                  <c:v>4</c:v>
                </c:pt>
                <c:pt idx="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86876048"/>
        <c:axId val="286879968"/>
      </c:barChart>
      <c:catAx>
        <c:axId val="286876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6879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6879968"/>
        <c:scaling>
          <c:orientation val="minMax"/>
        </c:scaling>
        <c:delete val="0"/>
        <c:axPos val="l"/>
        <c:majorGridlines>
          <c:spPr>
            <a:ln w="2573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6876048"/>
        <c:crosses val="autoZero"/>
        <c:crossBetween val="between"/>
      </c:valAx>
      <c:spPr>
        <a:noFill/>
        <a:ln w="2534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6F1C6-17D6-4043-B2F2-E245BADADEE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2CC85-E4C4-4AB7-A125-66DAF421E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5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B31B-0BCE-465A-9E8A-75FD7D23055A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6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80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77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52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1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4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86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89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5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4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3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6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816225" y="188914"/>
            <a:ext cx="8909050" cy="147478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Улутстаткому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социалдык-экономикалык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абалынын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жыйынтыктары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пресс-конференция</a:t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2019-жылдын 11-сентябры</a:t>
            </a: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41879" y="2307281"/>
            <a:ext cx="9737124" cy="1312219"/>
          </a:xfrm>
        </p:spPr>
        <p:txBody>
          <a:bodyPr vert="horz" lIns="91440" tIns="0" rIns="91440" bIns="45720" rtlCol="0">
            <a:normAutofit/>
          </a:bodyPr>
          <a:lstStyle/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Республикасындагы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миграция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48" y="188914"/>
            <a:ext cx="10080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847851" y="5876926"/>
            <a:ext cx="8424863" cy="792163"/>
          </a:xfrm>
          <a:prstGeom prst="rect">
            <a:avLst/>
          </a:prstGeom>
        </p:spPr>
        <p:txBody>
          <a:bodyPr tIns="0">
            <a:normAutofit/>
          </a:bodyPr>
          <a:lstStyle>
            <a:lvl1pPr marL="26988" indent="-269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22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Ж. </a:t>
            </a:r>
            <a:r>
              <a:rPr lang="ru-RU" altLang="ru-RU" sz="2200" b="1" dirty="0" err="1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Мааткулова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, </a:t>
            </a:r>
            <a:endParaRPr lang="ru-RU" altLang="ru-RU" sz="2200" b="1" dirty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Демографиялык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статистика </a:t>
            </a: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болүмүнүн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башкы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адиси</a:t>
            </a:r>
            <a:endParaRPr lang="ru-RU" altLang="ru-RU" sz="3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3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41900" y="227528"/>
            <a:ext cx="7400023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Кыргызстанда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миграциясы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тууралуу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булактарынын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системасы</a:t>
            </a:r>
            <a:endParaRPr lang="ru-RU" altLang="ru-RU" sz="29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54" y="184666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08887" y="1628776"/>
            <a:ext cx="8723870" cy="43783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Калкты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каттоолор</a:t>
            </a:r>
            <a:endParaRPr lang="ru-RU" sz="36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None/>
              <a:defRPr/>
            </a:pP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(</a:t>
            </a:r>
            <a:r>
              <a:rPr lang="ru-RU" sz="19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акыркы</a:t>
            </a: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жолу</a:t>
            </a: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2009-ж.өткөрүлгөн)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Тандалма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изилдөөлөр</a:t>
            </a:r>
            <a:endParaRPr lang="ru-RU" sz="19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Демографиялык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окуялардын</a:t>
            </a:r>
            <a:r>
              <a:rPr lang="ru-RU" sz="34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учурдагы</a:t>
            </a:r>
            <a:r>
              <a:rPr lang="ru-RU" sz="34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эсепке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алуусу</a:t>
            </a:r>
            <a:r>
              <a:rPr lang="ru-RU" altLang="ru-RU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(миграция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маалыматтардын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электрондук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базасы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«АСБ» АИС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«Чет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өлкөлүк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жарандарды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каттоо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АИС КРӨ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караштуу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МКК)</a:t>
            </a:r>
            <a:r>
              <a:rPr lang="ru-RU" altLang="ru-RU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400" kern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бирдиктүү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мамлекеттик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реестри</a:t>
            </a:r>
            <a:r>
              <a:rPr lang="ru-RU" sz="2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000" kern="0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56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848518" y="157530"/>
            <a:ext cx="871023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2018-жылы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миграция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миграциялык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өсүштү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кетүү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агымын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(+, -)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бөлүштүрүү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75276" y="6424448"/>
            <a:ext cx="483476" cy="212835"/>
          </a:xfrm>
        </p:spPr>
        <p:txBody>
          <a:bodyPr/>
          <a:lstStyle/>
          <a:p>
            <a:fld id="{9FB30CD0-0CC8-4C8C-A863-365AE380F0D0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172000"/>
              </p:ext>
            </p:extLst>
          </p:nvPr>
        </p:nvGraphicFramePr>
        <p:xfrm>
          <a:off x="2054961" y="1390404"/>
          <a:ext cx="9020315" cy="460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64" y="157530"/>
            <a:ext cx="1113461" cy="10140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85925" y="5990952"/>
            <a:ext cx="9872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көчүүлөр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мурдагыдай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эле, Бишкек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шаарына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Чүй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облусуна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багытталды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эми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калган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региондордо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туруктуу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түрдө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азайып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бара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9540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2"/>
          <p:cNvSpPr>
            <a:spLocks noEditPoints="1"/>
          </p:cNvSpPr>
          <p:nvPr/>
        </p:nvSpPr>
        <p:spPr bwMode="auto">
          <a:xfrm>
            <a:off x="3463925" y="3166593"/>
            <a:ext cx="2719388" cy="1560513"/>
          </a:xfrm>
          <a:custGeom>
            <a:avLst/>
            <a:gdLst>
              <a:gd name="T0" fmla="*/ 2147483647 w 1713"/>
              <a:gd name="T1" fmla="*/ 2147483647 h 983"/>
              <a:gd name="T2" fmla="*/ 2147483647 w 1713"/>
              <a:gd name="T3" fmla="*/ 2147483647 h 983"/>
              <a:gd name="T4" fmla="*/ 2147483647 w 1713"/>
              <a:gd name="T5" fmla="*/ 2147483647 h 983"/>
              <a:gd name="T6" fmla="*/ 2147483647 w 1713"/>
              <a:gd name="T7" fmla="*/ 2147483647 h 983"/>
              <a:gd name="T8" fmla="*/ 2147483647 w 1713"/>
              <a:gd name="T9" fmla="*/ 2147483647 h 983"/>
              <a:gd name="T10" fmla="*/ 2147483647 w 1713"/>
              <a:gd name="T11" fmla="*/ 2147483647 h 983"/>
              <a:gd name="T12" fmla="*/ 2147483647 w 1713"/>
              <a:gd name="T13" fmla="*/ 2147483647 h 983"/>
              <a:gd name="T14" fmla="*/ 2147483647 w 1713"/>
              <a:gd name="T15" fmla="*/ 2147483647 h 983"/>
              <a:gd name="T16" fmla="*/ 2147483647 w 1713"/>
              <a:gd name="T17" fmla="*/ 2147483647 h 983"/>
              <a:gd name="T18" fmla="*/ 2147483647 w 1713"/>
              <a:gd name="T19" fmla="*/ 2147483647 h 983"/>
              <a:gd name="T20" fmla="*/ 2147483647 w 1713"/>
              <a:gd name="T21" fmla="*/ 2147483647 h 983"/>
              <a:gd name="T22" fmla="*/ 2147483647 w 1713"/>
              <a:gd name="T23" fmla="*/ 2147483647 h 983"/>
              <a:gd name="T24" fmla="*/ 2147483647 w 1713"/>
              <a:gd name="T25" fmla="*/ 2147483647 h 983"/>
              <a:gd name="T26" fmla="*/ 2147483647 w 1713"/>
              <a:gd name="T27" fmla="*/ 2147483647 h 983"/>
              <a:gd name="T28" fmla="*/ 2147483647 w 1713"/>
              <a:gd name="T29" fmla="*/ 2147483647 h 983"/>
              <a:gd name="T30" fmla="*/ 2147483647 w 1713"/>
              <a:gd name="T31" fmla="*/ 2147483647 h 983"/>
              <a:gd name="T32" fmla="*/ 2147483647 w 1713"/>
              <a:gd name="T33" fmla="*/ 2147483647 h 983"/>
              <a:gd name="T34" fmla="*/ 2147483647 w 1713"/>
              <a:gd name="T35" fmla="*/ 2147483647 h 983"/>
              <a:gd name="T36" fmla="*/ 2147483647 w 1713"/>
              <a:gd name="T37" fmla="*/ 2147483647 h 983"/>
              <a:gd name="T38" fmla="*/ 2147483647 w 1713"/>
              <a:gd name="T39" fmla="*/ 2147483647 h 983"/>
              <a:gd name="T40" fmla="*/ 2147483647 w 1713"/>
              <a:gd name="T41" fmla="*/ 2147483647 h 983"/>
              <a:gd name="T42" fmla="*/ 2147483647 w 1713"/>
              <a:gd name="T43" fmla="*/ 2147483647 h 983"/>
              <a:gd name="T44" fmla="*/ 2147483647 w 1713"/>
              <a:gd name="T45" fmla="*/ 2147483647 h 983"/>
              <a:gd name="T46" fmla="*/ 2147483647 w 1713"/>
              <a:gd name="T47" fmla="*/ 2147483647 h 983"/>
              <a:gd name="T48" fmla="*/ 2147483647 w 1713"/>
              <a:gd name="T49" fmla="*/ 2147483647 h 983"/>
              <a:gd name="T50" fmla="*/ 2147483647 w 1713"/>
              <a:gd name="T51" fmla="*/ 2147483647 h 983"/>
              <a:gd name="T52" fmla="*/ 2147483647 w 1713"/>
              <a:gd name="T53" fmla="*/ 2147483647 h 983"/>
              <a:gd name="T54" fmla="*/ 2147483647 w 1713"/>
              <a:gd name="T55" fmla="*/ 2147483647 h 983"/>
              <a:gd name="T56" fmla="*/ 2147483647 w 1713"/>
              <a:gd name="T57" fmla="*/ 2147483647 h 983"/>
              <a:gd name="T58" fmla="*/ 2147483647 w 1713"/>
              <a:gd name="T59" fmla="*/ 2147483647 h 983"/>
              <a:gd name="T60" fmla="*/ 2147483647 w 1713"/>
              <a:gd name="T61" fmla="*/ 2147483647 h 983"/>
              <a:gd name="T62" fmla="*/ 2147483647 w 1713"/>
              <a:gd name="T63" fmla="*/ 2147483647 h 983"/>
              <a:gd name="T64" fmla="*/ 2147483647 w 1713"/>
              <a:gd name="T65" fmla="*/ 2147483647 h 983"/>
              <a:gd name="T66" fmla="*/ 2147483647 w 1713"/>
              <a:gd name="T67" fmla="*/ 2147483647 h 983"/>
              <a:gd name="T68" fmla="*/ 2147483647 w 1713"/>
              <a:gd name="T69" fmla="*/ 2147483647 h 983"/>
              <a:gd name="T70" fmla="*/ 2147483647 w 1713"/>
              <a:gd name="T71" fmla="*/ 2147483647 h 983"/>
              <a:gd name="T72" fmla="*/ 2147483647 w 1713"/>
              <a:gd name="T73" fmla="*/ 2147483647 h 983"/>
              <a:gd name="T74" fmla="*/ 2147483647 w 1713"/>
              <a:gd name="T75" fmla="*/ 2147483647 h 983"/>
              <a:gd name="T76" fmla="*/ 2147483647 w 1713"/>
              <a:gd name="T77" fmla="*/ 2147483647 h 983"/>
              <a:gd name="T78" fmla="*/ 2147483647 w 1713"/>
              <a:gd name="T79" fmla="*/ 2147483647 h 983"/>
              <a:gd name="T80" fmla="*/ 2147483647 w 1713"/>
              <a:gd name="T81" fmla="*/ 2147483647 h 983"/>
              <a:gd name="T82" fmla="*/ 2147483647 w 1713"/>
              <a:gd name="T83" fmla="*/ 2147483647 h 983"/>
              <a:gd name="T84" fmla="*/ 2147483647 w 1713"/>
              <a:gd name="T85" fmla="*/ 2147483647 h 983"/>
              <a:gd name="T86" fmla="*/ 2147483647 w 1713"/>
              <a:gd name="T87" fmla="*/ 2147483647 h 983"/>
              <a:gd name="T88" fmla="*/ 2147483647 w 1713"/>
              <a:gd name="T89" fmla="*/ 2147483647 h 983"/>
              <a:gd name="T90" fmla="*/ 2147483647 w 1713"/>
              <a:gd name="T91" fmla="*/ 2147483647 h 983"/>
              <a:gd name="T92" fmla="*/ 2147483647 w 1713"/>
              <a:gd name="T93" fmla="*/ 2147483647 h 983"/>
              <a:gd name="T94" fmla="*/ 2147483647 w 1713"/>
              <a:gd name="T95" fmla="*/ 2147483647 h 983"/>
              <a:gd name="T96" fmla="*/ 2147483647 w 1713"/>
              <a:gd name="T97" fmla="*/ 2147483647 h 983"/>
              <a:gd name="T98" fmla="*/ 2147483647 w 1713"/>
              <a:gd name="T99" fmla="*/ 2147483647 h 983"/>
              <a:gd name="T100" fmla="*/ 2147483647 w 1713"/>
              <a:gd name="T101" fmla="*/ 2147483647 h 983"/>
              <a:gd name="T102" fmla="*/ 2147483647 w 1713"/>
              <a:gd name="T103" fmla="*/ 2147483647 h 983"/>
              <a:gd name="T104" fmla="*/ 2147483647 w 1713"/>
              <a:gd name="T105" fmla="*/ 2147483647 h 983"/>
              <a:gd name="T106" fmla="*/ 2147483647 w 1713"/>
              <a:gd name="T107" fmla="*/ 2147483647 h 983"/>
              <a:gd name="T108" fmla="*/ 2147483647 w 1713"/>
              <a:gd name="T109" fmla="*/ 2147483647 h 983"/>
              <a:gd name="T110" fmla="*/ 2147483647 w 1713"/>
              <a:gd name="T111" fmla="*/ 2147483647 h 983"/>
              <a:gd name="T112" fmla="*/ 2147483647 w 1713"/>
              <a:gd name="T113" fmla="*/ 2147483647 h 983"/>
              <a:gd name="T114" fmla="*/ 2147483647 w 1713"/>
              <a:gd name="T115" fmla="*/ 2147483647 h 983"/>
              <a:gd name="T116" fmla="*/ 2147483647 w 1713"/>
              <a:gd name="T117" fmla="*/ 2147483647 h 983"/>
              <a:gd name="T118" fmla="*/ 2147483647 w 1713"/>
              <a:gd name="T119" fmla="*/ 2147483647 h 983"/>
              <a:gd name="T120" fmla="*/ 2147483647 w 1713"/>
              <a:gd name="T121" fmla="*/ 2147483647 h 983"/>
              <a:gd name="T122" fmla="*/ 2147483647 w 1713"/>
              <a:gd name="T123" fmla="*/ 2147483647 h 983"/>
              <a:gd name="T124" fmla="*/ 2147483647 w 1713"/>
              <a:gd name="T125" fmla="*/ 2147483647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676400" y="3721100"/>
            <a:ext cx="2617788" cy="7635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68" name="Freeform 15"/>
          <p:cNvSpPr>
            <a:spLocks/>
          </p:cNvSpPr>
          <p:nvPr/>
        </p:nvSpPr>
        <p:spPr bwMode="auto">
          <a:xfrm>
            <a:off x="5227639" y="2131543"/>
            <a:ext cx="3608387" cy="1719263"/>
          </a:xfrm>
          <a:custGeom>
            <a:avLst/>
            <a:gdLst>
              <a:gd name="T0" fmla="*/ 2147483647 w 2273"/>
              <a:gd name="T1" fmla="*/ 2147483647 h 1083"/>
              <a:gd name="T2" fmla="*/ 2147483647 w 2273"/>
              <a:gd name="T3" fmla="*/ 2147483647 h 1083"/>
              <a:gd name="T4" fmla="*/ 2147483647 w 2273"/>
              <a:gd name="T5" fmla="*/ 2147483647 h 1083"/>
              <a:gd name="T6" fmla="*/ 2147483647 w 2273"/>
              <a:gd name="T7" fmla="*/ 2147483647 h 1083"/>
              <a:gd name="T8" fmla="*/ 2147483647 w 2273"/>
              <a:gd name="T9" fmla="*/ 2147483647 h 1083"/>
              <a:gd name="T10" fmla="*/ 2147483647 w 2273"/>
              <a:gd name="T11" fmla="*/ 2147483647 h 1083"/>
              <a:gd name="T12" fmla="*/ 2147483647 w 2273"/>
              <a:gd name="T13" fmla="*/ 2147483647 h 1083"/>
              <a:gd name="T14" fmla="*/ 2147483647 w 2273"/>
              <a:gd name="T15" fmla="*/ 2147483647 h 1083"/>
              <a:gd name="T16" fmla="*/ 2147483647 w 2273"/>
              <a:gd name="T17" fmla="*/ 2147483647 h 1083"/>
              <a:gd name="T18" fmla="*/ 2147483647 w 2273"/>
              <a:gd name="T19" fmla="*/ 2147483647 h 1083"/>
              <a:gd name="T20" fmla="*/ 2147483647 w 2273"/>
              <a:gd name="T21" fmla="*/ 2147483647 h 1083"/>
              <a:gd name="T22" fmla="*/ 2147483647 w 2273"/>
              <a:gd name="T23" fmla="*/ 2147483647 h 1083"/>
              <a:gd name="T24" fmla="*/ 2147483647 w 2273"/>
              <a:gd name="T25" fmla="*/ 2147483647 h 1083"/>
              <a:gd name="T26" fmla="*/ 2147483647 w 2273"/>
              <a:gd name="T27" fmla="*/ 2147483647 h 1083"/>
              <a:gd name="T28" fmla="*/ 2147483647 w 2273"/>
              <a:gd name="T29" fmla="*/ 2147483647 h 1083"/>
              <a:gd name="T30" fmla="*/ 2147483647 w 2273"/>
              <a:gd name="T31" fmla="*/ 2147483647 h 1083"/>
              <a:gd name="T32" fmla="*/ 2147483647 w 2273"/>
              <a:gd name="T33" fmla="*/ 2147483647 h 1083"/>
              <a:gd name="T34" fmla="*/ 2147483647 w 2273"/>
              <a:gd name="T35" fmla="*/ 2147483647 h 1083"/>
              <a:gd name="T36" fmla="*/ 2147483647 w 2273"/>
              <a:gd name="T37" fmla="*/ 2147483647 h 1083"/>
              <a:gd name="T38" fmla="*/ 2147483647 w 2273"/>
              <a:gd name="T39" fmla="*/ 2147483647 h 1083"/>
              <a:gd name="T40" fmla="*/ 2147483647 w 2273"/>
              <a:gd name="T41" fmla="*/ 2147483647 h 1083"/>
              <a:gd name="T42" fmla="*/ 2147483647 w 2273"/>
              <a:gd name="T43" fmla="*/ 2147483647 h 1083"/>
              <a:gd name="T44" fmla="*/ 2147483647 w 2273"/>
              <a:gd name="T45" fmla="*/ 2147483647 h 1083"/>
              <a:gd name="T46" fmla="*/ 2147483647 w 2273"/>
              <a:gd name="T47" fmla="*/ 2147483647 h 1083"/>
              <a:gd name="T48" fmla="*/ 2147483647 w 2273"/>
              <a:gd name="T49" fmla="*/ 2147483647 h 1083"/>
              <a:gd name="T50" fmla="*/ 2147483647 w 2273"/>
              <a:gd name="T51" fmla="*/ 2147483647 h 1083"/>
              <a:gd name="T52" fmla="*/ 2147483647 w 2273"/>
              <a:gd name="T53" fmla="*/ 2147483647 h 1083"/>
              <a:gd name="T54" fmla="*/ 2147483647 w 2273"/>
              <a:gd name="T55" fmla="*/ 2147483647 h 1083"/>
              <a:gd name="T56" fmla="*/ 2147483647 w 2273"/>
              <a:gd name="T57" fmla="*/ 2147483647 h 1083"/>
              <a:gd name="T58" fmla="*/ 2147483647 w 2273"/>
              <a:gd name="T59" fmla="*/ 2147483647 h 1083"/>
              <a:gd name="T60" fmla="*/ 2147483647 w 2273"/>
              <a:gd name="T61" fmla="*/ 2147483647 h 1083"/>
              <a:gd name="T62" fmla="*/ 2147483647 w 2273"/>
              <a:gd name="T63" fmla="*/ 2147483647 h 1083"/>
              <a:gd name="T64" fmla="*/ 2147483647 w 2273"/>
              <a:gd name="T65" fmla="*/ 2147483647 h 1083"/>
              <a:gd name="T66" fmla="*/ 2147483647 w 2273"/>
              <a:gd name="T67" fmla="*/ 2147483647 h 1083"/>
              <a:gd name="T68" fmla="*/ 2147483647 w 2273"/>
              <a:gd name="T69" fmla="*/ 2147483647 h 1083"/>
              <a:gd name="T70" fmla="*/ 2147483647 w 2273"/>
              <a:gd name="T71" fmla="*/ 2147483647 h 1083"/>
              <a:gd name="T72" fmla="*/ 2147483647 w 2273"/>
              <a:gd name="T73" fmla="*/ 2147483647 h 1083"/>
              <a:gd name="T74" fmla="*/ 2147483647 w 2273"/>
              <a:gd name="T75" fmla="*/ 2147483647 h 1083"/>
              <a:gd name="T76" fmla="*/ 2147483647 w 2273"/>
              <a:gd name="T77" fmla="*/ 2147483647 h 1083"/>
              <a:gd name="T78" fmla="*/ 2147483647 w 2273"/>
              <a:gd name="T79" fmla="*/ 2147483647 h 1083"/>
              <a:gd name="T80" fmla="*/ 2147483647 w 2273"/>
              <a:gd name="T81" fmla="*/ 2147483647 h 1083"/>
              <a:gd name="T82" fmla="*/ 2147483647 w 2273"/>
              <a:gd name="T83" fmla="*/ 2147483647 h 1083"/>
              <a:gd name="T84" fmla="*/ 2147483647 w 2273"/>
              <a:gd name="T85" fmla="*/ 2147483647 h 1083"/>
              <a:gd name="T86" fmla="*/ 2147483647 w 2273"/>
              <a:gd name="T87" fmla="*/ 2147483647 h 1083"/>
              <a:gd name="T88" fmla="*/ 2147483647 w 2273"/>
              <a:gd name="T89" fmla="*/ 2147483647 h 1083"/>
              <a:gd name="T90" fmla="*/ 2147483647 w 2273"/>
              <a:gd name="T91" fmla="*/ 2147483647 h 1083"/>
              <a:gd name="T92" fmla="*/ 2147483647 w 2273"/>
              <a:gd name="T93" fmla="*/ 2147483647 h 1083"/>
              <a:gd name="T94" fmla="*/ 2147483647 w 2273"/>
              <a:gd name="T95" fmla="*/ 2147483647 h 1083"/>
              <a:gd name="T96" fmla="*/ 2147483647 w 2273"/>
              <a:gd name="T97" fmla="*/ 2147483647 h 1083"/>
              <a:gd name="T98" fmla="*/ 2147483647 w 2273"/>
              <a:gd name="T99" fmla="*/ 2147483647 h 1083"/>
              <a:gd name="T100" fmla="*/ 2147483647 w 2273"/>
              <a:gd name="T101" fmla="*/ 2147483647 h 1083"/>
              <a:gd name="T102" fmla="*/ 2147483647 w 2273"/>
              <a:gd name="T103" fmla="*/ 2147483647 h 1083"/>
              <a:gd name="T104" fmla="*/ 2147483647 w 2273"/>
              <a:gd name="T105" fmla="*/ 2147483647 h 1083"/>
              <a:gd name="T106" fmla="*/ 2147483647 w 2273"/>
              <a:gd name="T107" fmla="*/ 2147483647 h 1083"/>
              <a:gd name="T108" fmla="*/ 2147483647 w 2273"/>
              <a:gd name="T109" fmla="*/ 2147483647 h 1083"/>
              <a:gd name="T110" fmla="*/ 2147483647 w 2273"/>
              <a:gd name="T111" fmla="*/ 2147483647 h 1083"/>
              <a:gd name="T112" fmla="*/ 2147483647 w 2273"/>
              <a:gd name="T113" fmla="*/ 2147483647 h 1083"/>
              <a:gd name="T114" fmla="*/ 2147483647 w 2273"/>
              <a:gd name="T115" fmla="*/ 2147483647 h 1083"/>
              <a:gd name="T116" fmla="*/ 2147483647 w 2273"/>
              <a:gd name="T117" fmla="*/ 2147483647 h 1083"/>
              <a:gd name="T118" fmla="*/ 2147483647 w 2273"/>
              <a:gd name="T119" fmla="*/ 2147483647 h 1083"/>
              <a:gd name="T120" fmla="*/ 2147483647 w 2273"/>
              <a:gd name="T121" fmla="*/ 2147483647 h 1083"/>
              <a:gd name="T122" fmla="*/ 2147483647 w 2273"/>
              <a:gd name="T123" fmla="*/ 2147483647 h 1083"/>
              <a:gd name="T124" fmla="*/ 2147483647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chemeClr val="bg1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2411413" y="2312517"/>
            <a:ext cx="3636962" cy="1125538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6765926" y="1741017"/>
            <a:ext cx="3698875" cy="1430338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1812926" y="3900488"/>
            <a:ext cx="1792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3968751" y="3606331"/>
            <a:ext cx="2079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7481888" y="2023593"/>
            <a:ext cx="2081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Ысык-Көл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6056314" y="2668118"/>
            <a:ext cx="1436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3188494" y="2483916"/>
            <a:ext cx="2081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Жалал-Абад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Freeform 5"/>
          <p:cNvSpPr>
            <a:spLocks/>
          </p:cNvSpPr>
          <p:nvPr/>
        </p:nvSpPr>
        <p:spPr bwMode="auto">
          <a:xfrm>
            <a:off x="5856288" y="1701331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7" name="Freeform 8"/>
          <p:cNvSpPr>
            <a:spLocks/>
          </p:cNvSpPr>
          <p:nvPr/>
        </p:nvSpPr>
        <p:spPr bwMode="auto">
          <a:xfrm>
            <a:off x="3594101" y="3912717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8" name="Freeform 9"/>
          <p:cNvSpPr>
            <a:spLocks/>
          </p:cNvSpPr>
          <p:nvPr/>
        </p:nvSpPr>
        <p:spPr bwMode="auto">
          <a:xfrm>
            <a:off x="3095626" y="3873030"/>
            <a:ext cx="11113" cy="23812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9" name="Freeform 10"/>
          <p:cNvSpPr>
            <a:spLocks/>
          </p:cNvSpPr>
          <p:nvPr/>
        </p:nvSpPr>
        <p:spPr bwMode="auto">
          <a:xfrm>
            <a:off x="1914526" y="4014317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0" name="Freeform 11"/>
          <p:cNvSpPr>
            <a:spLocks/>
          </p:cNvSpPr>
          <p:nvPr/>
        </p:nvSpPr>
        <p:spPr bwMode="auto">
          <a:xfrm>
            <a:off x="4476751" y="3607917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1" name="Freeform 13"/>
          <p:cNvSpPr>
            <a:spLocks/>
          </p:cNvSpPr>
          <p:nvPr/>
        </p:nvSpPr>
        <p:spPr bwMode="auto">
          <a:xfrm>
            <a:off x="3298826" y="2312518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2" name="Freeform 14"/>
          <p:cNvSpPr>
            <a:spLocks/>
          </p:cNvSpPr>
          <p:nvPr/>
        </p:nvSpPr>
        <p:spPr bwMode="auto">
          <a:xfrm>
            <a:off x="5273675" y="2588742"/>
            <a:ext cx="774700" cy="712788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3" name="Freeform 16"/>
          <p:cNvSpPr>
            <a:spLocks/>
          </p:cNvSpPr>
          <p:nvPr/>
        </p:nvSpPr>
        <p:spPr bwMode="auto">
          <a:xfrm>
            <a:off x="6670676" y="2131543"/>
            <a:ext cx="1527175" cy="938213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4" name="Freeform 17"/>
          <p:cNvSpPr>
            <a:spLocks/>
          </p:cNvSpPr>
          <p:nvPr/>
        </p:nvSpPr>
        <p:spPr bwMode="auto">
          <a:xfrm>
            <a:off x="5653089" y="2131543"/>
            <a:ext cx="1017587" cy="430213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2965450" y="1820393"/>
            <a:ext cx="2222500" cy="627063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86" name="Freeform 20"/>
          <p:cNvSpPr>
            <a:spLocks noEditPoints="1"/>
          </p:cNvSpPr>
          <p:nvPr/>
        </p:nvSpPr>
        <p:spPr bwMode="auto">
          <a:xfrm>
            <a:off x="4702176" y="1487017"/>
            <a:ext cx="3319463" cy="1125538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FF0000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7" name="Freeform 21"/>
          <p:cNvSpPr>
            <a:spLocks/>
          </p:cNvSpPr>
          <p:nvPr/>
        </p:nvSpPr>
        <p:spPr bwMode="auto">
          <a:xfrm>
            <a:off x="5856288" y="1701331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4476751" y="3607917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601" name="TextBox 32"/>
          <p:cNvSpPr txBox="1">
            <a:spLocks noChangeArrowheads="1"/>
          </p:cNvSpPr>
          <p:nvPr/>
        </p:nvSpPr>
        <p:spPr bwMode="auto">
          <a:xfrm>
            <a:off x="2952411" y="1957502"/>
            <a:ext cx="1990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2" name="TextBox 33"/>
          <p:cNvSpPr txBox="1">
            <a:spLocks noChangeArrowheads="1"/>
          </p:cNvSpPr>
          <p:nvPr/>
        </p:nvSpPr>
        <p:spPr bwMode="auto">
          <a:xfrm>
            <a:off x="4968878" y="1480726"/>
            <a:ext cx="1900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Чүй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35,6%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3" name="TextBox 34"/>
          <p:cNvSpPr txBox="1">
            <a:spLocks noChangeArrowheads="1"/>
          </p:cNvSpPr>
          <p:nvPr/>
        </p:nvSpPr>
        <p:spPr bwMode="auto">
          <a:xfrm>
            <a:off x="6111082" y="1232002"/>
            <a:ext cx="184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ш.  64,4%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>
            <a:stCxn id="11276" idx="3"/>
          </p:cNvCxnSpPr>
          <p:nvPr/>
        </p:nvCxnSpPr>
        <p:spPr>
          <a:xfrm flipV="1">
            <a:off x="5935664" y="1487018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5" name="TextBox 37"/>
          <p:cNvSpPr txBox="1">
            <a:spLocks noChangeArrowheads="1"/>
          </p:cNvSpPr>
          <p:nvPr/>
        </p:nvSpPr>
        <p:spPr bwMode="auto">
          <a:xfrm>
            <a:off x="3338514" y="3276345"/>
            <a:ext cx="11382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ш.</a:t>
            </a:r>
            <a:endParaRPr lang="en-US" alt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141789" y="3438056"/>
            <a:ext cx="365125" cy="2174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0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59583"/>
            <a:ext cx="10795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329335" y="126029"/>
            <a:ext cx="86826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2018-жылы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миграциясы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келиши</a:t>
            </a:r>
            <a:r>
              <a:rPr lang="ru-RU" alt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i="1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24609" name="Прямоугольник 3"/>
          <p:cNvSpPr>
            <a:spLocks noChangeArrowheads="1"/>
          </p:cNvSpPr>
          <p:nvPr/>
        </p:nvSpPr>
        <p:spPr bwMode="auto">
          <a:xfrm>
            <a:off x="1091514" y="5384801"/>
            <a:ext cx="106185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ru-RU" altLang="ru-RU" sz="2000" b="1" dirty="0" err="1" smtClean="0">
                <a:latin typeface="Times New Roman" panose="02020603050405020304" pitchFamily="18" charset="0"/>
              </a:rPr>
              <a:t>Мигранттардын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бардык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оң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агымы</a:t>
            </a:r>
            <a:r>
              <a:rPr lang="ru-RU" altLang="ru-RU" sz="2000" b="1" dirty="0">
                <a:latin typeface="Times New Roman" panose="02020603050405020304" pitchFamily="18" charset="0"/>
              </a:rPr>
              <a:t> Бишкек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шаарына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(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ички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миграциянын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оң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миграциялык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өсүшү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64,4% же </a:t>
            </a:r>
            <a:r>
              <a:rPr lang="ru-RU" altLang="ru-RU" sz="2000" b="1" dirty="0">
                <a:latin typeface="Times New Roman" panose="02020603050405020304" pitchFamily="18" charset="0"/>
              </a:rPr>
              <a:t>4 196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адам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),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ошондой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эле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Чүй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облусуна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(35,6%, же 2 320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адам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) </a:t>
            </a:r>
            <a:r>
              <a:rPr lang="ru-RU" altLang="ru-RU" sz="2000" b="1" dirty="0" err="1" smtClean="0">
                <a:latin typeface="Times New Roman" panose="02020603050405020304" pitchFamily="18" charset="0"/>
              </a:rPr>
              <a:t>болду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2000" dirty="0" smtClean="0">
                <a:latin typeface="Verdana" panose="020B0604030504040204" pitchFamily="34" charset="0"/>
              </a:rPr>
              <a:t> </a:t>
            </a:r>
            <a:endParaRPr lang="ru-RU" altLang="ru-RU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15978" y="184666"/>
            <a:ext cx="925933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2017-2018-жылдары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миграция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кетүүнүн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интенсивдүүлүгү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1000ине)</a:t>
            </a:r>
            <a:endParaRPr lang="ru-RU" alt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708732" y="5725555"/>
            <a:ext cx="9891893" cy="114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ru-RU" altLang="ru-RU" sz="17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ru-RU" altLang="ru-RU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ru-RU" altLang="ru-RU" sz="17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ru-RU" altLang="ru-RU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ru-RU" altLang="ru-RU" sz="17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ru-RU" sz="1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2018-ж.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миграция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кетүү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интенсивдүүлүгүнүн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эң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жогорку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Нарын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облусунан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9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андан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кийин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Чүй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Ысык-Көл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облустарынан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1000ине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5,4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- 5,5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белгиленди</a:t>
            </a:r>
            <a:r>
              <a:rPr lang="ru-RU" altLang="ru-RU" sz="1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7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блустар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миграция </a:t>
            </a: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кетүүнүн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себеби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жумуш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издөө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болуп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саналат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914622"/>
              </p:ext>
            </p:extLst>
          </p:nvPr>
        </p:nvGraphicFramePr>
        <p:xfrm>
          <a:off x="2014539" y="1412875"/>
          <a:ext cx="8402637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693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500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4456" y="219150"/>
            <a:ext cx="741680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2018-жылы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курак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мигранттарды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бөлүштүрүү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0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390650" y="6046185"/>
            <a:ext cx="10302341" cy="81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2018-жылы,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мурдагыдай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эле,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агымдарда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эмгекке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жөндөмдүү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курактагы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мигранттар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активдүүлүк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кылды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. 2013-жылдан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тартып</a:t>
            </a:r>
            <a:r>
              <a:rPr lang="ru-RU" altLang="ru-RU" sz="1800" b="1" dirty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1800" b="1" dirty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1800" b="1" dirty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миграциядагы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аялдардын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эркектерге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караганда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олуттуу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түрдө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көп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386038"/>
            <a:ext cx="10515600" cy="438868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dirty="0" smtClean="0"/>
              <a:t>	</a:t>
            </a:r>
            <a:endParaRPr lang="ru-RU" altLang="ru-RU" i="1" dirty="0" smtClean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32" y="17795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273921"/>
              </p:ext>
            </p:extLst>
          </p:nvPr>
        </p:nvGraphicFramePr>
        <p:xfrm>
          <a:off x="1524001" y="1386038"/>
          <a:ext cx="9733309" cy="430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8805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1524002" y="5865342"/>
            <a:ext cx="9582148" cy="84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ru-RU" altLang="ru-RU" sz="1800" b="1" dirty="0" err="1" smtClean="0">
                <a:latin typeface="Times New Roman" panose="02020603050405020304" pitchFamily="18" charset="0"/>
              </a:rPr>
              <a:t>Борбор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</a:rPr>
              <a:t>шаарга</a:t>
            </a:r>
            <a:r>
              <a:rPr lang="ru-RU" altLang="ru-RU" sz="1800" b="1" dirty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келген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облустар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аралык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мигранттардын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дээрлик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жарымын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>
                <a:latin typeface="Times New Roman" panose="02020603050405020304" pitchFamily="18" charset="0"/>
              </a:rPr>
              <a:t>(48,9%) 20-34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жаш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курактагы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жаш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адамдар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түздү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.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Алардын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арасында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</a:rPr>
              <a:t>эң</a:t>
            </a:r>
            <a:r>
              <a:rPr lang="ru-RU" altLang="ru-RU" sz="1800" b="1" dirty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жогорку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үлүшү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- 36,5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пайызы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- 25-29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жаштагы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жаштарга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туура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келди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. </a:t>
            </a:r>
            <a:endParaRPr lang="ru-RU" altLang="ru-RU" sz="1800" b="1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72786100"/>
              </p:ext>
            </p:extLst>
          </p:nvPr>
        </p:nvGraphicFramePr>
        <p:xfrm>
          <a:off x="1324664" y="1419784"/>
          <a:ext cx="9848851" cy="429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19" y="276419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4" descr="j04394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140" y="1798661"/>
            <a:ext cx="3889375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5380" y="184666"/>
            <a:ext cx="8110537" cy="903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2018-жылы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курак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шаарына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мигранттарды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бөлүштүрүү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1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10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1524001" y="6081479"/>
            <a:ext cx="9582148" cy="57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ru-RU" altLang="ru-RU" sz="1800" b="1" dirty="0" err="1">
                <a:latin typeface="Times New Roman" panose="02020603050405020304" pitchFamily="18" charset="0"/>
              </a:rPr>
              <a:t>Кыргыз</a:t>
            </a:r>
            <a:r>
              <a:rPr lang="ru-RU" altLang="ru-RU" sz="1800" b="1" dirty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Республикасынын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Өкмөтүнө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караштуу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Мамлекеттик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каттоо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кызматынын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маалыматтарына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ылайык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, 2019-жылдын</a:t>
            </a:r>
            <a:r>
              <a:rPr lang="ru-RU" altLang="ru-RU" sz="1800" b="1" dirty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январь-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июнунда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2018-жылдын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ушул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мезгилине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салыштырмалуу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калктын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ички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миграциясы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>
                <a:latin typeface="Times New Roman" panose="02020603050405020304" pitchFamily="18" charset="0"/>
              </a:rPr>
              <a:t>14,4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%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төмөндөгөнү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белгиленди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. </a:t>
            </a:r>
            <a:endParaRPr lang="ru-RU" altLang="ru-RU" sz="1800" b="1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2" y="251415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859930"/>
              </p:ext>
            </p:extLst>
          </p:nvPr>
        </p:nvGraphicFramePr>
        <p:xfrm>
          <a:off x="1388680" y="705180"/>
          <a:ext cx="9995600" cy="4694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030"/>
                <a:gridCol w="1263061"/>
                <a:gridCol w="1263061"/>
                <a:gridCol w="1263061"/>
                <a:gridCol w="1263061"/>
                <a:gridCol w="1263061"/>
                <a:gridCol w="1353265"/>
              </a:tblGrid>
              <a:tr h="4648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59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Келди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кетти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Миграциялык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өсүш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кетүү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агымы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(+,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Келди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кетти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Миграциялык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өсүш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кетүү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агымы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(+,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6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Республикасы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14 187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14 187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12 141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12 141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-482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-908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-989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Чүй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шаары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03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шаары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96065" y="101513"/>
            <a:ext cx="7998940" cy="9694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июндагы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 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37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70" y="192348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722564" y="2072934"/>
            <a:ext cx="6749234" cy="74569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3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БУРГАНЫҢЫЗДАР ҮЧҮН  РАХМАТ!</a:t>
            </a:r>
            <a:endParaRPr lang="ru-RU" sz="3600" b="1" kern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4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509</Words>
  <Application>Microsoft Office PowerPoint</Application>
  <PresentationFormat>Широкоэкранный</PresentationFormat>
  <Paragraphs>144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Arial Cyr</vt:lpstr>
      <vt:lpstr>Calibri</vt:lpstr>
      <vt:lpstr>Calibri Light</vt:lpstr>
      <vt:lpstr>Gill Sans MT</vt:lpstr>
      <vt:lpstr>Times New Roman</vt:lpstr>
      <vt:lpstr>Times New Roman UniToktom</vt:lpstr>
      <vt:lpstr>Verdana</vt:lpstr>
      <vt:lpstr>Wingdings</vt:lpstr>
      <vt:lpstr>Wingdings 2</vt:lpstr>
      <vt:lpstr>Тема Office</vt:lpstr>
      <vt:lpstr>Кыргыз Республикасынын Улутстаткому Кыргыз Республикасынын социалдык-экономикалык абалынын жыйынтыктары боюнча пресс-конференция 2019-жылдын 11-сентябры</vt:lpstr>
      <vt:lpstr>Кыргызстанда калктын миграциясы тууралуу маалыматтар булактарынын системасы</vt:lpstr>
      <vt:lpstr>Презентация PowerPoint</vt:lpstr>
      <vt:lpstr>Презентация PowerPoint</vt:lpstr>
      <vt:lpstr>2017-2018-жылдары облустар аралык миграция боюнча чыгып кетүүнүн интенсивдүүлүгү                    (калктын 1000ине)</vt:lpstr>
      <vt:lpstr>2018-жылы жаш курак топтору боюнча ички мигранттарды бөлүштүрүү        (адам)</vt:lpstr>
      <vt:lpstr>2018-жылы жаш курак топтору боюнча Бишкек шаарына келген мигранттарды бөлүштүрүү        (адам)  </vt:lpstr>
      <vt:lpstr>Январь-июндагы ички (облустар аралык)  миграция  (адам)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ltorgasheva</dc:creator>
  <cp:lastModifiedBy>JMaatkulova</cp:lastModifiedBy>
  <cp:revision>75</cp:revision>
  <cp:lastPrinted>2019-09-10T05:26:21Z</cp:lastPrinted>
  <dcterms:created xsi:type="dcterms:W3CDTF">2019-09-02T10:08:58Z</dcterms:created>
  <dcterms:modified xsi:type="dcterms:W3CDTF">2019-09-10T10:20:49Z</dcterms:modified>
</cp:coreProperties>
</file>