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drawings/drawing1.xml" ContentType="application/vnd.openxmlformats-officedocument.drawingml.chartshapes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6.xml" ContentType="application/vnd.openxmlformats-officedocument.drawingml.chart+xml"/>
  <Override PartName="/ppt/notesSlides/notesSlide3.xml" ContentType="application/vnd.openxmlformats-officedocument.presentationml.notesSlide+xml"/>
  <Override PartName="/ppt/charts/chart7.xml" ContentType="application/vnd.openxmlformats-officedocument.drawingml.chart+xml"/>
  <Override PartName="/ppt/theme/themeOverride1.xml" ContentType="application/vnd.openxmlformats-officedocument.themeOverride+xml"/>
  <Override PartName="/ppt/charts/chart8.xml" ContentType="application/vnd.openxmlformats-officedocument.drawingml.chart+xml"/>
  <Override PartName="/ppt/theme/themeOverride2.xml" ContentType="application/vnd.openxmlformats-officedocument.themeOverride+xml"/>
  <Override PartName="/ppt/charts/chart9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10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84" r:id="rId2"/>
    <p:sldMasterId id="2147483672" r:id="rId3"/>
  </p:sldMasterIdLst>
  <p:notesMasterIdLst>
    <p:notesMasterId r:id="rId16"/>
  </p:notesMasterIdLst>
  <p:handoutMasterIdLst>
    <p:handoutMasterId r:id="rId17"/>
  </p:handoutMasterIdLst>
  <p:sldIdLst>
    <p:sldId id="256" r:id="rId4"/>
    <p:sldId id="294" r:id="rId5"/>
    <p:sldId id="306" r:id="rId6"/>
    <p:sldId id="305" r:id="rId7"/>
    <p:sldId id="300" r:id="rId8"/>
    <p:sldId id="282" r:id="rId9"/>
    <p:sldId id="301" r:id="rId10"/>
    <p:sldId id="261" r:id="rId11"/>
    <p:sldId id="307" r:id="rId12"/>
    <p:sldId id="296" r:id="rId13"/>
    <p:sldId id="293" r:id="rId14"/>
    <p:sldId id="295" r:id="rId15"/>
  </p:sldIdLst>
  <p:sldSz cx="9144000" cy="6858000" type="screen4x3"/>
  <p:notesSz cx="6794500" cy="9906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8B59F5CA-7518-4F79-A733-5651CE1B472A}">
          <p14:sldIdLst>
            <p14:sldId id="256"/>
            <p14:sldId id="294"/>
            <p14:sldId id="306"/>
            <p14:sldId id="305"/>
            <p14:sldId id="300"/>
            <p14:sldId id="282"/>
            <p14:sldId id="301"/>
            <p14:sldId id="261"/>
            <p14:sldId id="307"/>
            <p14:sldId id="296"/>
            <p14:sldId id="293"/>
            <p14:sldId id="295"/>
          </p14:sldIdLst>
        </p14:section>
        <p14:section name="Раздел без заголовка" id="{89F51D38-602B-493E-B740-9741BC91FA20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1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6C23E"/>
    <a:srgbClr val="DCEB1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10A1B5D5-9B99-4C35-A422-299274C87663}" styleName="Средний стиль 1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FABFCF23-3B69-468F-B69F-88F6DE6A72F2}" styleName="Средний стиль 1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F2DE63D5-997A-4646-A377-4702673A728D}" styleName="Светлый стиль 2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32756" autoAdjust="0"/>
    <p:restoredTop sz="96149" autoAdjust="0"/>
  </p:normalViewPr>
  <p:slideViewPr>
    <p:cSldViewPr>
      <p:cViewPr varScale="1">
        <p:scale>
          <a:sx n="108" d="100"/>
          <a:sy n="108" d="100"/>
        </p:scale>
        <p:origin x="1326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8142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0" d="100"/>
          <a:sy n="60" d="100"/>
        </p:scale>
        <p:origin x="-2490" y="-78"/>
      </p:cViewPr>
      <p:guideLst>
        <p:guide orient="horz" pos="3121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6.xlsx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7.xlsx"/><Relationship Id="rId1" Type="http://schemas.openxmlformats.org/officeDocument/2006/relationships/themeOverride" Target="../theme/themeOverride1.xm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8.xlsx"/><Relationship Id="rId1" Type="http://schemas.openxmlformats.org/officeDocument/2006/relationships/themeOverride" Target="../theme/themeOverride2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9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0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50089005370260564"/>
          <c:y val="2.6623853388270873E-2"/>
          <c:w val="0.46777659944643979"/>
          <c:h val="0.83984320655105105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Всего 3116  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7"/>
            <c:invertIfNegative val="0"/>
            <c:bubble3D val="0"/>
            <c:spPr>
              <a:solidFill>
                <a:schemeClr val="accent2">
                  <a:lumMod val="50000"/>
                </a:schemeClr>
              </a:solidFill>
              <a:ln>
                <a:noFill/>
              </a:ln>
              <a:effectLst/>
            </c:spPr>
          </c:dPt>
          <c:dPt>
            <c:idx val="8"/>
            <c:invertIfNegative val="0"/>
            <c:bubble3D val="0"/>
            <c:spPr>
              <a:solidFill>
                <a:schemeClr val="bg2"/>
              </a:solidFill>
              <a:ln>
                <a:noFill/>
              </a:ln>
              <a:effectLst/>
            </c:spPr>
          </c:dPt>
          <c:dPt>
            <c:idx val="9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</c:dPt>
          <c:dPt>
            <c:idx val="11"/>
            <c:invertIfNegative val="0"/>
            <c:bubble3D val="0"/>
            <c:spPr>
              <a:solidFill>
                <a:schemeClr val="accent5">
                  <a:lumMod val="40000"/>
                  <a:lumOff val="60000"/>
                </a:schemeClr>
              </a:solidFill>
              <a:ln>
                <a:noFill/>
              </a:ln>
              <a:effectLst/>
            </c:spPr>
          </c:dPt>
          <c:dPt>
            <c:idx val="12"/>
            <c:invertIfNegative val="0"/>
            <c:bubble3D val="0"/>
            <c:spPr>
              <a:solidFill>
                <a:schemeClr val="bg2">
                  <a:lumMod val="50000"/>
                </a:schemeClr>
              </a:solidFill>
              <a:ln>
                <a:noFill/>
              </a:ln>
              <a:effectLst/>
            </c:spPr>
          </c:dPt>
          <c:dPt>
            <c:idx val="13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</c:dPt>
          <c:dPt>
            <c:idx val="14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  <a:ln>
                <a:noFill/>
              </a:ln>
              <a:effectLst/>
            </c:spPr>
          </c:dPt>
          <c:dPt>
            <c:idx val="15"/>
            <c:invertIfNegative val="0"/>
            <c:bubble3D val="0"/>
            <c:spPr>
              <a:solidFill>
                <a:schemeClr val="accent4">
                  <a:lumMod val="75000"/>
                </a:schemeClr>
              </a:solidFill>
              <a:ln>
                <a:noFill/>
              </a:ln>
              <a:effectLst/>
            </c:spPr>
          </c:dPt>
          <c:dPt>
            <c:idx val="16"/>
            <c:invertIfNegative val="0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  <a:effectLst/>
            </c:spPr>
          </c:dPt>
          <c:dPt>
            <c:idx val="17"/>
            <c:invertIfNegative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</c:spPr>
          </c:dPt>
          <c:dLbls>
            <c:dLbl>
              <c:idx val="0"/>
              <c:layout>
                <c:manualLayout>
                  <c:x val="3.282248474449341E-2"/>
                  <c:y val="1.0376956457574365E-2"/>
                </c:manualLayout>
              </c:layout>
              <c:dLblPos val="ctr"/>
              <c:showLegendKey val="1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4.4444264423294529E-2"/>
                  <c:y val="2.556100731759393E-3"/>
                </c:manualLayout>
              </c:layout>
              <c:dLblPos val="ctr"/>
              <c:showLegendKey val="1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3.8021711567622712E-2"/>
                  <c:y val="1.0224306800049592E-2"/>
                </c:manualLayout>
              </c:layout>
              <c:dLblPos val="ctr"/>
              <c:showLegendKey val="1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3.802171156762265E-2"/>
                  <c:y val="0"/>
                </c:manualLayout>
              </c:layout>
              <c:dLblPos val="ctr"/>
              <c:showLegendKey val="1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2.7652153867361862E-2"/>
                  <c:y val="2.5560767000123979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l">
                    <a:defRPr sz="1100" b="1" i="1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ctr"/>
              <c:showLegendKey val="1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5.5304307734723855E-2"/>
                  <c:y val="5.1121534000247958E-3"/>
                </c:manualLayout>
              </c:layout>
              <c:dLblPos val="ctr"/>
              <c:showLegendKey val="1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5.3576048118013794E-2"/>
                  <c:y val="-2.5560767000124916E-3"/>
                </c:manualLayout>
              </c:layout>
              <c:dLblPos val="ctr"/>
              <c:showLegendKey val="1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5.1847788501303609E-2"/>
                  <c:y val="0"/>
                </c:manualLayout>
              </c:layout>
              <c:dLblPos val="ctr"/>
              <c:showLegendKey val="1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>
                <c:manualLayout>
                  <c:x val="3.1108673100782105E-2"/>
                  <c:y val="0"/>
                </c:manualLayout>
              </c:layout>
              <c:dLblPos val="ctr"/>
              <c:showLegendKey val="1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layout>
                <c:manualLayout>
                  <c:x val="5.5304307734723918E-2"/>
                  <c:y val="2.5560767000123979E-3"/>
                </c:manualLayout>
              </c:layout>
              <c:dLblPos val="ctr"/>
              <c:showLegendKey val="1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0"/>
              <c:layout>
                <c:manualLayout>
                  <c:x val="6.2217346201564272E-2"/>
                  <c:y val="-5.1121534000247958E-3"/>
                </c:manualLayout>
              </c:layout>
              <c:dLblPos val="ctr"/>
              <c:showLegendKey val="1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1"/>
              <c:layout>
                <c:manualLayout>
                  <c:x val="6.0489086584854211E-2"/>
                  <c:y val="-2.5560767000123979E-3"/>
                </c:manualLayout>
              </c:layout>
              <c:dLblPos val="ctr"/>
              <c:showLegendKey val="1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2"/>
              <c:layout>
                <c:manualLayout>
                  <c:x val="7.0858644285114875E-2"/>
                  <c:y val="-4.6860864826184696E-17"/>
                </c:manualLayout>
              </c:layout>
              <c:dLblPos val="ctr"/>
              <c:showLegendKey val="1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3"/>
              <c:layout>
                <c:manualLayout>
                  <c:x val="6.3945605818274395E-2"/>
                  <c:y val="2.5560767000123979E-3"/>
                </c:manualLayout>
              </c:layout>
              <c:dLblPos val="ctr"/>
              <c:showLegendKey val="1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4"/>
              <c:layout>
                <c:manualLayout>
                  <c:x val="9.1597759685636312E-2"/>
                  <c:y val="5.1121534000247958E-3"/>
                </c:manualLayout>
              </c:layout>
              <c:dLblPos val="ctr"/>
              <c:showLegendKey val="1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5"/>
              <c:layout>
                <c:manualLayout>
                  <c:x val="0.1192499135529983"/>
                  <c:y val="-2.5560767000123979E-3"/>
                </c:manualLayout>
              </c:layout>
              <c:dLblPos val="ctr"/>
              <c:showLegendKey val="1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6"/>
              <c:layout>
                <c:manualLayout>
                  <c:x val="0.13480425010338939"/>
                  <c:y val="-1.1715216206546174E-17"/>
                </c:manualLayout>
              </c:layout>
              <c:dLblPos val="ctr"/>
              <c:showLegendKey val="1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7"/>
              <c:layout>
                <c:manualLayout>
                  <c:x val="0.2384998271059966"/>
                  <c:y val="0"/>
                </c:manualLayout>
              </c:layout>
              <c:dLblPos val="ctr"/>
              <c:showLegendKey val="1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r">
                  <a:defRPr sz="1100" b="1" i="1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1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Лист1!$A$2:$A$19</c:f>
              <c:strCache>
                <c:ptCount val="18"/>
                <c:pt idx="0">
                  <c:v>Водоснабжение, очистка, обработка  отходов и получение  вторичного  сырья</c:v>
                </c:pt>
                <c:pt idx="1">
                  <c:v>Прочая обслуживающая деятельность </c:v>
                </c:pt>
                <c:pt idx="2">
                  <c:v>Обеспечение (снабжение) электроэнергией, 
 газом,  паром и кондиционированным воздухом   </c:v>
                </c:pt>
                <c:pt idx="3">
                  <c:v>Финансовое посредничество и страхование</c:v>
                </c:pt>
                <c:pt idx="4">
                  <c:v>Искусство,  развлечения и отдых</c:v>
                </c:pt>
                <c:pt idx="5">
                  <c:v>Образование </c:v>
                </c:pt>
                <c:pt idx="6">
                  <c:v>Сельское хозяйство, лесное хозяйство и рыболовство</c:v>
                </c:pt>
                <c:pt idx="7">
                  <c:v>Здравоохранение и социальное обслуживание
   населения </c:v>
                </c:pt>
                <c:pt idx="8">
                  <c:v>Добыча полезных ископаемых</c:v>
                </c:pt>
                <c:pt idx="9">
                  <c:v>Деятельность гостиниц и ресторанов</c:v>
                </c:pt>
                <c:pt idx="10">
                  <c:v>Операции с недвижимым имуществом  </c:v>
                </c:pt>
                <c:pt idx="11">
                  <c:v>Информация и связь</c:v>
                </c:pt>
                <c:pt idx="12">
                  <c:v>Административная  и вспомогательная деятельность </c:v>
                </c:pt>
                <c:pt idx="13">
                  <c:v>Транспортная деятельность и хранение грузов</c:v>
                </c:pt>
                <c:pt idx="14">
                  <c:v>Строительство </c:v>
                </c:pt>
                <c:pt idx="15">
                  <c:v>Профессиональная, научная и техническая деятельность</c:v>
                </c:pt>
                <c:pt idx="16">
                  <c:v>Обрабатывающие производства </c:v>
                </c:pt>
                <c:pt idx="17">
                  <c:v>Оптовая и розничная торговля; ремонт автомобилей 
  и мотоциклов   </c:v>
                </c:pt>
              </c:strCache>
            </c:strRef>
          </c:cat>
          <c:val>
            <c:numRef>
              <c:f>Лист1!$B$2:$B$19</c:f>
              <c:numCache>
                <c:formatCode>General</c:formatCode>
                <c:ptCount val="18"/>
                <c:pt idx="0">
                  <c:v>9</c:v>
                </c:pt>
                <c:pt idx="1">
                  <c:v>16</c:v>
                </c:pt>
                <c:pt idx="2">
                  <c:v>25</c:v>
                </c:pt>
                <c:pt idx="3">
                  <c:v>28</c:v>
                </c:pt>
                <c:pt idx="4">
                  <c:v>35</c:v>
                </c:pt>
                <c:pt idx="5">
                  <c:v>40</c:v>
                </c:pt>
                <c:pt idx="6">
                  <c:v>48</c:v>
                </c:pt>
                <c:pt idx="7">
                  <c:v>51</c:v>
                </c:pt>
                <c:pt idx="8">
                  <c:v>55</c:v>
                </c:pt>
                <c:pt idx="9">
                  <c:v>85</c:v>
                </c:pt>
                <c:pt idx="10">
                  <c:v>121</c:v>
                </c:pt>
                <c:pt idx="11">
                  <c:v>126</c:v>
                </c:pt>
                <c:pt idx="12">
                  <c:v>126</c:v>
                </c:pt>
                <c:pt idx="13">
                  <c:v>160</c:v>
                </c:pt>
                <c:pt idx="14">
                  <c:v>256</c:v>
                </c:pt>
                <c:pt idx="15">
                  <c:v>405</c:v>
                </c:pt>
                <c:pt idx="16">
                  <c:v>466</c:v>
                </c:pt>
                <c:pt idx="17">
                  <c:v>1064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100"/>
        <c:axId val="51599208"/>
        <c:axId val="51599992"/>
      </c:barChart>
      <c:catAx>
        <c:axId val="5159920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1" u="sng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1599992"/>
        <c:crosses val="autoZero"/>
        <c:auto val="1"/>
        <c:lblAlgn val="ctr"/>
        <c:lblOffset val="100"/>
        <c:noMultiLvlLbl val="0"/>
      </c:catAx>
      <c:valAx>
        <c:axId val="51599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15992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821168679670512"/>
          <c:y val="0.10384359348046864"/>
          <c:w val="0.4213226808632875"/>
          <c:h val="0.63198402129493125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2017</c:v>
                </c:pt>
              </c:strCache>
            </c:strRef>
          </c:tx>
          <c:spPr>
            <a:effectLst>
              <a:glow rad="152400">
                <a:schemeClr val="accent1">
                  <a:alpha val="40000"/>
                </a:schemeClr>
              </a:glow>
            </a:effectLst>
          </c:spPr>
          <c:explosion val="21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>
                <a:glow rad="152400">
                  <a:schemeClr val="accent1">
                    <a:alpha val="40000"/>
                  </a:schemeClr>
                </a:glow>
              </a:effectLst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>
                <a:glow rad="152400">
                  <a:schemeClr val="accent1">
                    <a:alpha val="40000"/>
                  </a:schemeClr>
                </a:glow>
              </a:effectLst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>
                <a:glow rad="152400">
                  <a:schemeClr val="accent1">
                    <a:alpha val="40000"/>
                  </a:schemeClr>
                </a:glow>
              </a:effectLst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>
                <a:glow rad="152400">
                  <a:schemeClr val="accent1">
                    <a:alpha val="40000"/>
                  </a:schemeClr>
                </a:glow>
              </a:effectLst>
            </c:spPr>
          </c:dPt>
          <c:dPt>
            <c:idx val="4"/>
            <c:bubble3D val="0"/>
            <c:spPr>
              <a:solidFill>
                <a:schemeClr val="accent5">
                  <a:lumMod val="40000"/>
                  <a:lumOff val="60000"/>
                </a:schemeClr>
              </a:solidFill>
              <a:ln w="19050">
                <a:solidFill>
                  <a:schemeClr val="lt1"/>
                </a:solidFill>
              </a:ln>
              <a:effectLst>
                <a:glow rad="152400">
                  <a:schemeClr val="accent1">
                    <a:alpha val="40000"/>
                  </a:schemeClr>
                </a:glow>
              </a:effectLst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>
                <a:glow rad="152400">
                  <a:schemeClr val="accent1">
                    <a:alpha val="40000"/>
                  </a:schemeClr>
                </a:glow>
              </a:effectLst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>
                <a:glow rad="152400">
                  <a:schemeClr val="accent1">
                    <a:alpha val="40000"/>
                  </a:schemeClr>
                </a:glow>
              </a:effectLst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>
                <a:glow rad="152400">
                  <a:schemeClr val="accent1">
                    <a:alpha val="40000"/>
                  </a:schemeClr>
                </a:glow>
              </a:effectLst>
            </c:spPr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>
                <a:glow rad="152400">
                  <a:schemeClr val="accent1">
                    <a:alpha val="40000"/>
                  </a:schemeClr>
                </a:glow>
              </a:effectLst>
            </c:spPr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>
                <a:glow rad="152400">
                  <a:schemeClr val="accent1">
                    <a:alpha val="40000"/>
                  </a:schemeClr>
                </a:glow>
              </a:effectLst>
            </c:spPr>
          </c:dPt>
          <c:dLbls>
            <c:dLbl>
              <c:idx val="0"/>
              <c:layout>
                <c:manualLayout>
                  <c:x val="-7.1388397320932594E-3"/>
                  <c:y val="-1.0318180659259634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A.</a:t>
                    </a:r>
                    <a:r>
                      <a:rPr lang="en-US" baseline="0" dirty="0" smtClean="0"/>
                      <a:t> </a:t>
                    </a:r>
                    <a:fld id="{46C567AB-0AEA-4629-8F36-24DB84E5F64C}" type="VALUE">
                      <a:rPr lang="en-US" smtClean="0"/>
                      <a:pPr/>
                      <a:t>[ЗНАЧЕНИЕ]</a:t>
                    </a:fld>
                    <a:r>
                      <a:rPr lang="en-US" dirty="0" smtClean="0"/>
                      <a:t> 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1"/>
              <c:layout>
                <c:manualLayout>
                  <c:x val="-7.1415676035996144E-3"/>
                  <c:y val="-1.4877177676193802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B. </a:t>
                    </a:r>
                    <a:fld id="{7926A735-B087-4DDD-8BFF-6FE26D48632E}" type="VALUE">
                      <a:rPr lang="en-US" smtClean="0"/>
                      <a:pPr/>
                      <a:t>[ЗНАЧЕНИЕ]</a:t>
                    </a:fld>
                    <a:r>
                      <a:rPr lang="en-US" dirty="0" smtClean="0"/>
                      <a:t> 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2"/>
              <c:layout>
                <c:manualLayout>
                  <c:x val="-2.454844857077948E-2"/>
                  <c:y val="9.7160938574392633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C. </a:t>
                    </a:r>
                    <a:fld id="{5FA3CC66-4085-4985-BFE8-693339A20AD2}" type="VALUE">
                      <a:rPr lang="en-US" smtClean="0"/>
                      <a:pPr/>
                      <a:t>[ЗНАЧЕНИЕ]</a:t>
                    </a:fld>
                    <a:r>
                      <a:rPr lang="en-US" dirty="0" smtClean="0"/>
                      <a:t> 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3"/>
              <c:layout>
                <c:manualLayout>
                  <c:x val="-5.8207746686804625E-2"/>
                  <c:y val="-3.0241009257229765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D.</a:t>
                    </a:r>
                    <a:r>
                      <a:rPr lang="en-US" baseline="0" dirty="0" smtClean="0"/>
                      <a:t> </a:t>
                    </a:r>
                    <a:fld id="{910DB495-F7DA-4040-9DB8-EC26575B1620}" type="VALUE">
                      <a:rPr lang="en-US" smtClean="0"/>
                      <a:pPr/>
                      <a:t>[ЗНАЧЕНИЕ]</a:t>
                    </a:fld>
                    <a:r>
                      <a:rPr lang="en-US" dirty="0" smtClean="0"/>
                      <a:t> 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4"/>
              <c:layout>
                <c:manualLayout>
                  <c:x val="-1.4114547833023558E-2"/>
                  <c:y val="-5.921076336863472E-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F. </a:t>
                    </a:r>
                    <a:fld id="{D2CDFDDA-5EA8-44D1-81AB-49E6058BFA5B}" type="VALUE">
                      <a:rPr lang="en-US" smtClean="0"/>
                      <a:pPr/>
                      <a:t>[ЗНАЧЕНИЕ]</a:t>
                    </a:fld>
                    <a:r>
                      <a:rPr lang="en-US" dirty="0" smtClean="0"/>
                      <a:t> 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5"/>
              <c:layout>
                <c:manualLayout>
                  <c:x val="-1.5176992346195762E-2"/>
                  <c:y val="5.4970443399506835E-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G. </a:t>
                    </a:r>
                    <a:fld id="{6280CD4F-AA16-41D1-A1B6-E98FC2128F4D}" type="VALUE">
                      <a:rPr lang="en-US" smtClean="0"/>
                      <a:pPr/>
                      <a:t>[ЗНАЧЕНИЕ]</a:t>
                    </a:fld>
                    <a:r>
                      <a:rPr lang="en-US" baseline="0" dirty="0" smtClean="0"/>
                      <a:t> 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6"/>
              <c:layout>
                <c:manualLayout>
                  <c:x val="-4.2128827527672108E-2"/>
                  <c:y val="1.3779437419866262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J. </a:t>
                    </a:r>
                    <a:fld id="{BCF1FEBA-E188-430C-A44C-15E42832D36B}" type="VALUE">
                      <a:rPr lang="en-US" smtClean="0"/>
                      <a:pPr/>
                      <a:t>[ЗНАЧЕНИЕ]</a:t>
                    </a:fld>
                    <a:r>
                      <a:rPr lang="en-US" dirty="0" smtClean="0"/>
                      <a:t> 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7"/>
              <c:layout>
                <c:manualLayout>
                  <c:x val="0"/>
                  <c:y val="-4.5068190621462478E-3"/>
                </c:manualLayout>
              </c:layout>
              <c:tx>
                <c:rich>
                  <a:bodyPr rot="0" spcFirstLastPara="1" vertOverflow="overflow" horzOverflow="overflow" vert="horz" wrap="square" lIns="38100" tIns="19050" rIns="38100" bIns="19050" anchor="ctr" anchorCtr="0">
                    <a:spAutoFit/>
                  </a:bodyPr>
                  <a:lstStyle/>
                  <a:p>
                    <a:pPr algn="l">
                      <a:defRPr sz="1197" b="1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en-US" dirty="0" smtClean="0"/>
                      <a:t>M.</a:t>
                    </a:r>
                    <a:r>
                      <a:rPr lang="en-US" baseline="0" dirty="0" smtClean="0"/>
                      <a:t> </a:t>
                    </a:r>
                    <a:fld id="{1826F46F-C01B-447F-BA31-FD6FC29E3051}" type="VALUE">
                      <a:rPr lang="en-US" smtClean="0"/>
                      <a:pPr algn="l">
                        <a:defRPr b="1"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pPr>
                      <a:t>[ЗНАЧЕНИЕ]</a:t>
                    </a:fld>
                    <a:r>
                      <a:rPr lang="en-US" baseline="0" dirty="0" smtClean="0"/>
                      <a:t> 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overflow" horzOverflow="overflow" vert="horz" wrap="square" lIns="38100" tIns="19050" rIns="38100" bIns="19050" anchor="ctr" anchorCtr="0">
                  <a:spAutoFit/>
                </a:bodyPr>
                <a:lstStyle/>
                <a:p>
                  <a:pPr algn="l">
                    <a:defRPr sz="1197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8"/>
              <c:layout>
                <c:manualLayout>
                  <c:x val="-3.1308333108133128E-2"/>
                  <c:y val="-1.3140807177580869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N.</a:t>
                    </a:r>
                    <a:r>
                      <a:rPr lang="en-US" baseline="0" dirty="0" smtClean="0"/>
                      <a:t> </a:t>
                    </a:r>
                    <a:fld id="{6DD0628F-A44B-4400-93D6-9584770E20F4}" type="VALUE">
                      <a:rPr lang="en-US" smtClean="0"/>
                      <a:pPr/>
                      <a:t>[ЗНАЧЕНИЕ]</a:t>
                    </a:fld>
                    <a:endParaRPr lang="en-US" baseline="0" dirty="0" smtClean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9"/>
              <c:layout>
                <c:manualLayout>
                  <c:x val="8.2939693208691019E-4"/>
                  <c:y val="1.2236171566575785E-2"/>
                </c:manualLayout>
              </c:layout>
              <c:tx>
                <c:rich>
                  <a:bodyPr rot="0" spcFirstLastPara="1" vertOverflow="overflow" horzOverflow="overflow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1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ru-RU" dirty="0" smtClean="0"/>
                      <a:t>Другие: </a:t>
                    </a:r>
                    <a:fld id="{024C657B-E31B-40F8-9E78-6B85372BE021}" type="VALUE">
                      <a:rPr lang="en-US" smtClean="0"/>
                      <a:pPr>
                        <a:defRPr b="1"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pPr>
                      <a:t>[ЗНАЧЕНИЕ]</a:t>
                    </a:fld>
                    <a:endParaRPr lang="ru-RU" dirty="0" smtClean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overflow" horzOverflow="overflow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1017575428127034"/>
                      <c:h val="5.6169255160346536E-2"/>
                    </c:manualLayout>
                  </c15:layout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overflow" horzOverflow="overflow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rgbClr val="002060"/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Лист1!$A$2:$A$11</c:f>
              <c:strCache>
                <c:ptCount val="10"/>
                <c:pt idx="0">
                  <c:v> А.Сельское хозяйство, лесное хозяйство и рыболоводство </c:v>
                </c:pt>
                <c:pt idx="1">
                  <c:v>B. Добыча полезных ископаемых</c:v>
                </c:pt>
                <c:pt idx="2">
                  <c:v>C. Обрабатывающие производства </c:v>
                </c:pt>
                <c:pt idx="3">
                  <c:v>D. Обеспечение (снабжение)  электроэнергией, газом, паром и кондиционированным воздухом   </c:v>
                </c:pt>
                <c:pt idx="4">
                  <c:v>F. Строительство</c:v>
                </c:pt>
                <c:pt idx="5">
                  <c:v>G. Оптовая и розничная торговля; ремонт автомобилей  и мотоциклов</c:v>
                </c:pt>
                <c:pt idx="6">
                  <c:v> J. Информация и связь</c:v>
                </c:pt>
                <c:pt idx="7">
                  <c:v>  M. Профессиональная, научная и техническая  деятельность</c:v>
                </c:pt>
                <c:pt idx="8">
                  <c:v>  N. Административная и вспомогательная деятельность </c:v>
                </c:pt>
                <c:pt idx="9">
                  <c:v>другие </c:v>
                </c:pt>
              </c:strCache>
            </c:strRef>
          </c:cat>
          <c:val>
            <c:numRef>
              <c:f>Лист1!$B$2:$B$11</c:f>
              <c:numCache>
                <c:formatCode>General</c:formatCode>
                <c:ptCount val="10"/>
                <c:pt idx="0">
                  <c:v>0.4</c:v>
                </c:pt>
                <c:pt idx="1">
                  <c:v>6.4</c:v>
                </c:pt>
                <c:pt idx="2">
                  <c:v>17.5</c:v>
                </c:pt>
                <c:pt idx="3">
                  <c:v>11.1</c:v>
                </c:pt>
                <c:pt idx="4">
                  <c:v>3.9</c:v>
                </c:pt>
                <c:pt idx="5">
                  <c:v>11.5</c:v>
                </c:pt>
                <c:pt idx="6">
                  <c:v>3.2</c:v>
                </c:pt>
                <c:pt idx="7">
                  <c:v>2.7</c:v>
                </c:pt>
                <c:pt idx="8">
                  <c:v>1.5</c:v>
                </c:pt>
                <c:pt idx="9">
                  <c:v>4.3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290"/>
      </c:pieChart>
      <c:spPr>
        <a:noFill/>
        <a:ln>
          <a:noFill/>
        </a:ln>
        <a:effectLst>
          <a:glow rad="1231900">
            <a:schemeClr val="accent1">
              <a:alpha val="40000"/>
            </a:schemeClr>
          </a:glow>
          <a:softEdge rad="711200"/>
        </a:effectLst>
      </c:spPr>
    </c:plotArea>
    <c:legend>
      <c:legendPos val="r"/>
      <c:layout>
        <c:manualLayout>
          <c:xMode val="edge"/>
          <c:yMode val="edge"/>
          <c:x val="0.57083959917152061"/>
          <c:y val="0"/>
          <c:w val="0.40993733831161611"/>
          <c:h val="0.7851453781648666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1" i="1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gradFill flip="none" rotWithShape="1">
        <a:gsLst>
          <a:gs pos="51000">
            <a:schemeClr val="accent1">
              <a:lumMod val="5000"/>
              <a:lumOff val="95000"/>
              <a:alpha val="37000"/>
            </a:schemeClr>
          </a:gs>
          <a:gs pos="74000">
            <a:schemeClr val="accent1">
              <a:lumMod val="45000"/>
              <a:lumOff val="55000"/>
            </a:schemeClr>
          </a:gs>
          <a:gs pos="83000">
            <a:schemeClr val="accent1">
              <a:lumMod val="45000"/>
              <a:lumOff val="55000"/>
            </a:schemeClr>
          </a:gs>
          <a:gs pos="100000">
            <a:schemeClr val="accent1">
              <a:lumMod val="30000"/>
              <a:lumOff val="70000"/>
            </a:schemeClr>
          </a:gs>
        </a:gsLst>
        <a:lin ang="7200000" scaled="0"/>
        <a:tileRect/>
      </a:gradFill>
      <a:prstDash val="sysDot"/>
      <a:bevel/>
    </a:ln>
    <a:effectLst>
      <a:glow rad="520700">
        <a:schemeClr val="accent1">
          <a:alpha val="78000"/>
        </a:schemeClr>
      </a:glow>
      <a:softEdge rad="165100"/>
    </a:effectLst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547102843333491"/>
          <c:y val="3.4688202281602763E-2"/>
          <c:w val="0.40162401574803153"/>
          <c:h val="0.67443506456300062"/>
        </c:manualLayout>
      </c:layout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316"/>
      </c:pieChart>
    </c:plotArea>
    <c:legend>
      <c:legendPos val="r"/>
      <c:layout>
        <c:manualLayout>
          <c:xMode val="edge"/>
          <c:yMode val="edge"/>
          <c:x val="0.65311050394919434"/>
          <c:y val="6.553720841914413E-3"/>
          <c:w val="0.33750000000000002"/>
          <c:h val="0.71577748996473189"/>
        </c:manualLayout>
      </c:layout>
      <c:overlay val="0"/>
      <c:txPr>
        <a:bodyPr/>
        <a:lstStyle/>
        <a:p>
          <a:pPr>
            <a:defRPr sz="1400" b="1" baseline="0"/>
          </a:pPr>
          <a:endParaRPr lang="ru-RU"/>
        </a:p>
      </c:txPr>
    </c:legend>
    <c:plotVisOnly val="1"/>
    <c:dispBlanksAs val="gap"/>
    <c:showDLblsOverMax val="0"/>
  </c:chart>
  <c:spPr>
    <a:effectLst>
      <a:outerShdw blurRad="63500" dist="50800" dir="7200000" sx="101000" sy="101000" algn="ctr" rotWithShape="0">
        <a:srgbClr val="000000">
          <a:alpha val="99000"/>
        </a:srgbClr>
      </a:outerShdw>
    </a:effectLst>
  </c:spPr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2955404879945562"/>
          <c:y val="3.0831228624714786E-2"/>
          <c:w val="0.82031738336593352"/>
          <c:h val="0.95009559123060416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2006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4.6296296296296294E-3"/>
                  <c:y val="-3.086635926983942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Балансовая прибыль (-убыток)</c:v>
                </c:pt>
              </c:strCache>
            </c:strRef>
          </c:cat>
          <c:val>
            <c:numRef>
              <c:f>Лист1!$B$2</c:f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2007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7.716049382716049E-3"/>
                  <c:y val="-4.770255523520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Балансовая прибыль (-убыток)</c:v>
                </c:pt>
              </c:strCache>
            </c:strRef>
          </c:cat>
          <c:val>
            <c:numRef>
              <c:f>Лист1!$C$2</c:f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2008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1.0802469135802469E-2"/>
                  <c:y val="-3.367239193073385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Балансовая прибыль (-убыток)</c:v>
                </c:pt>
              </c:strCache>
            </c:strRef>
          </c:cat>
          <c:val>
            <c:numRef>
              <c:f>Лист1!$D$2</c:f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2009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7.716049382716049E-3"/>
                  <c:y val="-2.806032660894488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Балансовая прибыль (-убыток)</c:v>
                </c:pt>
              </c:strCache>
            </c:strRef>
          </c:cat>
          <c:val>
            <c:numRef>
              <c:f>Лист1!$E$2</c:f>
            </c:numRef>
          </c:val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2010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4.629629629629573E-3"/>
                  <c:y val="-2.244826128715590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Балансовая прибыль (-убыток)</c:v>
                </c:pt>
              </c:strCache>
            </c:strRef>
          </c:cat>
          <c:val>
            <c:numRef>
              <c:f>Лист1!$F$2</c:f>
            </c:numRef>
          </c:val>
        </c:ser>
        <c:ser>
          <c:idx val="5"/>
          <c:order val="5"/>
          <c:tx>
            <c:strRef>
              <c:f>Лист1!$G$1</c:f>
              <c:strCache>
                <c:ptCount val="1"/>
                <c:pt idx="0">
                  <c:v>2011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4.6296296296296294E-3"/>
                  <c:y val="-2.80603266089448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Балансовая прибыль (-убыток)</c:v>
                </c:pt>
              </c:strCache>
            </c:strRef>
          </c:cat>
          <c:val>
            <c:numRef>
              <c:f>Лист1!$G$2</c:f>
            </c:numRef>
          </c:val>
        </c:ser>
        <c:ser>
          <c:idx val="6"/>
          <c:order val="6"/>
          <c:tx>
            <c:strRef>
              <c:f>Лист1!$H$1</c:f>
              <c:strCache>
                <c:ptCount val="1"/>
                <c:pt idx="0">
                  <c:v>2012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9.2592592592592587E-3"/>
                  <c:y val="-2.244826128715590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Балансовая прибыль (-убыток)</c:v>
                </c:pt>
              </c:strCache>
            </c:strRef>
          </c:cat>
          <c:val>
            <c:numRef>
              <c:f>Лист1!$H$2</c:f>
            </c:numRef>
          </c:val>
        </c:ser>
        <c:ser>
          <c:idx val="7"/>
          <c:order val="7"/>
          <c:tx>
            <c:strRef>
              <c:f>Лист1!$I$1</c:f>
              <c:strCache>
                <c:ptCount val="1"/>
                <c:pt idx="0">
                  <c:v>2013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1.5080395107614306E-2"/>
                  <c:y val="-6.694094174721328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Балансовая прибыль (-убыток)</c:v>
                </c:pt>
              </c:strCache>
            </c:strRef>
          </c:cat>
          <c:val>
            <c:numRef>
              <c:f>Лист1!$I$2</c:f>
              <c:numCache>
                <c:formatCode>General</c:formatCode>
                <c:ptCount val="1"/>
                <c:pt idx="0">
                  <c:v>18.399999999999999</c:v>
                </c:pt>
              </c:numCache>
            </c:numRef>
          </c:val>
        </c:ser>
        <c:ser>
          <c:idx val="8"/>
          <c:order val="8"/>
          <c:tx>
            <c:strRef>
              <c:f>Лист1!$J$1</c:f>
              <c:strCache>
                <c:ptCount val="1"/>
                <c:pt idx="0">
                  <c:v>2014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1.9063538394724472E-3"/>
                  <c:y val="1.68363237418064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Балансовая прибыль (-убыток)</c:v>
                </c:pt>
              </c:strCache>
            </c:strRef>
          </c:cat>
          <c:val>
            <c:numRef>
              <c:f>Лист1!$J$2</c:f>
              <c:numCache>
                <c:formatCode>General</c:formatCode>
                <c:ptCount val="1"/>
                <c:pt idx="0">
                  <c:v>-7.4</c:v>
                </c:pt>
              </c:numCache>
            </c:numRef>
          </c:val>
        </c:ser>
        <c:ser>
          <c:idx val="9"/>
          <c:order val="9"/>
          <c:tx>
            <c:strRef>
              <c:f>Лист1!$K$1</c:f>
              <c:strCache>
                <c:ptCount val="1"/>
                <c:pt idx="0">
                  <c:v>2015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0.12419453394067326"/>
                  <c:y val="9.460245157945423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Балансовая прибыль (-убыток)</c:v>
                </c:pt>
              </c:strCache>
            </c:strRef>
          </c:cat>
          <c:val>
            <c:numRef>
              <c:f>Лист1!$K$2</c:f>
              <c:numCache>
                <c:formatCode>General</c:formatCode>
                <c:ptCount val="1"/>
                <c:pt idx="0">
                  <c:v>-31.6</c:v>
                </c:pt>
              </c:numCache>
            </c:numRef>
          </c:val>
        </c:ser>
        <c:ser>
          <c:idx val="10"/>
          <c:order val="10"/>
          <c:tx>
            <c:strRef>
              <c:f>Лист1!$L$1</c:f>
              <c:strCache>
                <c:ptCount val="1"/>
                <c:pt idx="0">
                  <c:v>2016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5.3445240091167011E-3"/>
                  <c:y val="-2.939488205014257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ru-RU"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</c:f>
              <c:strCache>
                <c:ptCount val="1"/>
                <c:pt idx="0">
                  <c:v>Балансовая прибыль (-убыток)</c:v>
                </c:pt>
              </c:strCache>
            </c:strRef>
          </c:cat>
          <c:val>
            <c:numRef>
              <c:f>Лист1!$L$2</c:f>
              <c:numCache>
                <c:formatCode>General</c:formatCode>
                <c:ptCount val="1"/>
                <c:pt idx="0">
                  <c:v>28.3</c:v>
                </c:pt>
              </c:numCache>
            </c:numRef>
          </c:val>
        </c:ser>
        <c:ser>
          <c:idx val="11"/>
          <c:order val="11"/>
          <c:tx>
            <c:strRef>
              <c:f>Лист1!$M$1</c:f>
              <c:strCache>
                <c:ptCount val="1"/>
                <c:pt idx="0">
                  <c:v>2017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2.4941112042545215E-2"/>
                  <c:y val="-2.939488205014257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ru-RU"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</c:f>
              <c:strCache>
                <c:ptCount val="1"/>
                <c:pt idx="0">
                  <c:v>Балансовая прибыль (-убыток)</c:v>
                </c:pt>
              </c:strCache>
            </c:strRef>
          </c:cat>
          <c:val>
            <c:numRef>
              <c:f>Лист1!$M$2</c:f>
              <c:numCache>
                <c:formatCode>General</c:formatCode>
                <c:ptCount val="1"/>
                <c:pt idx="0">
                  <c:v>8.6999999999999993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0"/>
        <c:gapDepth val="30"/>
        <c:shape val="cylinder"/>
        <c:axId val="51594896"/>
        <c:axId val="51598816"/>
        <c:axId val="0"/>
      </c:bar3DChart>
      <c:catAx>
        <c:axId val="51594896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extTo"/>
        <c:crossAx val="51598816"/>
        <c:crosses val="autoZero"/>
        <c:auto val="1"/>
        <c:lblAlgn val="ctr"/>
        <c:lblOffset val="100"/>
        <c:noMultiLvlLbl val="0"/>
      </c:catAx>
      <c:valAx>
        <c:axId val="5159881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050"/>
            </a:pPr>
            <a:endParaRPr lang="ru-RU"/>
          </a:p>
        </c:txPr>
        <c:crossAx val="51594896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>
        <c:manualLayout>
          <c:xMode val="edge"/>
          <c:yMode val="edge"/>
          <c:x val="0.12048492928395162"/>
          <c:y val="0.89857724141762019"/>
          <c:w val="0.77684522146248625"/>
          <c:h val="6.026992371218013E-2"/>
        </c:manualLayout>
      </c:layout>
      <c:overlay val="0"/>
      <c:txPr>
        <a:bodyPr/>
        <a:lstStyle/>
        <a:p>
          <a:pPr>
            <a:defRPr sz="1400" b="1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4675895065157368E-2"/>
          <c:y val="2.9969544148444487E-2"/>
          <c:w val="0.74587516916278951"/>
          <c:h val="0.8364270636595934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убыточные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Лист1!$A$2:$A$8</c:f>
              <c:numCache>
                <c:formatCode>0</c:formatCode>
                <c:ptCount val="5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</c:numCache>
            </c:numRef>
          </c:cat>
          <c:val>
            <c:numRef>
              <c:f>Лист1!$B$2:$B$8</c:f>
              <c:numCache>
                <c:formatCode>#,##0.0</c:formatCode>
                <c:ptCount val="5"/>
                <c:pt idx="0">
                  <c:v>37.4</c:v>
                </c:pt>
                <c:pt idx="1">
                  <c:v>37.9</c:v>
                </c:pt>
                <c:pt idx="2">
                  <c:v>42.4</c:v>
                </c:pt>
                <c:pt idx="3">
                  <c:v>36.9</c:v>
                </c:pt>
                <c:pt idx="4">
                  <c:v>35.1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прибыльные</c:v>
                </c:pt>
              </c:strCache>
            </c:strRef>
          </c:tx>
          <c:spPr>
            <a:solidFill>
              <a:schemeClr val="accent4">
                <a:lumMod val="75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Лист1!$A$2:$A$8</c:f>
              <c:numCache>
                <c:formatCode>0</c:formatCode>
                <c:ptCount val="5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</c:numCache>
            </c:numRef>
          </c:cat>
          <c:val>
            <c:numRef>
              <c:f>Лист1!$C$2:$C$8</c:f>
              <c:numCache>
                <c:formatCode>#,##0.0</c:formatCode>
                <c:ptCount val="5"/>
                <c:pt idx="0">
                  <c:v>32.4</c:v>
                </c:pt>
                <c:pt idx="1">
                  <c:v>29.3</c:v>
                </c:pt>
                <c:pt idx="2">
                  <c:v>25.4</c:v>
                </c:pt>
                <c:pt idx="3">
                  <c:v>29.2</c:v>
                </c:pt>
                <c:pt idx="4">
                  <c:v>29.4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1592936"/>
        <c:axId val="51593328"/>
      </c:barChart>
      <c:catAx>
        <c:axId val="51592936"/>
        <c:scaling>
          <c:orientation val="minMax"/>
        </c:scaling>
        <c:delete val="0"/>
        <c:axPos val="b"/>
        <c:numFmt formatCode="0" sourceLinked="1"/>
        <c:majorTickMark val="out"/>
        <c:minorTickMark val="none"/>
        <c:tickLblPos val="nextTo"/>
        <c:txPr>
          <a:bodyPr/>
          <a:lstStyle/>
          <a:p>
            <a:pPr>
              <a:defRPr sz="1460" b="1" baseline="0"/>
            </a:pPr>
            <a:endParaRPr lang="ru-RU"/>
          </a:p>
        </c:txPr>
        <c:crossAx val="51593328"/>
        <c:crosses val="autoZero"/>
        <c:auto val="1"/>
        <c:lblAlgn val="ctr"/>
        <c:lblOffset val="100"/>
        <c:noMultiLvlLbl val="0"/>
      </c:catAx>
      <c:valAx>
        <c:axId val="51593328"/>
        <c:scaling>
          <c:orientation val="minMax"/>
        </c:scaling>
        <c:delete val="0"/>
        <c:axPos val="l"/>
        <c:numFmt formatCode="#,##0.0" sourceLinked="1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ru-RU"/>
          </a:p>
        </c:txPr>
        <c:crossAx val="51592936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layout/>
      <c:overlay val="0"/>
      <c:txPr>
        <a:bodyPr/>
        <a:lstStyle/>
        <a:p>
          <a:pPr>
            <a:defRPr b="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967783351682343"/>
          <c:y val="0.16967903216712901"/>
          <c:w val="0.35186727382625477"/>
          <c:h val="0.55474387867295571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2017</c:v>
                </c:pt>
              </c:strCache>
            </c:strRef>
          </c:tx>
          <c:explosion val="12"/>
          <c:dPt>
            <c:idx val="1"/>
            <c:bubble3D val="0"/>
          </c:dPt>
          <c:dLbls>
            <c:dLbl>
              <c:idx val="3"/>
              <c:layout>
                <c:manualLayout>
                  <c:x val="4.3776524909943666E-2"/>
                  <c:y val="7.2962461028816745E-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2.9973771318473761E-2"/>
                      <c:h val="3.9480548667871637E-2"/>
                    </c:manualLayout>
                  </c15:layout>
                </c:ext>
              </c:extLst>
            </c:dLbl>
            <c:dLbl>
              <c:idx val="6"/>
              <c:layout>
                <c:manualLayout>
                  <c:x val="-3.5908031048559837E-2"/>
                  <c:y val="2.57507569961197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2.9973771318473761E-2"/>
                      <c:h val="3.9480548667871637E-2"/>
                    </c:manualLayout>
                  </c15:layout>
                </c:ext>
              </c:extLst>
            </c:dLbl>
            <c:dLbl>
              <c:idx val="7"/>
              <c:layout>
                <c:manualLayout>
                  <c:x val="-2.7152233940533148E-3"/>
                  <c:y val="-1.91775671017524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2.9973771318473761E-2"/>
                      <c:h val="3.9480548667871637E-2"/>
                    </c:manualLayout>
                  </c15:layout>
                </c:ext>
              </c:extLst>
            </c:dLbl>
            <c:dLbl>
              <c:idx val="8"/>
              <c:layout>
                <c:manualLayout>
                  <c:x val="8.3962170162092103E-3"/>
                  <c:y val="-6.2803805845791857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0,1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2.9973771318473761E-2"/>
                      <c:h val="3.9480548667871637E-2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60000" vertOverflow="overflow" horzOverflow="overflow" wrap="square" numCol="1" spcCol="36000">
                <a:noAutofit/>
              </a:bodyPr>
              <a:lstStyle/>
              <a:p>
                <a:pPr>
                  <a:defRPr sz="1200" baseline="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layout/>
              </c:ext>
            </c:extLst>
          </c:dLbls>
          <c:cat>
            <c:strRef>
              <c:f>Лист1!$A$2:$A$10</c:f>
              <c:strCache>
                <c:ptCount val="9"/>
                <c:pt idx="0">
                  <c:v>Иссык-Кульская область </c:v>
                </c:pt>
                <c:pt idx="1">
                  <c:v>Баткенская область</c:v>
                </c:pt>
                <c:pt idx="2">
                  <c:v>г.Бишкек</c:v>
                </c:pt>
                <c:pt idx="3">
                  <c:v>Ошская область</c:v>
                </c:pt>
                <c:pt idx="4">
                  <c:v>Джалал-Абадская область</c:v>
                </c:pt>
                <c:pt idx="5">
                  <c:v>Чуйская область</c:v>
                </c:pt>
                <c:pt idx="6">
                  <c:v>Нарынская область</c:v>
                </c:pt>
                <c:pt idx="7">
                  <c:v>г.Ош.</c:v>
                </c:pt>
                <c:pt idx="8">
                  <c:v>Таласская область</c:v>
                </c:pt>
              </c:strCache>
            </c:strRef>
          </c:cat>
          <c:val>
            <c:numRef>
              <c:f>Лист1!$B$2:$B$10</c:f>
              <c:numCache>
                <c:formatCode>0.0</c:formatCode>
                <c:ptCount val="9"/>
                <c:pt idx="0">
                  <c:v>39.5</c:v>
                </c:pt>
                <c:pt idx="1">
                  <c:v>1.9</c:v>
                </c:pt>
                <c:pt idx="2">
                  <c:v>14.6</c:v>
                </c:pt>
                <c:pt idx="3">
                  <c:v>1.5</c:v>
                </c:pt>
                <c:pt idx="4">
                  <c:v>16.8</c:v>
                </c:pt>
                <c:pt idx="5">
                  <c:v>23.6</c:v>
                </c:pt>
                <c:pt idx="6">
                  <c:v>0.3</c:v>
                </c:pt>
                <c:pt idx="7">
                  <c:v>1.8</c:v>
                </c:pt>
                <c:pt idx="8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291"/>
      </c:pieChart>
    </c:plotArea>
    <c:legend>
      <c:legendPos val="r"/>
      <c:layout>
        <c:manualLayout>
          <c:xMode val="edge"/>
          <c:yMode val="edge"/>
          <c:x val="0.7093690278430117"/>
          <c:y val="0.14223230706745063"/>
          <c:w val="0.2821298001778329"/>
          <c:h val="0.59474503866594475"/>
        </c:manualLayout>
      </c:layout>
      <c:overlay val="1"/>
      <c:spPr>
        <a:ln>
          <a:solidFill>
            <a:schemeClr val="accent3">
              <a:lumMod val="60000"/>
              <a:lumOff val="40000"/>
            </a:schemeClr>
          </a:solidFill>
        </a:ln>
      </c:spPr>
      <c:txPr>
        <a:bodyPr rot="0" vert="horz"/>
        <a:lstStyle/>
        <a:p>
          <a:pPr>
            <a:defRPr sz="1600">
              <a:ln>
                <a:noFill/>
              </a:ln>
              <a:solidFill>
                <a:schemeClr val="tx1">
                  <a:alpha val="92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ln>
      <a:solidFill>
        <a:schemeClr val="accent3">
          <a:lumMod val="60000"/>
          <a:lumOff val="40000"/>
          <a:alpha val="99000"/>
        </a:schemeClr>
      </a:solidFill>
    </a:ln>
  </c:spPr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400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r>
              <a:rPr lang="ru-RU"/>
              <a:t>Экспорт</a:t>
            </a:r>
          </a:p>
        </c:rich>
      </c:tx>
      <c:layout>
        <c:manualLayout>
          <c:xMode val="edge"/>
          <c:yMode val="edge"/>
          <c:x val="0.38695033039569238"/>
          <c:y val="2.9303827727853719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30933413889098682"/>
          <c:y val="0.2973977695167288"/>
          <c:w val="0.37866765278034581"/>
          <c:h val="0.52788104089219334"/>
        </c:manualLayout>
      </c:layout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10"/>
      </c:pieChart>
      <c:spPr>
        <a:noFill/>
        <a:ln w="25400">
          <a:noFill/>
        </a:ln>
      </c:spPr>
    </c:plotArea>
    <c:plotVisOnly val="1"/>
    <c:dispBlanksAs val="zero"/>
    <c:showDLblsOverMax val="0"/>
  </c:chart>
  <c:spPr>
    <a:ln>
      <a:solidFill>
        <a:srgbClr val="9BBB59">
          <a:lumMod val="60000"/>
          <a:lumOff val="40000"/>
        </a:srgbClr>
      </a:solidFill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2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1166268322120104"/>
          <c:y val="5.0997837918598993E-2"/>
          <c:w val="0.84491430304041815"/>
          <c:h val="0.7937924336894973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данные!$A$4</c:f>
              <c:strCache>
                <c:ptCount val="1"/>
                <c:pt idx="0">
                  <c:v>Экспорт</c:v>
                </c:pt>
              </c:strCache>
            </c:strRef>
          </c:tx>
          <c:spPr>
            <a:solidFill>
              <a:srgbClr val="FFFF00"/>
            </a:solidFill>
            <a:ln>
              <a:solidFill>
                <a:srgbClr val="EEECE1">
                  <a:lumMod val="75000"/>
                </a:srgbClr>
              </a:solidFill>
            </a:ln>
          </c:spPr>
          <c:invertIfNegative val="0"/>
          <c:dPt>
            <c:idx val="4"/>
            <c:invertIfNegative val="0"/>
            <c:bubble3D val="0"/>
            <c:spPr>
              <a:solidFill>
                <a:srgbClr val="8064A2">
                  <a:lumMod val="75000"/>
                </a:srgbClr>
              </a:solidFill>
              <a:ln>
                <a:solidFill>
                  <a:srgbClr val="EEECE1">
                    <a:lumMod val="75000"/>
                  </a:srgbClr>
                </a:solidFill>
              </a:ln>
            </c:spPr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данные!$B$2:$I$3</c:f>
              <c:strCache>
                <c:ptCount val="5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</c:strCache>
            </c:strRef>
          </c:cat>
          <c:val>
            <c:numRef>
              <c:f>данные!$B$4:$I$4</c:f>
              <c:numCache>
                <c:formatCode>0.0</c:formatCode>
                <c:ptCount val="5"/>
                <c:pt idx="0">
                  <c:v>519.70000000000005</c:v>
                </c:pt>
                <c:pt idx="1">
                  <c:v>438</c:v>
                </c:pt>
                <c:pt idx="2">
                  <c:v>326</c:v>
                </c:pt>
                <c:pt idx="3" formatCode="General">
                  <c:v>378.1</c:v>
                </c:pt>
                <c:pt idx="4" formatCode="General">
                  <c:v>492.2</c:v>
                </c:pt>
              </c:numCache>
            </c:numRef>
          </c:val>
        </c:ser>
        <c:ser>
          <c:idx val="1"/>
          <c:order val="1"/>
          <c:tx>
            <c:strRef>
              <c:f>данные!$A$5</c:f>
              <c:strCache>
                <c:ptCount val="1"/>
                <c:pt idx="0">
                  <c:v>Импорт</c:v>
                </c:pt>
              </c:strCache>
            </c:strRef>
          </c:tx>
          <c:spPr>
            <a:solidFill>
              <a:sysClr val="windowText" lastClr="000000">
                <a:lumMod val="50000"/>
                <a:lumOff val="50000"/>
              </a:sysClr>
            </a:solidFill>
            <a:ln>
              <a:solidFill>
                <a:srgbClr val="EEECE1">
                  <a:lumMod val="75000"/>
                </a:srgbClr>
              </a:solidFill>
            </a:ln>
          </c:spPr>
          <c:invertIfNegative val="0"/>
          <c:dPt>
            <c:idx val="4"/>
            <c:invertIfNegative val="0"/>
            <c:bubble3D val="0"/>
            <c:spPr>
              <a:solidFill>
                <a:srgbClr val="C0504D">
                  <a:lumMod val="75000"/>
                </a:srgbClr>
              </a:solidFill>
              <a:ln>
                <a:solidFill>
                  <a:srgbClr val="EEECE1">
                    <a:lumMod val="75000"/>
                  </a:srgbClr>
                </a:solidFill>
              </a:ln>
            </c:spPr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данные!$B$2:$I$3</c:f>
              <c:strCache>
                <c:ptCount val="5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</c:strCache>
            </c:strRef>
          </c:cat>
          <c:val>
            <c:numRef>
              <c:f>данные!$B$5:$I$5</c:f>
              <c:numCache>
                <c:formatCode>0.0</c:formatCode>
                <c:ptCount val="5"/>
                <c:pt idx="0">
                  <c:v>2394</c:v>
                </c:pt>
                <c:pt idx="1">
                  <c:v>2209.1999999999998</c:v>
                </c:pt>
                <c:pt idx="2">
                  <c:v>1710.5</c:v>
                </c:pt>
                <c:pt idx="3" formatCode="General">
                  <c:v>1658.2</c:v>
                </c:pt>
                <c:pt idx="4" formatCode="General">
                  <c:v>1336.8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28156008"/>
        <c:axId val="228160320"/>
      </c:barChart>
      <c:lineChart>
        <c:grouping val="stacked"/>
        <c:varyColors val="0"/>
        <c:ser>
          <c:idx val="2"/>
          <c:order val="2"/>
          <c:tx>
            <c:strRef>
              <c:f>данные!$A$6</c:f>
              <c:strCache>
                <c:ptCount val="1"/>
                <c:pt idx="0">
                  <c:v>Сальдо </c:v>
                </c:pt>
              </c:strCache>
            </c:strRef>
          </c:tx>
          <c:spPr>
            <a:ln>
              <a:solidFill>
                <a:srgbClr val="1F497D">
                  <a:lumMod val="75000"/>
                </a:srgbClr>
              </a:solidFill>
            </a:ln>
          </c:spPr>
          <c:marker>
            <c:spPr>
              <a:solidFill>
                <a:schemeClr val="tx1"/>
              </a:solidFill>
              <a:ln>
                <a:solidFill>
                  <a:srgbClr val="1F497D">
                    <a:lumMod val="75000"/>
                  </a:srgbClr>
                </a:solidFill>
              </a:ln>
            </c:spPr>
          </c:marker>
          <c:dLbls>
            <c:dLbl>
              <c:idx val="0"/>
              <c:layout>
                <c:manualLayout>
                  <c:x val="-4.9658597144630875E-2"/>
                  <c:y val="5.506391347099313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3.3343052346143064E-2"/>
                  <c:y val="-7.563301047358386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5.2141527001862177E-2"/>
                  <c:y val="6.293018682399213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5.2141527001862087E-2"/>
                  <c:y val="-5.113077679449361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5.7107386716325391E-2"/>
                  <c:y val="5.89970501474927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000" b="1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данные!$B$2:$I$3</c:f>
              <c:strCache>
                <c:ptCount val="5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</c:strCache>
            </c:strRef>
          </c:cat>
          <c:val>
            <c:numRef>
              <c:f>данные!$B$6:$I$6</c:f>
              <c:numCache>
                <c:formatCode>0.0</c:formatCode>
                <c:ptCount val="5"/>
                <c:pt idx="0">
                  <c:v>-1874.3</c:v>
                </c:pt>
                <c:pt idx="1">
                  <c:v>-1771.2</c:v>
                </c:pt>
                <c:pt idx="2">
                  <c:v>-1384.5</c:v>
                </c:pt>
                <c:pt idx="3">
                  <c:v>-1280</c:v>
                </c:pt>
                <c:pt idx="4" formatCode="General">
                  <c:v>-844.5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28156008"/>
        <c:axId val="228160320"/>
      </c:lineChart>
      <c:dateAx>
        <c:axId val="228156008"/>
        <c:scaling>
          <c:orientation val="minMax"/>
        </c:scaling>
        <c:delete val="0"/>
        <c:axPos val="b"/>
        <c:numFmt formatCode="dd/mm/yyyy" sourceLinked="0"/>
        <c:majorTickMark val="out"/>
        <c:minorTickMark val="none"/>
        <c:tickLblPos val="nextTo"/>
        <c:spPr>
          <a:ln>
            <a:solidFill>
              <a:sysClr val="windowText" lastClr="000000"/>
            </a:solidFill>
          </a:ln>
        </c:spPr>
        <c:txPr>
          <a:bodyPr rot="0" vert="horz"/>
          <a:lstStyle/>
          <a:p>
            <a:pPr>
              <a:defRPr sz="1000" b="1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228160320"/>
        <c:crossesAt val="0"/>
        <c:auto val="0"/>
        <c:lblOffset val="100"/>
        <c:baseTimeUnit val="days"/>
      </c:dateAx>
      <c:valAx>
        <c:axId val="228160320"/>
        <c:scaling>
          <c:orientation val="minMax"/>
        </c:scaling>
        <c:delete val="0"/>
        <c:axPos val="l"/>
        <c:numFmt formatCode="#,##0" sourceLinked="0"/>
        <c:majorTickMark val="out"/>
        <c:minorTickMark val="none"/>
        <c:tickLblPos val="nextTo"/>
        <c:spPr>
          <a:ln w="22225">
            <a:solidFill>
              <a:schemeClr val="tx1"/>
            </a:solidFill>
          </a:ln>
        </c:spPr>
        <c:txPr>
          <a:bodyPr rot="0" vert="horz"/>
          <a:lstStyle/>
          <a:p>
            <a:pPr>
              <a:defRPr sz="9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228156008"/>
        <c:crosses val="autoZero"/>
        <c:crossBetween val="between"/>
      </c:valAx>
    </c:plotArea>
    <c:legend>
      <c:legendPos val="r"/>
      <c:legendEntry>
        <c:idx val="1"/>
        <c:txPr>
          <a:bodyPr/>
          <a:lstStyle/>
          <a:p>
            <a:pPr>
              <a:defRPr sz="1000" b="1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</c:legendEntry>
      <c:layout>
        <c:manualLayout>
          <c:xMode val="edge"/>
          <c:yMode val="edge"/>
          <c:x val="0.2116161931582991"/>
          <c:y val="0.87015786124774019"/>
          <c:w val="0.61367895556493512"/>
          <c:h val="6.7039106145251437E-2"/>
        </c:manualLayout>
      </c:layout>
      <c:overlay val="0"/>
      <c:txPr>
        <a:bodyPr/>
        <a:lstStyle/>
        <a:p>
          <a:pPr>
            <a:defRPr sz="1000" b="1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2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79303994275105949"/>
          <c:y val="4.83002919748172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500" b="1" i="0" u="none" strike="noStrike" kern="1200" baseline="0">
              <a:solidFill>
                <a:schemeClr val="accent4">
                  <a:lumMod val="50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16323849639443916"/>
          <c:y val="8.1320888774787478E-2"/>
          <c:w val="0.6999704876462739"/>
          <c:h val="0.88381432911717284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Экспорт</c:v>
                </c:pt>
              </c:strCache>
            </c:strRef>
          </c:tx>
          <c:explosion val="25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Lbls>
            <c:dLbl>
              <c:idx val="0"/>
              <c:layout>
                <c:manualLayout>
                  <c:x val="-0.12960167257146415"/>
                  <c:y val="7.1650521444037926E-3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5880100548617063"/>
                      <c:h val="0.10606667404653405"/>
                    </c:manualLayout>
                  </c15:layout>
                </c:ext>
              </c:extLst>
            </c:dLbl>
            <c:dLbl>
              <c:idx val="1"/>
              <c:layout>
                <c:manualLayout>
                  <c:x val="-5.7315580792874951E-2"/>
                  <c:y val="-0.13459167464957389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1894452989780125"/>
                      <c:h val="0.10606667404653405"/>
                    </c:manualLayout>
                  </c15:layout>
                </c:ext>
              </c:extLst>
            </c:dLbl>
            <c:dLbl>
              <c:idx val="2"/>
              <c:layout>
                <c:manualLayout>
                  <c:x val="0.15530710669256961"/>
                  <c:y val="-8.4576917663710463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8786020358219105"/>
                      <c:h val="0.10606667404653405"/>
                    </c:manualLayout>
                  </c15:layout>
                </c:ext>
              </c:extLst>
            </c:dLbl>
            <c:dLbl>
              <c:idx val="3"/>
              <c:layout>
                <c:manualLayout>
                  <c:x val="9.210654225553884E-2"/>
                  <c:y val="4.1616336677962287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9.1714772919967963E-2"/>
                  <c:y val="6.0432884670069111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8.2366550134285396E-4"/>
                  <c:y val="8.1189058806026781E-2"/>
                </c:manualLayout>
              </c:layout>
              <c:spPr>
                <a:noFill/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1200000" spcFirstLastPara="1" vertOverflow="ellipsis" wrap="square" lIns="38100" tIns="19050" rIns="38100" bIns="19050" anchor="ctr" anchorCtr="1">
                  <a:noAutofit/>
                </a:bodyPr>
                <a:lstStyle/>
                <a:p>
                  <a:pPr>
                    <a:defRPr sz="90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3447578995803772"/>
                      <c:h val="0.12552061556555047"/>
                    </c:manualLayout>
                  </c15:layout>
                </c:ext>
              </c:extLst>
            </c:dLbl>
            <c:dLbl>
              <c:idx val="6"/>
              <c:layout>
                <c:manualLayout>
                  <c:x val="-4.4045179190616332E-2"/>
                  <c:y val="2.7026292526032582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Лист1!$A$2:$A$8</c:f>
              <c:strCache>
                <c:ptCount val="7"/>
                <c:pt idx="0">
                  <c:v>Казахстан </c:v>
                </c:pt>
                <c:pt idx="1">
                  <c:v>Турция</c:v>
                </c:pt>
                <c:pt idx="2">
                  <c:v>Узбекистан</c:v>
                </c:pt>
                <c:pt idx="3">
                  <c:v>Китай</c:v>
                </c:pt>
                <c:pt idx="4">
                  <c:v>Россия</c:v>
                </c:pt>
                <c:pt idx="5">
                  <c:v>другие страны</c:v>
                </c:pt>
                <c:pt idx="6">
                  <c:v>США</c:v>
                </c:pt>
              </c:strCache>
            </c:strRef>
          </c:cat>
          <c:val>
            <c:numRef>
              <c:f>Лист1!$B$2:$B$8</c:f>
              <c:numCache>
                <c:formatCode>General</c:formatCode>
                <c:ptCount val="7"/>
                <c:pt idx="0">
                  <c:v>30.9</c:v>
                </c:pt>
                <c:pt idx="1">
                  <c:v>19.100000000000001</c:v>
                </c:pt>
                <c:pt idx="2">
                  <c:v>17.8</c:v>
                </c:pt>
                <c:pt idx="3">
                  <c:v>10.6</c:v>
                </c:pt>
                <c:pt idx="4">
                  <c:v>8.1999999999999993</c:v>
                </c:pt>
                <c:pt idx="5">
                  <c:v>13.4</c:v>
                </c:pt>
                <c:pt idx="6">
                  <c:v>0.1</c:v>
                </c:pt>
              </c:numCache>
            </c:numRef>
          </c:val>
        </c:ser>
        <c:dLbls>
          <c:dLblPos val="ctr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2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accent3">
        <a:lumMod val="75000"/>
        <a:alpha val="0"/>
      </a:schemeClr>
    </a:soli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7859480431801753"/>
          <c:y val="2.259445563209983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500" b="1" i="0" u="none" strike="noStrike" kern="1200" baseline="0">
              <a:solidFill>
                <a:schemeClr val="accent4">
                  <a:lumMod val="50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14550874746722858"/>
          <c:y val="8.9932199982804786E-2"/>
          <c:w val="0.72472652211290578"/>
          <c:h val="0.78578663883140332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Импорт </c:v>
                </c:pt>
              </c:strCache>
            </c:strRef>
          </c:tx>
          <c:explosion val="5"/>
          <c:dPt>
            <c:idx val="0"/>
            <c:bubble3D val="0"/>
            <c:explosion val="13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2"/>
            <c:bubble3D val="0"/>
            <c:explosion val="6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3"/>
            <c:bubble3D val="0"/>
            <c:explosion val="18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4"/>
            <c:bubble3D val="0"/>
            <c:explosion val="12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5"/>
            <c:bubble3D val="0"/>
            <c:explosion val="11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6"/>
            <c:bubble3D val="0"/>
            <c:explosion val="11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Lbls>
            <c:dLbl>
              <c:idx val="0"/>
              <c:layout>
                <c:manualLayout>
                  <c:x val="-0.13314762235690628"/>
                  <c:y val="3.7922720816264258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1.1218324128289671E-2"/>
                  <c:y val="-1.5405764757311298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1.3877787807814457E-17"/>
                  <c:y val="-2.3061572199934374E-2"/>
                </c:manualLayout>
              </c:layout>
              <c:spPr>
                <a:noFill/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90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4885475594232775"/>
                      <c:h val="5.2634016742329655E-2"/>
                    </c:manualLayout>
                  </c15:layout>
                </c:ext>
              </c:extLst>
            </c:dLbl>
            <c:dLbl>
              <c:idx val="3"/>
              <c:layout>
                <c:manualLayout>
                  <c:x val="-0.11163515471369818"/>
                  <c:y val="-7.7569504402339035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0.13781208197230752"/>
                  <c:y val="-5.1063439455274945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7.9155650722270779E-3"/>
                  <c:y val="0.14349000558239114"/>
                </c:manualLayout>
              </c:layout>
              <c:spPr>
                <a:noFill/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90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7631378137572241"/>
                      <c:h val="8.8562939946307304E-2"/>
                    </c:manualLayout>
                  </c15:layout>
                </c:ext>
              </c:extLst>
            </c:dLbl>
            <c:dLbl>
              <c:idx val="6"/>
              <c:layout>
                <c:manualLayout>
                  <c:x val="-7.9504661527924694E-2"/>
                  <c:y val="1.9336748965562339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Лист1!$A$2:$A$8</c:f>
              <c:strCache>
                <c:ptCount val="7"/>
                <c:pt idx="0">
                  <c:v>Казахстан </c:v>
                </c:pt>
                <c:pt idx="1">
                  <c:v>Турция</c:v>
                </c:pt>
                <c:pt idx="2">
                  <c:v>Узбекистан</c:v>
                </c:pt>
                <c:pt idx="3">
                  <c:v>Китай</c:v>
                </c:pt>
                <c:pt idx="4">
                  <c:v>Россия</c:v>
                </c:pt>
                <c:pt idx="5">
                  <c:v>другие страны</c:v>
                </c:pt>
                <c:pt idx="6">
                  <c:v>США</c:v>
                </c:pt>
              </c:strCache>
            </c:strRef>
          </c:cat>
          <c:val>
            <c:numRef>
              <c:f>Лист1!$B$2:$B$8</c:f>
              <c:numCache>
                <c:formatCode>General</c:formatCode>
                <c:ptCount val="7"/>
                <c:pt idx="0">
                  <c:v>14.7</c:v>
                </c:pt>
                <c:pt idx="1">
                  <c:v>4.2</c:v>
                </c:pt>
                <c:pt idx="2">
                  <c:v>2.2999999999999998</c:v>
                </c:pt>
                <c:pt idx="3">
                  <c:v>21.3</c:v>
                </c:pt>
                <c:pt idx="4">
                  <c:v>31.7</c:v>
                </c:pt>
                <c:pt idx="5">
                  <c:v>16.7</c:v>
                </c:pt>
                <c:pt idx="6">
                  <c:v>9.1</c:v>
                </c:pt>
              </c:numCache>
            </c:numRef>
          </c:val>
        </c:ser>
        <c:dLbls>
          <c:dLblPos val="ctr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2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accent3">
        <a:lumMod val="75000"/>
        <a:alpha val="0"/>
      </a:schemeClr>
    </a:soli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2DD3699-3F61-4FFD-B2D3-DABF9EF54DA6}" type="doc">
      <dgm:prSet loTypeId="urn:microsoft.com/office/officeart/2005/8/layout/venn2" loCatId="relationship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788285E-8484-45A5-BFF9-E184FC44E2F1}" type="pres">
      <dgm:prSet presAssocID="{72DD3699-3F61-4FFD-B2D3-DABF9EF54DA6}" presName="Name0" presStyleCnt="0">
        <dgm:presLayoutVars>
          <dgm:chMax val="7"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9150D04E-B6E3-4366-95D9-BD415F83901A}" type="presOf" srcId="{72DD3699-3F61-4FFD-B2D3-DABF9EF54DA6}" destId="{6788285E-8484-45A5-BFF9-E184FC44E2F1}" srcOrd="0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1.jpe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0.76717</cdr:x>
      <cdr:y>0.69621</cdr:y>
    </cdr:from>
    <cdr:to>
      <cdr:x>1</cdr:x>
      <cdr:y>1</cdr:y>
    </cdr:to>
    <cdr:pic>
      <cdr:nvPicPr>
        <cdr:cNvPr id="3" name="Рисунок 2" descr="images 1.jpg"/>
        <cdr:cNvPicPr>
          <a:picLocks xmlns:a="http://schemas.openxmlformats.org/drawingml/2006/main" noChangeAspect="1"/>
        </cdr:cNvPicPr>
      </cdr:nvPicPr>
      <cdr:blipFill rotWithShape="1">
        <a:blip xmlns:a="http://schemas.openxmlformats.org/drawingml/2006/main" xmlns:r="http://schemas.openxmlformats.org/officeDocument/2006/relationships" r:embed="rId1" cstate="print"/>
        <a:srcRect xmlns:a="http://schemas.openxmlformats.org/drawingml/2006/main" t="41014"/>
        <a:stretch xmlns:a="http://schemas.openxmlformats.org/drawingml/2006/main"/>
      </cdr:blipFill>
      <cdr:spPr>
        <a:xfrm xmlns:a="http://schemas.openxmlformats.org/drawingml/2006/main">
          <a:off x="6997751" y="2907713"/>
          <a:ext cx="2123728" cy="1268760"/>
        </a:xfrm>
        <a:prstGeom xmlns:a="http://schemas.openxmlformats.org/drawingml/2006/main" prst="roundRect">
          <a:avLst>
            <a:gd name="adj" fmla="val 8594"/>
          </a:avLst>
        </a:prstGeom>
        <a:solidFill xmlns:a="http://schemas.openxmlformats.org/drawingml/2006/main">
          <a:srgbClr val="FFFFFF">
            <a:shade val="85000"/>
          </a:srgbClr>
        </a:solidFill>
        <a:ln xmlns:a="http://schemas.openxmlformats.org/drawingml/2006/main">
          <a:noFill/>
        </a:ln>
        <a:effectLst xmlns:a="http://schemas.openxmlformats.org/drawingml/2006/main">
          <a:reflection blurRad="12700" stA="38000" endPos="28000" dist="5000" dir="5400000" sy="-100000" algn="bl" rotWithShape="0"/>
        </a:effectLst>
      </cdr:spPr>
    </cdr:pic>
  </cdr:relSizeAnchor>
  <cdr:relSizeAnchor xmlns:cdr="http://schemas.openxmlformats.org/drawingml/2006/chartDrawing">
    <cdr:from>
      <cdr:x>0.12773</cdr:x>
      <cdr:y>0.59265</cdr:y>
    </cdr:from>
    <cdr:to>
      <cdr:x>0.62321</cdr:x>
      <cdr:y>1</cdr:y>
    </cdr:to>
    <cdr:sp macro="" textlink="">
      <cdr:nvSpPr>
        <cdr:cNvPr id="2" name="Овал 1"/>
        <cdr:cNvSpPr/>
      </cdr:nvSpPr>
      <cdr:spPr>
        <a:xfrm xmlns:a="http://schemas.openxmlformats.org/drawingml/2006/main">
          <a:off x="1165087" y="2160240"/>
          <a:ext cx="4519510" cy="1484784"/>
        </a:xfrm>
        <a:prstGeom xmlns:a="http://schemas.openxmlformats.org/drawingml/2006/main" prst="ellipse">
          <a:avLst/>
        </a:prstGeom>
        <a:solidFill xmlns:a="http://schemas.openxmlformats.org/drawingml/2006/main">
          <a:schemeClr val="accent5">
            <a:lumMod val="40000"/>
            <a:lumOff val="60000"/>
          </a:schemeClr>
        </a:solidFill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marL="0" marR="0" lvl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400" b="1" dirty="0" smtClean="0">
              <a:solidFill>
                <a:srgbClr val="1F497D">
                  <a:lumMod val="50000"/>
                </a:srgbClr>
              </a:solidFill>
            </a:rPr>
            <a:t>На </a:t>
          </a:r>
          <a:r>
            <a:rPr kumimoji="0" lang="ru-RU" sz="1400" b="1" i="0" u="none" strike="noStrike" kern="0" cap="none" spc="0" normalizeH="0" baseline="0" noProof="0" dirty="0" smtClean="0">
              <a:ln>
                <a:noFill/>
              </a:ln>
              <a:solidFill>
                <a:srgbClr val="1F497D">
                  <a:lumMod val="50000"/>
                </a:srgbClr>
              </a:solidFill>
              <a:effectLst/>
              <a:uLnTx/>
              <a:uFillTx/>
              <a:latin typeface="+mn-lt"/>
              <a:ea typeface="+mn-ea"/>
              <a:cs typeface="+mn-cs"/>
            </a:rPr>
            <a:t>предприятиях с иностранными инвестициями занято более 62,5 тыс. чел, или 31,3</a:t>
          </a:r>
          <a:r>
            <a:rPr kumimoji="0" lang="ru-RU" sz="1400" b="1" i="0" u="none" strike="noStrike" kern="0" cap="none" spc="0" normalizeH="0" noProof="0" dirty="0" smtClean="0">
              <a:ln>
                <a:noFill/>
              </a:ln>
              <a:solidFill>
                <a:srgbClr val="1F497D">
                  <a:lumMod val="50000"/>
                </a:srgbClr>
              </a:solidFill>
              <a:effectLst/>
              <a:uLnTx/>
              <a:uFillTx/>
              <a:latin typeface="+mn-lt"/>
              <a:ea typeface="+mn-ea"/>
              <a:cs typeface="+mn-cs"/>
            </a:rPr>
            <a:t> </a:t>
          </a:r>
          <a:r>
            <a:rPr kumimoji="0" lang="ru-RU" sz="1400" b="1" i="0" u="none" strike="noStrike" kern="0" cap="none" spc="0" normalizeH="0" baseline="0" noProof="0" dirty="0" smtClean="0">
              <a:ln>
                <a:noFill/>
              </a:ln>
              <a:solidFill>
                <a:srgbClr val="1F497D">
                  <a:lumMod val="50000"/>
                </a:srgbClr>
              </a:solidFill>
              <a:effectLst/>
              <a:uLnTx/>
              <a:uFillTx/>
              <a:latin typeface="+mn-lt"/>
              <a:ea typeface="+mn-ea"/>
              <a:cs typeface="+mn-cs"/>
            </a:rPr>
            <a:t>общего числа занятых в реальном секторе экономики</a:t>
          </a:r>
          <a:endParaRPr kumimoji="0" lang="ru-RU" sz="1400" b="1" i="0" u="none" strike="noStrike" kern="0" cap="none" spc="0" normalizeH="0" baseline="0" noProof="0" dirty="0">
            <a:ln>
              <a:noFill/>
            </a:ln>
            <a:solidFill>
              <a:srgbClr val="1F497D">
                <a:lumMod val="50000"/>
              </a:srgbClr>
            </a:solidFill>
            <a:effectLst/>
            <a:uLnTx/>
            <a:uFillTx/>
            <a:latin typeface="+mn-lt"/>
            <a:ea typeface="+mn-ea"/>
            <a:cs typeface="+mn-cs"/>
          </a:endParaRPr>
        </a:p>
      </cdr:txBody>
    </cdr:sp>
  </cdr:relSizeAnchor>
  <cdr:relSizeAnchor xmlns:cdr="http://schemas.openxmlformats.org/drawingml/2006/chartDrawing">
    <cdr:from>
      <cdr:x>0.53493</cdr:x>
      <cdr:y>0.58117</cdr:y>
    </cdr:from>
    <cdr:to>
      <cdr:x>0.77303</cdr:x>
      <cdr:y>1</cdr:y>
    </cdr:to>
    <cdr:sp macro="" textlink="">
      <cdr:nvSpPr>
        <cdr:cNvPr id="6" name="Овал 5"/>
        <cdr:cNvSpPr/>
      </cdr:nvSpPr>
      <cdr:spPr>
        <a:xfrm xmlns:a="http://schemas.openxmlformats.org/drawingml/2006/main">
          <a:off x="4853424" y="2160241"/>
          <a:ext cx="2160283" cy="1556791"/>
        </a:xfrm>
        <a:prstGeom xmlns:a="http://schemas.openxmlformats.org/drawingml/2006/main" prst="ellipse">
          <a:avLst/>
        </a:prstGeom>
        <a:solidFill xmlns:a="http://schemas.openxmlformats.org/drawingml/2006/main">
          <a:schemeClr val="accent6">
            <a:lumMod val="40000"/>
            <a:lumOff val="60000"/>
          </a:schemeClr>
        </a:solidFill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ru-RU" sz="1200" b="1" dirty="0" smtClean="0">
              <a:solidFill>
                <a:schemeClr val="tx2">
                  <a:lumMod val="50000"/>
                </a:schemeClr>
              </a:solidFill>
            </a:rPr>
            <a:t>Более 75 % занятых  на</a:t>
          </a:r>
          <a:r>
            <a:rPr lang="en-US" sz="1200" b="1" dirty="0" smtClean="0">
              <a:solidFill>
                <a:schemeClr val="tx2">
                  <a:lumMod val="50000"/>
                </a:schemeClr>
              </a:solidFill>
            </a:rPr>
            <a:t> </a:t>
          </a:r>
          <a:r>
            <a:rPr lang="ru-RU" sz="1200" b="1" dirty="0" smtClean="0">
              <a:solidFill>
                <a:schemeClr val="tx2">
                  <a:lumMod val="50000"/>
                </a:schemeClr>
              </a:solidFill>
            </a:rPr>
            <a:t>предприятиях                     </a:t>
          </a:r>
          <a:r>
            <a:rPr lang="en-US" sz="1200" b="1" dirty="0" smtClean="0">
              <a:solidFill>
                <a:schemeClr val="tx2">
                  <a:lumMod val="50000"/>
                </a:schemeClr>
              </a:solidFill>
            </a:rPr>
            <a:t> </a:t>
          </a:r>
          <a:r>
            <a:rPr lang="ru-RU" sz="1200" b="1" dirty="0" smtClean="0">
              <a:solidFill>
                <a:schemeClr val="tx2">
                  <a:lumMod val="50000"/>
                </a:schemeClr>
              </a:solidFill>
            </a:rPr>
            <a:t>с иностранными</a:t>
          </a:r>
          <a:r>
            <a:rPr lang="en-US" sz="1200" b="1" dirty="0" smtClean="0">
              <a:solidFill>
                <a:schemeClr val="tx2">
                  <a:lumMod val="50000"/>
                </a:schemeClr>
              </a:solidFill>
            </a:rPr>
            <a:t> </a:t>
          </a:r>
          <a:r>
            <a:rPr lang="ru-RU" sz="1200" b="1" dirty="0" smtClean="0">
              <a:solidFill>
                <a:schemeClr val="tx2">
                  <a:lumMod val="50000"/>
                </a:schemeClr>
              </a:solidFill>
            </a:rPr>
            <a:t>инвестициями – мужчины</a:t>
          </a:r>
          <a:endParaRPr lang="ru-RU" sz="1200" b="1" dirty="0">
            <a:solidFill>
              <a:schemeClr val="tx2">
                <a:lumMod val="50000"/>
              </a:schemeClr>
            </a:solidFill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4" cy="495300"/>
          </a:xfrm>
          <a:prstGeom prst="rect">
            <a:avLst/>
          </a:prstGeom>
        </p:spPr>
        <p:txBody>
          <a:bodyPr vert="horz" lIns="91979" tIns="45990" rIns="91979" bIns="4599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8644" y="0"/>
            <a:ext cx="2944284" cy="495300"/>
          </a:xfrm>
          <a:prstGeom prst="rect">
            <a:avLst/>
          </a:prstGeom>
        </p:spPr>
        <p:txBody>
          <a:bodyPr vert="horz" lIns="91979" tIns="45990" rIns="91979" bIns="45990" rtlCol="0"/>
          <a:lstStyle>
            <a:lvl1pPr algn="r">
              <a:defRPr sz="1200"/>
            </a:lvl1pPr>
          </a:lstStyle>
          <a:p>
            <a:fld id="{FCD972A0-B74C-487D-A4F9-1BEA01E00FE3}" type="datetimeFigureOut">
              <a:rPr lang="ru-RU" smtClean="0"/>
              <a:pPr/>
              <a:t>12.09.2018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08981"/>
            <a:ext cx="2944284" cy="495300"/>
          </a:xfrm>
          <a:prstGeom prst="rect">
            <a:avLst/>
          </a:prstGeom>
        </p:spPr>
        <p:txBody>
          <a:bodyPr vert="horz" lIns="91979" tIns="45990" rIns="91979" bIns="4599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8644" y="9408981"/>
            <a:ext cx="2944284" cy="495300"/>
          </a:xfrm>
          <a:prstGeom prst="rect">
            <a:avLst/>
          </a:prstGeom>
        </p:spPr>
        <p:txBody>
          <a:bodyPr vert="horz" lIns="91979" tIns="45990" rIns="91979" bIns="45990" rtlCol="0" anchor="b"/>
          <a:lstStyle>
            <a:lvl1pPr algn="r">
              <a:defRPr sz="1200"/>
            </a:lvl1pPr>
          </a:lstStyle>
          <a:p>
            <a:fld id="{59D6D488-D509-4DB5-BE67-80A0C6FA37B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45321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4" cy="495300"/>
          </a:xfrm>
          <a:prstGeom prst="rect">
            <a:avLst/>
          </a:prstGeom>
        </p:spPr>
        <p:txBody>
          <a:bodyPr vert="horz" lIns="91979" tIns="45990" rIns="91979" bIns="4599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8644" y="0"/>
            <a:ext cx="2944284" cy="495300"/>
          </a:xfrm>
          <a:prstGeom prst="rect">
            <a:avLst/>
          </a:prstGeom>
        </p:spPr>
        <p:txBody>
          <a:bodyPr vert="horz" lIns="91979" tIns="45990" rIns="91979" bIns="45990" rtlCol="0"/>
          <a:lstStyle>
            <a:lvl1pPr algn="r">
              <a:defRPr sz="1200"/>
            </a:lvl1pPr>
          </a:lstStyle>
          <a:p>
            <a:fld id="{768BCA36-58B0-409D-8D4D-931C59A48F62}" type="datetimeFigureOut">
              <a:rPr lang="ru-RU" smtClean="0"/>
              <a:pPr/>
              <a:t>12.09.2018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2950"/>
            <a:ext cx="4953000" cy="3714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979" tIns="45990" rIns="91979" bIns="4599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1" y="4705351"/>
            <a:ext cx="5435600" cy="4457700"/>
          </a:xfrm>
          <a:prstGeom prst="rect">
            <a:avLst/>
          </a:prstGeom>
        </p:spPr>
        <p:txBody>
          <a:bodyPr vert="horz" lIns="91979" tIns="45990" rIns="91979" bIns="4599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08981"/>
            <a:ext cx="2944284" cy="495300"/>
          </a:xfrm>
          <a:prstGeom prst="rect">
            <a:avLst/>
          </a:prstGeom>
        </p:spPr>
        <p:txBody>
          <a:bodyPr vert="horz" lIns="91979" tIns="45990" rIns="91979" bIns="4599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8644" y="9408981"/>
            <a:ext cx="2944284" cy="495300"/>
          </a:xfrm>
          <a:prstGeom prst="rect">
            <a:avLst/>
          </a:prstGeom>
        </p:spPr>
        <p:txBody>
          <a:bodyPr vert="horz" lIns="91979" tIns="45990" rIns="91979" bIns="45990" rtlCol="0" anchor="b"/>
          <a:lstStyle>
            <a:lvl1pPr algn="r">
              <a:defRPr sz="1200"/>
            </a:lvl1pPr>
          </a:lstStyle>
          <a:p>
            <a:fld id="{99CFB1F9-C80D-473B-919D-292AE325C84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01126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CFB1F9-C80D-473B-919D-292AE325C848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30974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CFB1F9-C80D-473B-919D-292AE325C848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77660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CFB1F9-C80D-473B-919D-292AE325C848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9660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jpe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9AE5A-D500-4AD8-88D1-D0987B4BC851}" type="datetimeFigureOut">
              <a:rPr lang="ru-RU" smtClean="0"/>
              <a:pPr/>
              <a:t>12.09.2018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A59A0-74F7-4374-AA6F-9461E64DCC06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11618" name="Picture 2" descr="http://t2.gstatic.com/images?q=tbn:ANd9GcQhJkblA7D8gX5ZstEUa4C-H9xQUqmzRCS6ew1zlgnumOsRWPzthA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2000231" cy="1819276"/>
          </a:xfrm>
          <a:prstGeom prst="rect">
            <a:avLst/>
          </a:prstGeom>
          <a:noFill/>
        </p:spPr>
      </p:pic>
      <p:pic>
        <p:nvPicPr>
          <p:cNvPr id="111620" name="Picture 4" descr="http://t2.gstatic.com/images?q=tbn:ANd9GcR6d9SAUnLlbX8G1WethVd4U3XoESJ8fbh_2upnxvFtkmh0hA1aQQ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857364"/>
            <a:ext cx="2000232" cy="1743076"/>
          </a:xfrm>
          <a:prstGeom prst="rect">
            <a:avLst/>
          </a:prstGeom>
          <a:noFill/>
        </p:spPr>
      </p:pic>
      <p:pic>
        <p:nvPicPr>
          <p:cNvPr id="111624" name="Picture 8" descr="http://t0.gstatic.com/images?q=tbn:ANd9GcT4UUcxlsFqHVSU5V1MGZkbjk2ZPAL_DDFue2la1fcvQfKZgHgH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" y="3643314"/>
            <a:ext cx="2000232" cy="1847851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9AE5A-D500-4AD8-88D1-D0987B4BC851}" type="datetimeFigureOut">
              <a:rPr lang="ru-RU" smtClean="0"/>
              <a:pPr/>
              <a:t>12.09.2018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A59A0-74F7-4374-AA6F-9461E64DCC06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Picture 25" descr="gf dgzer yuy koulkùml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9442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9AE5A-D500-4AD8-88D1-D0987B4BC851}" type="datetimeFigureOut">
              <a:rPr lang="ru-RU" smtClean="0"/>
              <a:pPr/>
              <a:t>12.09.2018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A59A0-74F7-4374-AA6F-9461E64DCC0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9AE5A-D500-4AD8-88D1-D0987B4BC851}" type="datetimeFigureOut">
              <a:rPr lang="ru-RU" smtClean="0"/>
              <a:pPr/>
              <a:t>12.09.2018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A59A0-74F7-4374-AA6F-9461E64DCC0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 marL="1828800" indent="0">
              <a:buNone/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</a:p>
          <a:p>
            <a:pPr lvl="4"/>
            <a:endParaRPr lang="ru-RU" dirty="0" smtClean="0"/>
          </a:p>
          <a:p>
            <a:pPr lvl="4"/>
            <a:endParaRPr lang="ru-RU" dirty="0" smtClean="0"/>
          </a:p>
          <a:p>
            <a:pPr lvl="4"/>
            <a:endParaRPr lang="ru-RU" dirty="0" smtClean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9AE5A-D500-4AD8-88D1-D0987B4BC851}" type="datetimeFigureOut">
              <a:rPr lang="ru-RU" smtClean="0"/>
              <a:pPr/>
              <a:t>12.09.2018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A59A0-74F7-4374-AA6F-9461E64DCC0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9AE5A-D500-4AD8-88D1-D0987B4BC851}" type="datetimeFigureOut">
              <a:rPr lang="ru-RU" smtClean="0"/>
              <a:pPr/>
              <a:t>12.09.2018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A59A0-74F7-4374-AA6F-9461E64DCC0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9AE5A-D500-4AD8-88D1-D0987B4BC851}" type="datetimeFigureOut">
              <a:rPr lang="ru-RU" smtClean="0"/>
              <a:pPr/>
              <a:t>12.09.2018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A59A0-74F7-4374-AA6F-9461E64DCC0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9AE5A-D500-4AD8-88D1-D0987B4BC851}" type="datetimeFigureOut">
              <a:rPr lang="ru-RU" smtClean="0"/>
              <a:pPr/>
              <a:t>12.09.2018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A59A0-74F7-4374-AA6F-9461E64DCC0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9AE5A-D500-4AD8-88D1-D0987B4BC851}" type="datetimeFigureOut">
              <a:rPr lang="ru-RU" smtClean="0"/>
              <a:pPr/>
              <a:t>12.09.2018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A59A0-74F7-4374-AA6F-9461E64DCC0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9AE5A-D500-4AD8-88D1-D0987B4BC851}" type="datetimeFigureOut">
              <a:rPr lang="ru-RU" smtClean="0"/>
              <a:pPr/>
              <a:t>12.09.2018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A59A0-74F7-4374-AA6F-9461E64DCC0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9AE5A-D500-4AD8-88D1-D0987B4BC851}" type="datetimeFigureOut">
              <a:rPr lang="ru-RU" smtClean="0"/>
              <a:pPr/>
              <a:t>12.09.2018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A59A0-74F7-4374-AA6F-9461E64DCC0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96461-C71F-4692-955B-D33CD0E44A5D}" type="datetimeFigureOut">
              <a:rPr lang="ru-RU" smtClean="0"/>
              <a:t>12.09.2018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B763D-EB66-4D6D-8EBB-7E798A1A57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13807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96461-C71F-4692-955B-D33CD0E44A5D}" type="datetimeFigureOut">
              <a:rPr lang="ru-RU" smtClean="0"/>
              <a:t>12.09.2018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B763D-EB66-4D6D-8EBB-7E798A1A57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49529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96461-C71F-4692-955B-D33CD0E44A5D}" type="datetimeFigureOut">
              <a:rPr lang="ru-RU" smtClean="0"/>
              <a:t>12.09.2018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B763D-EB66-4D6D-8EBB-7E798A1A57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96967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96461-C71F-4692-955B-D33CD0E44A5D}" type="datetimeFigureOut">
              <a:rPr lang="ru-RU" smtClean="0"/>
              <a:t>12.09.2018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B763D-EB66-4D6D-8EBB-7E798A1A57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85986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96461-C71F-4692-955B-D33CD0E44A5D}" type="datetimeFigureOut">
              <a:rPr lang="ru-RU" smtClean="0"/>
              <a:t>12.09.2018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B763D-EB66-4D6D-8EBB-7E798A1A57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10429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96461-C71F-4692-955B-D33CD0E44A5D}" type="datetimeFigureOut">
              <a:rPr lang="ru-RU" smtClean="0"/>
              <a:t>12.09.2018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B763D-EB66-4D6D-8EBB-7E798A1A57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711814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96461-C71F-4692-955B-D33CD0E44A5D}" type="datetimeFigureOut">
              <a:rPr lang="ru-RU" smtClean="0"/>
              <a:t>12.09.2018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B763D-EB66-4D6D-8EBB-7E798A1A57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865965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96461-C71F-4692-955B-D33CD0E44A5D}" type="datetimeFigureOut">
              <a:rPr lang="ru-RU" smtClean="0"/>
              <a:t>12.09.2018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B763D-EB66-4D6D-8EBB-7E798A1A57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838049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96461-C71F-4692-955B-D33CD0E44A5D}" type="datetimeFigureOut">
              <a:rPr lang="ru-RU" smtClean="0"/>
              <a:t>12.09.2018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B763D-EB66-4D6D-8EBB-7E798A1A57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243661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96461-C71F-4692-955B-D33CD0E44A5D}" type="datetimeFigureOut">
              <a:rPr lang="ru-RU" smtClean="0"/>
              <a:t>12.09.2018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B763D-EB66-4D6D-8EBB-7E798A1A57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581245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96461-C71F-4692-955B-D33CD0E44A5D}" type="datetimeFigureOut">
              <a:rPr lang="ru-RU" smtClean="0"/>
              <a:t>12.09.2018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B763D-EB66-4D6D-8EBB-7E798A1A57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983927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881B4-F0A4-4D6B-AC6E-15388CB02C69}" type="datetimeFigureOut">
              <a:rPr lang="ru-RU" smtClean="0"/>
              <a:pPr/>
              <a:t>12.09.2018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BA135-DD42-43EE-B7BA-3C386112495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881B4-F0A4-4D6B-AC6E-15388CB02C69}" type="datetimeFigureOut">
              <a:rPr lang="ru-RU" smtClean="0"/>
              <a:pPr/>
              <a:t>12.09.2018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BA135-DD42-43EE-B7BA-3C386112495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881B4-F0A4-4D6B-AC6E-15388CB02C69}" type="datetimeFigureOut">
              <a:rPr lang="ru-RU" smtClean="0"/>
              <a:pPr/>
              <a:t>12.09.2018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BA135-DD42-43EE-B7BA-3C386112495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881B4-F0A4-4D6B-AC6E-15388CB02C69}" type="datetimeFigureOut">
              <a:rPr lang="ru-RU" smtClean="0"/>
              <a:pPr/>
              <a:t>12.09.2018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BA135-DD42-43EE-B7BA-3C386112495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881B4-F0A4-4D6B-AC6E-15388CB02C69}" type="datetimeFigureOut">
              <a:rPr lang="ru-RU" smtClean="0"/>
              <a:pPr/>
              <a:t>12.09.2018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BA135-DD42-43EE-B7BA-3C386112495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881B4-F0A4-4D6B-AC6E-15388CB02C69}" type="datetimeFigureOut">
              <a:rPr lang="ru-RU" smtClean="0"/>
              <a:pPr/>
              <a:t>12.09.2018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BA135-DD42-43EE-B7BA-3C386112495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881B4-F0A4-4D6B-AC6E-15388CB02C69}" type="datetimeFigureOut">
              <a:rPr lang="ru-RU" smtClean="0"/>
              <a:pPr/>
              <a:t>12.09.2018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BA135-DD42-43EE-B7BA-3C386112495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881B4-F0A4-4D6B-AC6E-15388CB02C69}" type="datetimeFigureOut">
              <a:rPr lang="ru-RU" smtClean="0"/>
              <a:pPr/>
              <a:t>12.09.2018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BA135-DD42-43EE-B7BA-3C386112495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881B4-F0A4-4D6B-AC6E-15388CB02C69}" type="datetimeFigureOut">
              <a:rPr lang="ru-RU" smtClean="0"/>
              <a:pPr/>
              <a:t>12.09.2018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BA135-DD42-43EE-B7BA-3C386112495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881B4-F0A4-4D6B-AC6E-15388CB02C69}" type="datetimeFigureOut">
              <a:rPr lang="ru-RU" smtClean="0"/>
              <a:pPr/>
              <a:t>12.09.2018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BA135-DD42-43EE-B7BA-3C386112495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881B4-F0A4-4D6B-AC6E-15388CB02C69}" type="datetimeFigureOut">
              <a:rPr lang="ru-RU" smtClean="0"/>
              <a:pPr/>
              <a:t>12.09.2018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BA135-DD42-43EE-B7BA-3C386112495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59AE5A-D500-4AD8-88D1-D0987B4BC851}" type="datetimeFigureOut">
              <a:rPr lang="ru-RU" smtClean="0"/>
              <a:pPr/>
              <a:t>12.09.2018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CA59A0-74F7-4374-AA6F-9461E64DCC06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Picture 25" descr="gf dgzer yuy koulkùml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19442"/>
            <a:ext cx="9144000" cy="6858000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196461-C71F-4692-955B-D33CD0E44A5D}" type="datetimeFigureOut">
              <a:rPr lang="ru-RU" smtClean="0"/>
              <a:t>12.09.2018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BB763D-EB66-4D6D-8EBB-7E798A1A57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81683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D881B4-F0A4-4D6B-AC6E-15388CB02C69}" type="datetimeFigureOut">
              <a:rPr lang="ru-RU" smtClean="0"/>
              <a:pPr/>
              <a:t>12.09.2018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9BA135-DD42-43EE-B7BA-3C386112495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image" Target="../media/image16.png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15.png"/><Relationship Id="rId4" Type="http://schemas.openxmlformats.org/officeDocument/2006/relationships/diagramLayout" Target="../diagrams/layout1.xml"/><Relationship Id="rId9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0.xml"/><Relationship Id="rId3" Type="http://schemas.openxmlformats.org/officeDocument/2006/relationships/image" Target="../media/image9.png"/><Relationship Id="rId7" Type="http://schemas.openxmlformats.org/officeDocument/2006/relationships/chart" Target="../charts/chart9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chart" Target="../charts/chart8.xml"/><Relationship Id="rId4" Type="http://schemas.openxmlformats.org/officeDocument/2006/relationships/chart" Target="../charts/char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mailto:abdrahmanova@stat.kg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979712" y="2132856"/>
            <a:ext cx="6696744" cy="3024336"/>
          </a:xfrm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ru-RU" sz="3000" b="1" spc="300" dirty="0" smtClean="0">
                <a:solidFill>
                  <a:schemeClr val="accent2">
                    <a:lumMod val="50000"/>
                  </a:schemeClr>
                </a:solidFill>
              </a:rPr>
              <a:t>ДЕЯТЕЛЬНОСТЬ ПРЕДПРИЯТИЙ     С</a:t>
            </a:r>
            <a:r>
              <a:rPr lang="ru-RU" sz="3000" b="1" spc="3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3000" b="1" spc="300" dirty="0" smtClean="0">
                <a:solidFill>
                  <a:schemeClr val="accent2">
                    <a:lumMod val="50000"/>
                  </a:schemeClr>
                </a:solidFill>
              </a:rPr>
              <a:t>ИНОСТРАННЫМИ ИНВЕСТИЦИЯМИ В КЫРГЫЗСКОЙ РЕСПУБЛИКЕ В 2017г.</a:t>
            </a:r>
            <a:endParaRPr lang="ru-RU" sz="3000" b="1" spc="300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4" name="Picture 2" descr="logo NS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13846"/>
            <a:ext cx="857256" cy="833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одзаголовок 2"/>
          <p:cNvSpPr txBox="1">
            <a:spLocks/>
          </p:cNvSpPr>
          <p:nvPr/>
        </p:nvSpPr>
        <p:spPr>
          <a:xfrm>
            <a:off x="2836968" y="0"/>
            <a:ext cx="6307032" cy="1340768"/>
          </a:xfrm>
          <a:prstGeom prst="rect">
            <a:avLst/>
          </a:prstGeom>
          <a:effectLst>
            <a:reflection blurRad="6350" stA="50000" endA="300" endPos="55000" dir="5400000" sy="-100000" algn="bl" rotWithShape="0"/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b="1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13846"/>
            <a:ext cx="5972736" cy="10646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3059832" y="13846"/>
            <a:ext cx="6084168" cy="1064626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vert="horz" lIns="91440" tIns="45720" rIns="91440" bIns="45720" rtlCol="0" anchor="ctr">
            <a:normAutofit fontScale="67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ky-KG" sz="3000" b="1" spc="300" dirty="0" smtClean="0">
                <a:solidFill>
                  <a:schemeClr val="tx2">
                    <a:lumMod val="50000"/>
                  </a:schemeClr>
                </a:solidFill>
              </a:rPr>
              <a:t>НАЦИОНАЛЬНЫЙ СТАТИСТИЧЕСКИЙ КОМИТЕТ </a:t>
            </a:r>
            <a:r>
              <a:rPr lang="ru-RU" sz="3000" b="1" spc="300" dirty="0" smtClean="0">
                <a:solidFill>
                  <a:schemeClr val="tx2">
                    <a:lumMod val="50000"/>
                  </a:schemeClr>
                </a:solidFill>
              </a:rPr>
              <a:t>КЫРГЫЗСКОЙ РЕСПУБЛИКИ</a:t>
            </a:r>
            <a:endParaRPr lang="ru-RU" sz="3000" b="1" spc="300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6048672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Основным </a:t>
            </a:r>
            <a:r>
              <a:rPr lang="ru-RU" sz="28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юридическим документом, регламентирующим </a:t>
            </a:r>
            <a:r>
              <a:rPr lang="ru-RU" sz="28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порядок </a:t>
            </a:r>
            <a:r>
              <a:rPr lang="ru-RU" sz="28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создания, виды и условия деятельности предприятий с иностранными инвестициями, является Закон Кыргызской Республики «Об инвестициях в Кыргызской Республике» от 27 марта 2003г. №66, в котором устанавливается правовой режим иностранных инвестиций на территории Кыргызской Республики.</a:t>
            </a:r>
            <a:br>
              <a:rPr lang="ru-RU" sz="28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endParaRPr lang="ru-RU" sz="2800" b="1" i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 descr="logo NS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4063"/>
            <a:ext cx="755576" cy="7350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18513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9195"/>
            <a:ext cx="8229600" cy="437477"/>
          </a:xfrm>
        </p:spPr>
        <p:txBody>
          <a:bodyPr>
            <a:normAutofit fontScale="90000"/>
          </a:bodyPr>
          <a:lstStyle/>
          <a:p>
            <a:r>
              <a:rPr lang="ru-RU" sz="2100" b="1" dirty="0" smtClean="0">
                <a:solidFill>
                  <a:srgbClr val="002060"/>
                </a:solidFill>
              </a:rPr>
              <a:t>    </a:t>
            </a:r>
            <a:r>
              <a:rPr lang="ru-RU" sz="2200" b="1" dirty="0" smtClean="0">
                <a:solidFill>
                  <a:srgbClr val="002060"/>
                </a:solidFill>
              </a:rPr>
              <a:t>Число </a:t>
            </a:r>
            <a:r>
              <a:rPr lang="ru-RU" sz="2200" b="1" dirty="0">
                <a:solidFill>
                  <a:srgbClr val="002060"/>
                </a:solidFill>
              </a:rPr>
              <a:t>действующих предприятий  по странам – партнерам в  2017г.</a:t>
            </a:r>
            <a:endParaRPr lang="ru-RU" sz="2200" dirty="0"/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46180916"/>
              </p:ext>
            </p:extLst>
          </p:nvPr>
        </p:nvGraphicFramePr>
        <p:xfrm>
          <a:off x="1043609" y="476672"/>
          <a:ext cx="7776863" cy="335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57655"/>
                <a:gridCol w="1957655"/>
                <a:gridCol w="1957655"/>
                <a:gridCol w="1903898"/>
              </a:tblGrid>
              <a:tr h="288032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Страны</a:t>
                      </a:r>
                      <a:r>
                        <a:rPr lang="ru-RU" sz="1600" baseline="0" dirty="0" smtClean="0"/>
                        <a:t> партнеры 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Всего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Совместные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Иностранные</a:t>
                      </a:r>
                      <a:endParaRPr lang="ru-RU" sz="160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9195"/>
            <a:ext cx="899592" cy="8768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7745733"/>
              </p:ext>
            </p:extLst>
          </p:nvPr>
        </p:nvGraphicFramePr>
        <p:xfrm>
          <a:off x="1043608" y="916089"/>
          <a:ext cx="7776865" cy="568897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85894"/>
                <a:gridCol w="1885845"/>
                <a:gridCol w="1882838"/>
                <a:gridCol w="2022288"/>
              </a:tblGrid>
              <a:tr h="19718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>
                          <a:effectLst/>
                        </a:rPr>
                        <a:t>  Всего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419" marR="9419" marT="9419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u="none" strike="noStrike" dirty="0">
                          <a:effectLst/>
                        </a:rPr>
                        <a:t>3 107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419" marR="169535" marT="9419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u="none" strike="noStrike" dirty="0">
                          <a:effectLst/>
                        </a:rPr>
                        <a:t>1 328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419" marR="169535" marT="9419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u="none" strike="noStrike" dirty="0">
                          <a:effectLst/>
                        </a:rPr>
                        <a:t>1 779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419" marR="169535" marT="9419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197184">
                <a:tc gridSpan="4"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</a:rPr>
                        <a:t>в том числе по странам партнерам:</a:t>
                      </a:r>
                      <a:endParaRPr lang="ru-RU" sz="1200" b="0" i="1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419" marR="9419" marT="9419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200" b="0" i="1" u="none" strike="noStrike" dirty="0">
                        <a:effectLst/>
                        <a:latin typeface="Kyrghyz Times" pitchFamily="2" charset="0"/>
                      </a:endParaRPr>
                    </a:p>
                  </a:txBody>
                  <a:tcPr marL="9419" marR="9419" marT="9419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200" b="0" i="1" u="none" strike="noStrike" dirty="0">
                        <a:effectLst/>
                        <a:latin typeface="Kyrghyz Times" pitchFamily="2" charset="0"/>
                      </a:endParaRPr>
                    </a:p>
                  </a:txBody>
                  <a:tcPr marL="9419" marR="9419" marT="9419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9718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>
                          <a:effectLst/>
                        </a:rPr>
                        <a:t>  Страны вне СНГ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419" marR="9419" marT="9419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u="none" strike="noStrike" dirty="0">
                          <a:effectLst/>
                        </a:rPr>
                        <a:t>1 833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419" marR="169535" marT="9419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u="none" strike="noStrike" dirty="0">
                          <a:effectLst/>
                        </a:rPr>
                        <a:t>644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419" marR="169535" marT="9419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u="none" strike="noStrike" dirty="0">
                          <a:effectLst/>
                        </a:rPr>
                        <a:t>1 189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419" marR="169535" marT="9419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19718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из них:</a:t>
                      </a:r>
                      <a:endParaRPr lang="ru-RU" sz="1200" b="0" i="1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69535" marR="9419" marT="9419" marB="0" anchor="ctr"/>
                </a:tc>
                <a:tc>
                  <a:txBody>
                    <a:bodyPr/>
                    <a:lstStyle/>
                    <a:p>
                      <a:pPr algn="r" fontAlgn="b"/>
                      <a:endParaRPr lang="ru-RU" sz="12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419" marR="169535" marT="9419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ru-RU" sz="12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419" marR="169535" marT="9419" marB="0" anchor="b"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9419" marR="9419" marT="9419" marB="0" anchor="b"/>
                </a:tc>
              </a:tr>
              <a:tr h="200568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Китай</a:t>
                      </a:r>
                      <a:endParaRPr lang="ru-RU" sz="12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768" marR="9419" marT="941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574</a:t>
                      </a:r>
                      <a:endParaRPr lang="ru-RU" sz="12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419" marR="169535" marT="941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177</a:t>
                      </a:r>
                      <a:endParaRPr lang="ru-RU" sz="12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419" marR="169535" marT="941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397</a:t>
                      </a:r>
                      <a:endParaRPr lang="ru-RU" sz="12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419" marR="169535" marT="9419" marB="0" anchor="b"/>
                </a:tc>
              </a:tr>
              <a:tr h="200568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Турция</a:t>
                      </a:r>
                      <a:endParaRPr lang="ru-RU" sz="12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768" marR="9419" marT="941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420</a:t>
                      </a:r>
                      <a:endParaRPr lang="ru-RU" sz="12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419" marR="169535" marT="941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113</a:t>
                      </a:r>
                      <a:endParaRPr lang="ru-RU" sz="12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419" marR="169535" marT="941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307</a:t>
                      </a:r>
                      <a:endParaRPr lang="ru-RU" sz="12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419" marR="169535" marT="9419" marB="0" anchor="b"/>
                </a:tc>
              </a:tr>
              <a:tr h="200568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Корея</a:t>
                      </a:r>
                      <a:endParaRPr lang="ru-RU" sz="12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768" marR="9419" marT="941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143</a:t>
                      </a:r>
                      <a:endParaRPr lang="ru-RU" sz="12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419" marR="169535" marT="941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44</a:t>
                      </a:r>
                      <a:endParaRPr lang="ru-RU" sz="12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419" marR="169535" marT="941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99</a:t>
                      </a:r>
                      <a:endParaRPr lang="ru-RU" sz="12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419" marR="169535" marT="9419" marB="0" anchor="b"/>
                </a:tc>
              </a:tr>
              <a:tr h="38471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Соединенные Штаты Америки</a:t>
                      </a:r>
                      <a:endParaRPr lang="ru-RU" sz="12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768" marR="9419" marT="941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67</a:t>
                      </a:r>
                      <a:endParaRPr lang="ru-RU" sz="12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419" marR="169535" marT="941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35</a:t>
                      </a:r>
                      <a:endParaRPr lang="ru-RU" sz="12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419" marR="169535" marT="941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32</a:t>
                      </a:r>
                      <a:endParaRPr lang="ru-RU" sz="12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419" marR="169535" marT="9419" marB="0" anchor="b"/>
                </a:tc>
              </a:tr>
              <a:tr h="200568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Иран</a:t>
                      </a:r>
                      <a:endParaRPr lang="ru-RU" sz="12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768" marR="9419" marT="941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61</a:t>
                      </a:r>
                      <a:endParaRPr lang="ru-RU" sz="12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419" marR="169535" marT="941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23</a:t>
                      </a:r>
                      <a:endParaRPr lang="ru-RU" sz="12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419" marR="169535" marT="941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38</a:t>
                      </a:r>
                      <a:endParaRPr lang="ru-RU" sz="1200" b="0" i="0" u="none" strike="noStrike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419" marR="169535" marT="9419" marB="0" anchor="b"/>
                </a:tc>
              </a:tr>
              <a:tr h="200568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Германия</a:t>
                      </a:r>
                      <a:endParaRPr lang="ru-RU" sz="12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768" marR="9419" marT="941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58</a:t>
                      </a:r>
                      <a:endParaRPr lang="ru-RU" sz="12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419" marR="169535" marT="941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35</a:t>
                      </a:r>
                      <a:endParaRPr lang="ru-RU" sz="12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419" marR="169535" marT="941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23</a:t>
                      </a:r>
                      <a:endParaRPr lang="ru-RU" sz="12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419" marR="169535" marT="9419" marB="0" anchor="b"/>
                </a:tc>
              </a:tr>
              <a:tr h="38471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Британско-Виргинские </a:t>
                      </a:r>
                      <a:br>
                        <a:rPr lang="ru-RU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</a:br>
                      <a:r>
                        <a:rPr lang="ru-RU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 острова</a:t>
                      </a:r>
                      <a:endParaRPr lang="ru-RU" sz="12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768" marR="9419" marT="941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44</a:t>
                      </a:r>
                      <a:endParaRPr lang="ru-RU" sz="12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419" marR="169535" marT="941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18</a:t>
                      </a:r>
                      <a:endParaRPr lang="ru-RU" sz="12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419" marR="169535" marT="941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26</a:t>
                      </a:r>
                      <a:endParaRPr lang="ru-RU" sz="1200" b="0" i="0" u="none" strike="noStrike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419" marR="169535" marT="9419" marB="0" anchor="b"/>
                </a:tc>
              </a:tr>
              <a:tr h="38471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Соединенное Королевство </a:t>
                      </a:r>
                      <a:br>
                        <a:rPr lang="ru-RU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</a:br>
                      <a:r>
                        <a:rPr lang="ru-RU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  (Великобритания)</a:t>
                      </a:r>
                      <a:endParaRPr lang="ru-RU" sz="12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768" marR="9419" marT="941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33</a:t>
                      </a:r>
                      <a:endParaRPr lang="ru-RU" sz="12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419" marR="169535" marT="941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20</a:t>
                      </a:r>
                      <a:endParaRPr lang="ru-RU" sz="12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419" marR="169535" marT="941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13</a:t>
                      </a:r>
                      <a:endParaRPr lang="ru-RU" sz="12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419" marR="169535" marT="9419" marB="0" anchor="b"/>
                </a:tc>
              </a:tr>
              <a:tr h="200568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Франция</a:t>
                      </a:r>
                      <a:endParaRPr lang="ru-RU" sz="12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768" marR="9419" marT="941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26</a:t>
                      </a:r>
                      <a:endParaRPr lang="ru-RU" sz="1200" b="0" i="0" u="none" strike="noStrike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419" marR="169535" marT="941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13</a:t>
                      </a:r>
                      <a:endParaRPr lang="ru-RU" sz="12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419" marR="169535" marT="941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13</a:t>
                      </a:r>
                      <a:endParaRPr lang="ru-RU" sz="12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419" marR="169535" marT="9419" marB="0" anchor="b"/>
                </a:tc>
              </a:tr>
              <a:tr h="19718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>
                          <a:effectLst/>
                        </a:rPr>
                        <a:t>  Страны СНГ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419" marR="9419" marT="9419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u="none" strike="noStrike" dirty="0">
                          <a:effectLst/>
                        </a:rPr>
                        <a:t>1 274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419" marR="169535" marT="9419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u="none" strike="noStrike" dirty="0">
                          <a:effectLst/>
                        </a:rPr>
                        <a:t>684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419" marR="169535" marT="9419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u="none" strike="noStrike" dirty="0">
                          <a:effectLst/>
                        </a:rPr>
                        <a:t>590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419" marR="169535" marT="9419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19718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из них:</a:t>
                      </a:r>
                      <a:endParaRPr lang="ru-RU" sz="1200" b="0" i="1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69535" marR="9419" marT="9419" marB="0" anchor="ctr"/>
                </a:tc>
                <a:tc>
                  <a:txBody>
                    <a:bodyPr/>
                    <a:lstStyle/>
                    <a:p>
                      <a:pPr algn="r" fontAlgn="b"/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419" marR="169535" marT="9419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419" marR="169535" marT="9419" marB="0" anchor="b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9419" marR="169535" marT="9419" marB="0" anchor="b"/>
                </a:tc>
              </a:tr>
              <a:tr h="200568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Азербайджан</a:t>
                      </a:r>
                      <a:endParaRPr lang="ru-RU" sz="12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768" marR="9419" marT="941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20</a:t>
                      </a:r>
                      <a:endParaRPr lang="ru-RU" sz="12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419" marR="169535" marT="941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3</a:t>
                      </a:r>
                      <a:endParaRPr lang="ru-RU" sz="12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419" marR="169535" marT="941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17</a:t>
                      </a:r>
                      <a:endParaRPr lang="ru-RU" sz="12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419" marR="169535" marT="9419" marB="0" anchor="b"/>
                </a:tc>
              </a:tr>
              <a:tr h="19718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Армения</a:t>
                      </a:r>
                      <a:endParaRPr lang="ru-RU" sz="12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768" marR="9419" marT="941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6</a:t>
                      </a:r>
                      <a:endParaRPr lang="ru-RU" sz="12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419" marR="169535" marT="941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2</a:t>
                      </a:r>
                      <a:endParaRPr lang="ru-RU" sz="12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419" marR="169535" marT="941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4</a:t>
                      </a:r>
                      <a:endParaRPr lang="ru-RU" sz="12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419" marR="169535" marT="9419" marB="0" anchor="b"/>
                </a:tc>
              </a:tr>
              <a:tr h="19718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Беларусь</a:t>
                      </a:r>
                      <a:endParaRPr lang="ru-RU" sz="12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768" marR="9419" marT="941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19</a:t>
                      </a:r>
                      <a:endParaRPr lang="ru-RU" sz="12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419" marR="169535" marT="941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7</a:t>
                      </a:r>
                      <a:endParaRPr lang="ru-RU" sz="12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419" marR="169535" marT="941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12</a:t>
                      </a:r>
                      <a:endParaRPr lang="ru-RU" sz="12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419" marR="169535" marT="9419" marB="0" anchor="b"/>
                </a:tc>
              </a:tr>
              <a:tr h="19718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Казахстан</a:t>
                      </a:r>
                      <a:endParaRPr lang="ru-RU" sz="12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768" marR="9419" marT="941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436</a:t>
                      </a:r>
                      <a:endParaRPr lang="ru-RU" sz="12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419" marR="169535" marT="941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232</a:t>
                      </a:r>
                      <a:endParaRPr lang="ru-RU" sz="12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419" marR="169535" marT="941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204</a:t>
                      </a:r>
                      <a:endParaRPr lang="ru-RU" sz="12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419" marR="169535" marT="9419" marB="0" anchor="b"/>
                </a:tc>
              </a:tr>
              <a:tr h="19718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Молдова</a:t>
                      </a:r>
                      <a:endParaRPr lang="ru-RU" sz="12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768" marR="9419" marT="941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4</a:t>
                      </a:r>
                      <a:endParaRPr lang="ru-RU" sz="12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419" marR="169535" marT="941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1</a:t>
                      </a:r>
                      <a:endParaRPr lang="ru-RU" sz="12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419" marR="169535" marT="941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3</a:t>
                      </a:r>
                      <a:endParaRPr lang="ru-RU" sz="12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419" marR="169535" marT="9419" marB="0" anchor="b"/>
                </a:tc>
              </a:tr>
              <a:tr h="19718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Россия</a:t>
                      </a:r>
                      <a:endParaRPr lang="ru-RU" sz="12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768" marR="9419" marT="941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688</a:t>
                      </a:r>
                      <a:endParaRPr lang="ru-RU" sz="12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419" marR="169535" marT="941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397</a:t>
                      </a:r>
                      <a:endParaRPr lang="ru-RU" sz="1200" b="0" i="0" u="none" strike="noStrike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419" marR="169535" marT="941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291</a:t>
                      </a:r>
                      <a:endParaRPr lang="ru-RU" sz="12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419" marR="169535" marT="9419" marB="0" anchor="b"/>
                </a:tc>
              </a:tr>
              <a:tr h="19718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Таджикистан</a:t>
                      </a:r>
                      <a:endParaRPr lang="ru-RU" sz="12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768" marR="9419" marT="941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16</a:t>
                      </a:r>
                      <a:endParaRPr lang="ru-RU" sz="12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419" marR="169535" marT="941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3</a:t>
                      </a:r>
                      <a:endParaRPr lang="ru-RU" sz="12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419" marR="169535" marT="941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13</a:t>
                      </a:r>
                      <a:endParaRPr lang="ru-RU" sz="12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419" marR="169535" marT="9419" marB="0" anchor="b"/>
                </a:tc>
              </a:tr>
              <a:tr h="19718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Туркменистан</a:t>
                      </a:r>
                      <a:endParaRPr lang="ru-RU" sz="12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768" marR="9419" marT="941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3</a:t>
                      </a:r>
                      <a:endParaRPr lang="ru-RU" sz="12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419" marR="169535" marT="941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1</a:t>
                      </a:r>
                      <a:endParaRPr lang="ru-RU" sz="1200" b="0" i="0" u="none" strike="noStrike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419" marR="169535" marT="941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2</a:t>
                      </a:r>
                      <a:endParaRPr lang="ru-RU" sz="12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419" marR="169535" marT="9419" marB="0" anchor="b"/>
                </a:tc>
              </a:tr>
              <a:tr h="19718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Узбекистан</a:t>
                      </a:r>
                      <a:endParaRPr lang="ru-RU" sz="12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768" marR="9419" marT="941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50</a:t>
                      </a:r>
                      <a:endParaRPr lang="ru-RU" sz="12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419" marR="169535" marT="941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21</a:t>
                      </a:r>
                      <a:endParaRPr lang="ru-RU" sz="1200" b="0" i="0" u="none" strike="noStrike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419" marR="169535" marT="941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29</a:t>
                      </a:r>
                      <a:endParaRPr lang="ru-RU" sz="12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419" marR="169535" marT="9419" marB="0" anchor="b"/>
                </a:tc>
              </a:tr>
              <a:tr h="19718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Украина</a:t>
                      </a:r>
                      <a:endParaRPr lang="ru-RU" sz="12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768" marR="9419" marT="941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32</a:t>
                      </a:r>
                      <a:endParaRPr lang="ru-RU" sz="12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419" marR="169535" marT="941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17</a:t>
                      </a:r>
                      <a:endParaRPr lang="ru-RU" sz="1200" b="0" i="0" u="none" strike="noStrike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419" marR="169535" marT="941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15</a:t>
                      </a:r>
                      <a:endParaRPr lang="ru-RU" sz="12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419" marR="169535" marT="9419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95244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878" y="44624"/>
            <a:ext cx="9036496" cy="1080120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</a:rPr>
              <a:t>         Количество предприятий с иностранными инвестициями в </a:t>
            </a:r>
            <a:r>
              <a:rPr lang="ru-RU" sz="2800" b="1" dirty="0">
                <a:solidFill>
                  <a:srgbClr val="002060"/>
                </a:solidFill>
              </a:rPr>
              <a:t>2017г.       </a:t>
            </a:r>
            <a:endParaRPr lang="ru-RU" sz="2800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050145315"/>
              </p:ext>
            </p:extLst>
          </p:nvPr>
        </p:nvGraphicFramePr>
        <p:xfrm>
          <a:off x="971599" y="1169372"/>
          <a:ext cx="7488833" cy="4870626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4701182"/>
                <a:gridCol w="1328972"/>
                <a:gridCol w="1458679"/>
              </a:tblGrid>
              <a:tr h="572946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800" dirty="0" smtClean="0"/>
                        <a:t>единиц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ru-RU" smtClean="0"/>
                        <a:t> доля в %</a:t>
                      </a:r>
                      <a:endParaRPr lang="ru-RU" sz="1600" b="1" i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27398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ru-RU" sz="1800" b="1" kern="1200" dirty="0" err="1"/>
                        <a:t>Кыргызская</a:t>
                      </a:r>
                      <a:r>
                        <a:rPr lang="ru-RU" sz="1800" b="1" kern="1200" dirty="0"/>
                        <a:t> Республика</a:t>
                      </a:r>
                      <a:endParaRPr lang="ru-RU" sz="18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b="1" dirty="0" smtClean="0"/>
                        <a:t>3107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b="1" dirty="0" smtClean="0"/>
                        <a:t>100,0</a:t>
                      </a:r>
                      <a:endParaRPr lang="ru-RU" b="1" dirty="0"/>
                    </a:p>
                  </a:txBody>
                  <a:tcPr/>
                </a:tc>
              </a:tr>
              <a:tr h="327398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800" b="1" kern="1200" dirty="0" smtClean="0"/>
                        <a:t>г. Бишкек</a:t>
                      </a:r>
                      <a:endParaRPr lang="ru-RU" sz="18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b="1" dirty="0" smtClean="0"/>
                        <a:t>2579 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smtClean="0"/>
                        <a:t>83,0 </a:t>
                      </a:r>
                    </a:p>
                  </a:txBody>
                  <a:tcPr/>
                </a:tc>
              </a:tr>
              <a:tr h="32739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smtClean="0"/>
                        <a:t>Чуйская область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b="1" dirty="0" smtClean="0"/>
                        <a:t>268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smtClean="0"/>
                        <a:t>8,6 </a:t>
                      </a:r>
                    </a:p>
                  </a:txBody>
                  <a:tcPr/>
                </a:tc>
              </a:tr>
              <a:tr h="32739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smtClean="0"/>
                        <a:t>г. Ош 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smtClean="0"/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b="1" dirty="0" smtClean="0"/>
                        <a:t>2,3</a:t>
                      </a:r>
                    </a:p>
                  </a:txBody>
                  <a:tcPr/>
                </a:tc>
              </a:tr>
              <a:tr h="32739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err="1" smtClean="0"/>
                        <a:t>Джалал</a:t>
                      </a:r>
                      <a:r>
                        <a:rPr lang="ru-RU" b="1" dirty="0" smtClean="0"/>
                        <a:t>- </a:t>
                      </a:r>
                      <a:r>
                        <a:rPr lang="ru-RU" b="1" dirty="0" err="1" smtClean="0"/>
                        <a:t>Абадская</a:t>
                      </a:r>
                      <a:r>
                        <a:rPr lang="ru-RU" b="1" dirty="0" smtClean="0"/>
                        <a:t> область </a:t>
                      </a:r>
                      <a:endParaRPr lang="ru-RU" b="1" dirty="0" smtClean="0">
                        <a:solidFill>
                          <a:schemeClr val="accent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b="1" dirty="0" smtClean="0"/>
                        <a:t>66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b="1" dirty="0" smtClean="0"/>
                        <a:t>2,1</a:t>
                      </a:r>
                    </a:p>
                  </a:txBody>
                  <a:tcPr/>
                </a:tc>
              </a:tr>
              <a:tr h="32739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smtClean="0"/>
                        <a:t>Иссык-Кульская область </a:t>
                      </a:r>
                      <a:endParaRPr lang="ru-RU" b="1" dirty="0" smtClean="0">
                        <a:solidFill>
                          <a:schemeClr val="accent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b="1" dirty="0" smtClean="0"/>
                        <a:t>38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b="1" dirty="0" smtClean="0"/>
                        <a:t>1,2</a:t>
                      </a:r>
                      <a:endParaRPr lang="ru-RU" b="1" dirty="0"/>
                    </a:p>
                  </a:txBody>
                  <a:tcPr/>
                </a:tc>
              </a:tr>
              <a:tr h="32739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err="1" smtClean="0"/>
                        <a:t>Ошская</a:t>
                      </a:r>
                      <a:r>
                        <a:rPr lang="ru-RU" b="1" dirty="0" smtClean="0"/>
                        <a:t> область </a:t>
                      </a:r>
                      <a:endParaRPr lang="ru-RU" b="1" dirty="0" smtClean="0">
                        <a:solidFill>
                          <a:schemeClr val="accent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b="1" dirty="0" smtClean="0"/>
                        <a:t>37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b="1" dirty="0" smtClean="0"/>
                        <a:t>1,2</a:t>
                      </a:r>
                      <a:endParaRPr lang="ru-RU" b="1" dirty="0"/>
                    </a:p>
                  </a:txBody>
                  <a:tcPr/>
                </a:tc>
              </a:tr>
              <a:tr h="32739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y-KG" b="1" dirty="0" smtClean="0"/>
                        <a:t>Таласская область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b="1" dirty="0" smtClean="0"/>
                        <a:t>19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b="1" dirty="0" smtClean="0"/>
                        <a:t>0,6</a:t>
                      </a:r>
                      <a:endParaRPr lang="ru-RU" b="1" dirty="0"/>
                    </a:p>
                  </a:txBody>
                  <a:tcPr/>
                </a:tc>
              </a:tr>
              <a:tr h="32739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y-KG" b="1" dirty="0" smtClean="0"/>
                        <a:t>Нарынская область </a:t>
                      </a:r>
                      <a:endParaRPr lang="ru-RU" b="1" dirty="0" smtClean="0">
                        <a:solidFill>
                          <a:schemeClr val="accent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b="1" dirty="0" smtClean="0"/>
                        <a:t>13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b="1" dirty="0" smtClean="0"/>
                        <a:t>0,4</a:t>
                      </a:r>
                      <a:endParaRPr lang="ru-RU" b="1" dirty="0"/>
                    </a:p>
                  </a:txBody>
                  <a:tcPr/>
                </a:tc>
              </a:tr>
              <a:tr h="32739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y-KG" b="1" dirty="0" smtClean="0"/>
                        <a:t>Баткенская область </a:t>
                      </a:r>
                      <a:endParaRPr lang="ru-RU" b="1" dirty="0" smtClean="0">
                        <a:solidFill>
                          <a:schemeClr val="accent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b="1" dirty="0" smtClean="0"/>
                        <a:t>12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b="1" dirty="0" smtClean="0"/>
                        <a:t>0,4</a:t>
                      </a:r>
                      <a:endParaRPr lang="ru-RU" b="1" dirty="0"/>
                    </a:p>
                  </a:txBody>
                  <a:tcPr/>
                </a:tc>
              </a:tr>
              <a:tr h="572946">
                <a:tc>
                  <a:txBody>
                    <a:bodyPr/>
                    <a:lstStyle/>
                    <a:p>
                      <a:r>
                        <a:rPr lang="ru-RU" b="1" dirty="0" smtClean="0"/>
                        <a:t>Предприятия (объединения) без областного  деления 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b="1" dirty="0" smtClean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b="1" dirty="0" smtClean="0"/>
                        <a:t>0,2</a:t>
                      </a:r>
                      <a:endParaRPr lang="ru-RU" b="1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9" y="0"/>
            <a:ext cx="901700" cy="877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85724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5974" y="3497"/>
            <a:ext cx="8248026" cy="761207"/>
          </a:xfrm>
        </p:spPr>
        <p:txBody>
          <a:bodyPr>
            <a:normAutofit fontScale="90000"/>
          </a:bodyPr>
          <a:lstStyle/>
          <a:p>
            <a:r>
              <a:rPr lang="ru-RU" sz="2400" b="1" dirty="0"/>
              <a:t>Число предприятий по видам </a:t>
            </a:r>
            <a:r>
              <a:rPr lang="ru-RU" sz="2400" b="1" dirty="0" smtClean="0"/>
              <a:t>экономической деятельности          в 2017г. </a:t>
            </a:r>
            <a:r>
              <a:rPr lang="ru-RU" sz="1600" b="1" i="1" dirty="0" smtClean="0"/>
              <a:t>(единиц)</a:t>
            </a:r>
            <a:endParaRPr lang="ru-RU" sz="1600" b="1" i="1" dirty="0"/>
          </a:p>
        </p:txBody>
      </p:sp>
      <p:pic>
        <p:nvPicPr>
          <p:cNvPr id="4" name="chart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25" y="3497"/>
            <a:ext cx="877550" cy="842641"/>
          </a:xfrm>
          <a:prstGeom prst="rect">
            <a:avLst/>
          </a:prstGeom>
        </p:spPr>
      </p:pic>
      <p:pic>
        <p:nvPicPr>
          <p:cNvPr id="5" name="Объект 4" descr="O25WCAKZ1JGJCA2DZ200CA6XHSAFCAV706AFCA72HCX9CAVFUS58CA4OCWVECAJR55T7CAZOEVN9CAQMA88GCAQHT6SUCA29IKBPCAUNO0V3CAMGM87XCAY5IZOLCAKIZHVLCALNUBDMCAV8P81QCAFDUS3N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6372200" y="5013176"/>
            <a:ext cx="2765542" cy="184482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graphicFrame>
        <p:nvGraphicFramePr>
          <p:cNvPr id="10" name="Диаграмма 9"/>
          <p:cNvGraphicFramePr/>
          <p:nvPr>
            <p:extLst>
              <p:ext uri="{D42A27DB-BD31-4B8C-83A1-F6EECF244321}">
                <p14:modId xmlns:p14="http://schemas.microsoft.com/office/powerpoint/2010/main" val="3484669704"/>
              </p:ext>
            </p:extLst>
          </p:nvPr>
        </p:nvGraphicFramePr>
        <p:xfrm>
          <a:off x="467545" y="764704"/>
          <a:ext cx="7776864" cy="55446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072416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5616" y="764704"/>
            <a:ext cx="8229600" cy="130026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 </a:t>
            </a:r>
            <a:endParaRPr lang="en-US" dirty="0"/>
          </a:p>
        </p:txBody>
      </p:sp>
      <p:graphicFrame>
        <p:nvGraphicFramePr>
          <p:cNvPr id="21" name="Диаграмма 20"/>
          <p:cNvGraphicFramePr/>
          <p:nvPr>
            <p:extLst>
              <p:ext uri="{D42A27DB-BD31-4B8C-83A1-F6EECF244321}">
                <p14:modId xmlns:p14="http://schemas.microsoft.com/office/powerpoint/2010/main" val="868290286"/>
              </p:ext>
            </p:extLst>
          </p:nvPr>
        </p:nvGraphicFramePr>
        <p:xfrm>
          <a:off x="755576" y="935989"/>
          <a:ext cx="8064896" cy="53733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659"/>
            <a:ext cx="990154" cy="968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" name="Прямоугольник 22"/>
          <p:cNvSpPr/>
          <p:nvPr/>
        </p:nvSpPr>
        <p:spPr>
          <a:xfrm>
            <a:off x="990154" y="12659"/>
            <a:ext cx="811835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Численность работников </a:t>
            </a:r>
            <a:r>
              <a:rPr lang="ru-RU" b="1" dirty="0">
                <a:solidFill>
                  <a:srgbClr val="002060"/>
                </a:solidFill>
              </a:rPr>
              <a:t>предприятий по видам экономической деятельности в 2017г. </a:t>
            </a:r>
            <a:endParaRPr lang="en-US" b="1" dirty="0" smtClean="0">
              <a:solidFill>
                <a:srgbClr val="002060"/>
              </a:solidFill>
            </a:endParaRPr>
          </a:p>
          <a:p>
            <a:pPr algn="ctr"/>
            <a:r>
              <a:rPr lang="en-US" b="1" i="1" dirty="0" smtClean="0">
                <a:solidFill>
                  <a:srgbClr val="002060"/>
                </a:solidFill>
              </a:rPr>
              <a:t> </a:t>
            </a:r>
            <a:r>
              <a:rPr lang="ru-RU" sz="1400" b="1" i="1" dirty="0" smtClean="0">
                <a:solidFill>
                  <a:schemeClr val="accent3">
                    <a:lumMod val="50000"/>
                  </a:schemeClr>
                </a:solidFill>
              </a:rPr>
              <a:t>(</a:t>
            </a:r>
            <a:r>
              <a:rPr lang="ru-RU" sz="1400" b="1" i="1" dirty="0">
                <a:solidFill>
                  <a:schemeClr val="accent3">
                    <a:lumMod val="50000"/>
                  </a:schemeClr>
                </a:solidFill>
              </a:rPr>
              <a:t>в </a:t>
            </a:r>
            <a:r>
              <a:rPr lang="ru-RU" sz="1400" b="1" i="1" dirty="0" smtClean="0">
                <a:solidFill>
                  <a:schemeClr val="accent3">
                    <a:lumMod val="50000"/>
                  </a:schemeClr>
                </a:solidFill>
              </a:rPr>
              <a:t>среднем за год</a:t>
            </a:r>
            <a:r>
              <a:rPr lang="en-US" sz="1400" b="1" i="1" dirty="0" smtClean="0">
                <a:solidFill>
                  <a:schemeClr val="accent3">
                    <a:lumMod val="50000"/>
                  </a:schemeClr>
                </a:solidFill>
              </a:rPr>
              <a:t>;</a:t>
            </a:r>
            <a:r>
              <a:rPr lang="ru-RU" sz="1400" b="1" i="1" dirty="0" smtClean="0">
                <a:solidFill>
                  <a:schemeClr val="accent3">
                    <a:lumMod val="50000"/>
                  </a:schemeClr>
                </a:solidFill>
              </a:rPr>
              <a:t>  тыс. человек) </a:t>
            </a:r>
            <a:endParaRPr lang="ru-RU" i="1" dirty="0"/>
          </a:p>
        </p:txBody>
      </p:sp>
      <p:graphicFrame>
        <p:nvGraphicFramePr>
          <p:cNvPr id="2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20260360"/>
              </p:ext>
            </p:extLst>
          </p:nvPr>
        </p:nvGraphicFramePr>
        <p:xfrm>
          <a:off x="78582" y="3068960"/>
          <a:ext cx="9073008" cy="37170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125686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44624"/>
            <a:ext cx="8100392" cy="1152128"/>
          </a:xfrm>
        </p:spPr>
        <p:txBody>
          <a:bodyPr>
            <a:noAutofit/>
          </a:bodyPr>
          <a:lstStyle/>
          <a:p>
            <a:r>
              <a:rPr lang="ky-KG" sz="2000" b="1" dirty="0">
                <a:solidFill>
                  <a:srgbClr val="002060"/>
                </a:solidFill>
              </a:rPr>
              <a:t>Сальдированный финансовый результат (прибыль минус убыток) деятельности </a:t>
            </a:r>
            <a:r>
              <a:rPr lang="ky-KG" sz="2000" b="1" dirty="0" smtClean="0">
                <a:solidFill>
                  <a:srgbClr val="002060"/>
                </a:solidFill>
              </a:rPr>
              <a:t>совместных предприятий КР </a:t>
            </a:r>
            <a:br>
              <a:rPr lang="ky-KG" sz="2000" b="1" dirty="0" smtClean="0">
                <a:solidFill>
                  <a:srgbClr val="002060"/>
                </a:solidFill>
              </a:rPr>
            </a:br>
            <a:r>
              <a:rPr lang="ky-KG" sz="1600" b="1" dirty="0" smtClean="0">
                <a:solidFill>
                  <a:schemeClr val="accent3">
                    <a:lumMod val="50000"/>
                  </a:schemeClr>
                </a:solidFill>
              </a:rPr>
              <a:t>( млрд. </a:t>
            </a:r>
            <a:r>
              <a:rPr lang="ky-KG" sz="1600" b="1" dirty="0">
                <a:solidFill>
                  <a:schemeClr val="accent3">
                    <a:lumMod val="50000"/>
                  </a:schemeClr>
                </a:solidFill>
              </a:rPr>
              <a:t>сомов)</a:t>
            </a:r>
            <a:endParaRPr lang="ru-RU" sz="16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50775608"/>
              </p:ext>
            </p:extLst>
          </p:nvPr>
        </p:nvGraphicFramePr>
        <p:xfrm>
          <a:off x="972974" y="998817"/>
          <a:ext cx="7128792" cy="4320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8925" y="5301208"/>
            <a:ext cx="2505075" cy="15567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4624"/>
            <a:ext cx="1001841" cy="9794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41506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4348" y="188640"/>
            <a:ext cx="8429652" cy="714648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</a:rPr>
              <a:t>Удельный вес прибыльных и убыточных предприятий в общем их числе   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                                         </a:t>
            </a:r>
            <a:r>
              <a:rPr lang="ru-RU" sz="1800" b="1" i="1" dirty="0" smtClean="0">
                <a:solidFill>
                  <a:schemeClr val="accent3">
                    <a:lumMod val="50000"/>
                  </a:schemeClr>
                </a:solidFill>
              </a:rPr>
              <a:t>( в процентах) </a:t>
            </a:r>
            <a:endParaRPr lang="ru-RU" sz="1800" b="1" i="1" dirty="0">
              <a:solidFill>
                <a:schemeClr val="accent3">
                  <a:lumMod val="50000"/>
                </a:schemeClr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44468165"/>
              </p:ext>
            </p:extLst>
          </p:nvPr>
        </p:nvGraphicFramePr>
        <p:xfrm>
          <a:off x="575048" y="1124744"/>
          <a:ext cx="8317432" cy="54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242" name="AutoShape 2" descr="data:image/jpg;base64,/9j/4AAQSkZJRgABAQAAAQABAAD/2wCEAAkGBhEGEBUTEBAVEhMTFhIaFRYUGBQcFRMYHyAbHRoYHhUYGyceHBwlHxsXKzsgIyo1OCw4HyozNzcwNSYtLC0BCQoKDgwOGQ8PGSkhHyQ1MDAvMDUtNC01KjUsNTU1NTUxNTU1NTUpLDEsNSkqKS4sNSwpNDUqLDA1NCkvLy0sKf/AABEIAG8ApwMBIgACEQEDEQH/xAAbAAEBAAMBAQEAAAAAAAAAAAAABQEEBgcDAv/EADgQAAEDAwMCBAMFBgcAAAAAAAEAAgMEERIFBiETMSJBUWEHcYEUMkKhsRYjQ5GS4TU2UnJzk7L/xAAbAQEAAwEBAQEAAAAAAAAAAAAAAQIDBAUHBv/EAC0RAAICAQMDAgUDBQAAAAAAAAABAhEDEiExBEFRE3EUIjKBkaGx8AVCweHx/9oADAMBAAIRAxEAPwCAiIvDPrYREQBERAEREAREQBERAEREAREQBERAEREAREQBERAEREAREQBERAEREAREQBERAEREAREQBERAEREARDwu+f8ACnpYh1dG0v8AugssXewBk5V4wlLg5eo6vD09erKr42b49jgUVfc22JdryBkpDmvBLHtvZ1u4sexFxx7qRdQ006ZtjyQyxU4O0wiLMQ6hAv3LRf5kBQXMIr27duR7bfG2OfrB4eSbN8NiBbwn3UC6mUXF0zPDljmgpw4ZlE7IDdVNQixeyygCLc0XTxrFRHDmGdR2Ida4BsbcAjva31VSt2g+jr2UfUDjJhZ+JAAIJJxv5YnzV1FtWjCfUY4S0SdOr+y/nuc+i6DVdnv0utipDIHGbp2fiQBkSD4b82t6rW3Rt/8AZmcQmUSnBriQ0tAuSALEn0RwkrsrDqsWRxjGVuStc8EhFgG6XsqHSZRdHs3abd1OlDpXRdIMPhaDe+Xr8lzh4/mVZxaSfkxjmhOcsae8av78BERVNjDuy9i3rtOXdH2bpOY0RFxcXXuAceRYd+CvHXdl6h8TaWoqfsn2dkrnDqcxB9wbMtct7fVdOKtErV8Hh/1LV8Tg0SUX8+73rZH23PVR6lqtFTPjyDDKX5t8L8m8AXFnDw9wtKHR6c68+HoR9IQ3EeLcAcW849r91c3ALVumZW6mc1/W3T5+l7LXh06Ua8+XpO6XQHjscCbNFsu17g8LolG5fdfseHizacSUXS9OXfvqZpaFtymM9fMadspgme2KGwxFmh1g3tck2U/XGUet0EdQ2GKnqA+MOiaWB1sw1zXNFifXkcLcoaSpgqdQqqeYARzSB8JYXCbFocOxBB5sCP7LG56WDcNBFqHQ6M2cN7jxOBeGkE2GQ8wVRr5Wq8/9OqM2s8JSm3vBWm9vl+lrw+bVm1q+h00Oq0cbaeIMeyozaGNxcQOLi3Nlt0UGnS109G2hZkGBznFrS08N8IH4eCO3uv3rn+MUH+yq/RaOkf5gqf8AhH6RrTZS47/4ONOU8Sbk9sbfL51v8mhtvbtNQCuqJIRP9mlmZEx3IDWDLse5NwLn0WNc0qn1/ToqttO2llL42nAAcOeGG4sAe9wSFY0KqfSQam+IXkZU1Tmi1+Q1pHhHfspOpy1u4NMbLUTRtZM+IFnSIcLyBoORf8j25VKSjVdmdUcmSWdTcqqUVdvhriuN+bK9ZSUe3ZqemNDGYZg8OnkDbBwHALnDkm3mR34WloW1KNlTVyMjbUNiLejHcOaLszIHJBN+Bfst+mmm06aKgrAKyOdjrSGMi2P4Xg3DhYDxd+fNTNP21LoFTVyUM4ayG14SwvEgwDwzhwN7kgHuFZrdOv8AW36+TCE2oSj6jTa5ttT+bnzF/wBvB8a6ppKyjirGwxUtTDLG7psLQ8YyBrmlosTxc8jhW9Q0/q63TSeQp5T/AEmw/wDai7spodz6X9vMPQnAHNuXeLAtJsMh5gldNBVtfQsrL+JlI/n5taT+bEirf4YyycYKUbu5wae+m0tk+6JmoRN1jUdOqGDwuZOf6Rcfm4rDaCCuqa+smiE5pzgxjhcfu4w42B4uSSPZbHw9a2uoKaR33oBM38yD+VlobI1J8lHXzR8yGaokYLXucA5vHn5KVTpvvv8AoVlqhrjF/RUPHM2+fYn7g0yDXdMZWMp200uTAQwACxfgQRYXHNxcKzUUVHt6amo20LJWz5B0jmguFuLklpuSfcWUvUa6t1XTBUVEsYje+EmPpFrrdVoBzLva/ZdBufV6ukq6aCmxDZ8w57oy8NItzwR5Kqr6vbt/OTSbybYtVq8m2p0qS71b07tGvtfR49D1CtjiFmGOnc1v+m+d2j2vdc/X6ZBtHSwZoY31dQXY5taSwu58/Jjfz+a6XbzJYtQqxNIySQQ0viY3EfxLDG5Ubd7P2r0qKsaP3kNy+3p92UfQgH6JJLRst9/3GHJJ9TFTlcX6dvy9O32b5PNOyIi88/ahdQPiXqA/is/62rl0VoyceGYZenxZq9SKlXlWUazcVTXztnkmJlYQWEWAZbmwaOAP1VaT4k6hI5p6rG4giwYMXe5BJuVzCKVOS7lZdJgnSlCLrZbLYt6fvKr0yaSaOQZTHKQFoLHH1x8j8isa3vCr3BiJpBi1wcGMbZuQ7Ei5J+pUVE1yqrHwuHWsmhWu9FyfelXUzxzuewyQh4YcG2Ad3uPNfOHdtVT1L6lr29aRuLjgLW4/D2H3Qo6Jrl5C6XClWhcVx25r2vcsaduyq0qaSaOQB0xLpAWgsee98fL6LOu7vqtxANmeMAbhrBi2/kTyST9VGRNcqqyfhsOtZNC1LvR1MPxL1CGMM6jHWFs3MBf873sT7kKbpe7KvSJXyxy3dKbyZjIPPkSPUe1lIRT6kvJVdH08VJKEd+duS1ru8KrcTQ2Z4wBvgxuLSfInkk/Ur8t3ZVMpfsoe3o4ltsRlieSMu6joo1yu7LLpsKioKCpbrbh+fcsaXu2q0aF0ML2tjcXEgtBN3cGxPZfDQtw1G3HF1O/HIAOa4Xa63a49R6hTkTVLbfgl9PiaknFfNztz7+Szr276rcbQyd7cAb4Mbi0n1PJJ/mt2i+I1fQxiMSMcGiwc9l3AeXNxf6rmUU+pK7so+j6dwUHBUu1Fmg3fV6bLJKyUGSbHqOe0Ova9vl37BfnTN11OkROhic3pvLi5rmBwOQs7v5H0UhFGuXks+mwu7gt67eOPx2AFkRFQ6AiIgCIiAIiIAiIgCIiAIiIAiIgCIiAIiIAiIgCIiAIiIAiIgCIiAIiIAiIgCIiAIiIAiIgCIiAIiIAiIgP/2Q=="/>
          <p:cNvSpPr>
            <a:spLocks noChangeAspect="1" noChangeArrowheads="1"/>
          </p:cNvSpPr>
          <p:nvPr/>
        </p:nvSpPr>
        <p:spPr bwMode="auto">
          <a:xfrm>
            <a:off x="77788" y="-515938"/>
            <a:ext cx="1590675" cy="105727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47" name="AutoShape 7" descr="data:image/jpg;base64,/9j/4AAQSkZJRgABAQAAAQABAAD/2wCEAAkGBhERDxAQDxMQEhAQEBAPEBATDxAQDxYQFRAVFBMTExQYHSceGhkmGRgSHzsgIysuLDgsGB4yOTAqOCYrLCkBCQoKBQUFDQUFDSkYEhgpKSkpKSkpKSkpKSkpKSkpKSkpKSkpKSkpKSkpKSkpKSkpKSkpKSkpKSkpKSkpKSkpKf/AABEIALkBEQMBIgACEQEDEQH/xAAcAAEAAgIDAQAAAAAAAAAAAAAABQcECAECAwb/xABIEAABAwIBBQkLCgYDAQEAAAABAAIDBBEFEiExQVEGBwgTIzJhcXIWGCJUgZGTlLGz0hRCUlNzdIKh0dMVNDVDYpIzg8GyJP/EABQBAQAAAAAAAAAAAAAAAAAAAAD/xAAUEQEAAAAAAAAAAAAAAAAAAAAA/9oADAMBAAIRAxEAPwC70REBERAREQEREBERAREQEREBERARYOM45T0kRnqpWQxAgZbzYZR0ADSTmOYZ8y88C3SUtbGZaOZkzAclxaTdrtjmmxB6wgkkREBERAREQEREBERAREQEREBERAREQEREBERAREQEREBERAREQEREBERBWG/1uYqauiilp8kx0ZmnnjLslxZkDw26jkgPzac+ZRnB63MVMEU9ZJktp6tjBE3Ku9xjkeMsjUM7gNefz8b/AFvgcTH/AAunPKTNDqpwPNhPNi63aT/jb6Sjd4Pd/ku/hVQfBcXPo3HU7O58PUfCcOnKGsIL1REQEREBERAREQEREBERAREQEREBERAREQEREBERAURup3UU+HUz6qqcQxpDWtaLve881jBrcbHyAnQFLqoeEdRyuoqSRoJijqHiW1yA58doyejM4X2uG1BHScJYZfg0F2XzXq7PttsIyArL3C7uoMVp3TQBzHRuyJYn2ymutcZxmLSNB6DmC1CWxHB4q6b+HyxMc35UZ3vmYSOMLMlojcBpLLXHXdBbKJdRON7rKKjBNXUQw5r5LnjjD2Yxdx8gQSy4c4C5OYDOTqA6VTO6nhFRNuzDYTI7Rx84LI+tsQOU7ylvUqpxrdjieJvDJpZ5ss+DTxgiO+rJhYLE9NiUGyWM76eE0pLZauJzx8yLKndfYeLBAPWQvl5+EVhgNmxVr+kRQtHkvJdVpge8ZitS0OeyOmac4+UPLXn/AK2Bzh+IBSNbwd8RYwuZNSSEAnJD5WONhqLmW85CD4Ldbjhra+qq/CAnme9odbKEd7RtNtYYGjyLDwnEXU9RDOznQyxzN62PDh7FiIg2Ni4ReGk2dDWtG3i4CPykX0WD77uEVJAbVMjcfmzh0HkynjJ8xVOYHvCYhUwRT8bSxMmjZKwOfI5+Q9oc0kNYQMxGtdMY3g8VgaXRiCpA0thkIkt2ZA2/UCUGysUrXNDmkOa4XDgQWkbQRpXdafYfjmJYVMWxvqaWQG7oXBzWntwvGSfKFZ+5bhFnMzE4b6vlFPp63ROP5tPkQXkigsB3cYfWgfJamGRx/t5WRN6N1nfkp26CG3W7qoMNpX1VRlFjS1jWNAL3vdzWtvmvmJz6gVVD+Et4Wag8C+ur8O3orXX2G/hV0wweeOoczjXmM0zCRxhlbI3wmDTYNyrnRYnatXkG4G4ndxTYrTmamymlhDJYn2EjHkXF7ZiDnsRpsdYIH0Kong2UkvG18tiIeLhiv80y5TnADaQ2/wDsNqvZAREQEREBERAREQEREBERAREQF4VtFHNG+KZjZI5Glr2OAc1zTpBC90QUJvg7xTIGmow+XwXPa1tJJdzspzrBsUg0jSbO0AE5RVeVG4jFKbIl+TVTRYSMmiY57bEXDhJHcDN0rZzGeVE8nzIMmGPYZTIzjXeQWZfbxgUjRclPJB81+VUQ9RdyzPI9wd/2gakGrAx3G5uRE2KSauLElU8noIGc+VSmC7y+L1RynQ/J2uzmSpfxZ8rBd9+sLaREFRbnuDrSR2dXTSVDsxMcY4iHqJzvPWC1WXgu5qko25FJBFCLAEsYA49p/Od5SVJIgLhwuLbcy5RBpNX0himkidzo5HxkdLXFp9i8AFaO/luBNJVGviIMFbK4ubocyoIL3jpa7wndGcbLxm8/uC/iVZxkhApqN0Ukw+c9xJMcY6DkOudg6UGyuC0fE0tPCdMUEMR62Rtb/wCLNREGFiuC09Uzi6qGKZn0ZI2vA6RfQekKt90PB6oJruo5JaV50N/54P8AVxyh/t5FaqINYsc3jMWp7mNjKlgzh0Dxl21cm+zr9V1CfxXG6TkuMxSDVxZfVR26mnR5FtwiDUKm3I4rXSZYpq2Z79MsjJLHtSyWHnK+z3AbyJq3OfXS8UyN2eCOzpXtynAOEnNDCWvAIvfJOjMVfWMOLg2BpIdOS0kHO2EDlXg6sxDQfpPao2FoiBqG5mw1NSyUDMPkzpbO/wBCGP6muGtBK4Pg0FJCynpo2xRRizWN/MknOSdpzrNREBERAREQEREBERAREQEREBERAWJilWY4/AsZHkRxA6DI7M242DO49DSstRsPK1Dn/wBunvEzYZnDlHDstsy+0yBB5YnSCKiMbbkNEYuecTxrSXO/yJuSdpKycXgcWCSMXlhdxsY1usCHR/iYXN6yDqXTdB/LSfg941SJQedPO17GvYbte0PadrSLg+ZeijqHkppIDzXZU8PZc7lWDsvcD1StGpSKAiIgIiIKm4R/9Opfvg9xKorg0c3E+1R+ydSvCP8A6dS/fB7iVRXBo5uJ9qj9k6C7kREBERARFH4vISGwMJD5yWEg2LYgLyvGyzfBB+k9iDrhnKOkqTofycP2DSbOHbdlOvrbkbFzhDQWTAgEGpqQQc4I405is+OMNaGtAAaAABmAAFgB0LBwbmy/eaj3pQcYO4tDqd1y6AhrSTndAb8S7pzAsJ2xuOtSKjcU5NzKkaI7sm+wcRlOPZIa/qD9qkkBERAREQEREBERAREQEREBERBiYnVmOMlgBkcRHE06DI42bfoGk9AJ1L0oaQRRtjFzkjO485zibue7pJJJ6SViRcrUud/bprxs2Gdw5R34WkNvtdINSkkEdug/lpPwe8apFR26D+Wk/B7xqkUGDi0DixskYJkhdxrGjS4AEPj/ABMLh1lp1LKp52vY17Ddr2h7XDQWkXB8y9FG4fyUslOeacqeHZkOdyjB2Xm/VIwakEkiIgIiIKm4R/8ATqX74PcSqK4NHNxPtUfsnUrwj/6dS/fB7iVRXBo5uJ9qj9k6C7kREBERAUbhvKPkqDodycP2LSbuHbdd19bRHsXfF5CWthYSHzkx3BztjteV4OohuYH6TmbVmxRhrQ1oAa0BrQBYAAWAHRZB2Ufg3Nl+81HvSpBR+Dc2X7zUe9KDOewEEEAgggg5wQdIKwcIeWh1O4kugIaCdLoT/wATztzAtJ+kxykFG4pyb46kaGcnN9g4i7j2HZLr6m5e1BJIiICIiAiIgIiICIiAiIgLFxOrMcZLQDI4hkTTodK45LAei+c9AJ1LKUazlaku/t012N2GdzfDd+FhDb7ZJBqQZdBSCKNsYJOSM7jznOJu556S4knpK90RBHboP5aT8HvGqRUdug/lpPwe8apFAWBi0LslssYJkgdxjWjS5trSRjtNLgP8sk6lnog6QzNe1r2EFrmhzXDQWkXBHkXdRuH8lLJTnm55oNnFud4bB2XnyNewKSQEREFTcI/+nUv3we4lUVwaObifao/ZOpXhH/06l++D3EqiuDRzcT7VH7J0F3IiICIsDF5XZLYWEiSc8WHDS1lrySDYQ29j9It2oOmG8rJJUHmnkoPsmu8J47b7m+trY1JLpDEGNa1oDWtAa1o0BoFgB0WXdAUfg3Nl+81HvSpBR+Dc2X7zUe9KCQXWSMOBa4Agggg5wQRYgjYuyII/B5CGugeSXwEMBOl0RF4nnacnwSfpMepBRuJ8m+OpGhvJTfYuOZ57DrOudDTJtUkgIiICIiAiIgIiICIiDh2jNpVWbp93OKYO3JfQRTU7b2rGSyljnOcS50oybse5xJIOa5NiVai4c0EEHOCLEHOCNhQUL3ylR4lD6eT9E75SfxKH08n6Kwd0O8xhVWS7iTTyHOX07hEL9Mdiz8h1r4PEuDZILmmrGOGps0LmHyuYTfzIMOu4RM8sbozRwgOyc/HSHQ4HZ0L375SfxKH08n6KMk4OuKA5pKFw2iaYe2JelPwcsRJ5SeiYOh8zz5uLA/NBn98pP4lD6eT9Fy3hJVBNhRQknMBx0l77B4KlcJ4N0DSDV1csn+EMbYR1ZTi4/kFYe5ze/wAOoLGlp42yD+868s3ke+5HULBBD7lMXxSvdDPU0cVFFG7La58khqHtLS1zREQCGka3WzhpANl90iICIiCoeEhUNFDRxkjLdVOe1ustbC4OPkL2edRnBpnbfEmXGWfkrw3WWjjgT5C5vnC+G34N0zqzFqgX5Kle6lhbqAjcQ93WX5RvstsUZvebpnUGJU1QDZheIpxqMD3ASA9Qs7raEG3qIiAvkd11XiVNIaqipYq1ojDOK4x7KhguXPLG2IflHJ0Z/BbmNrr65EFET8I2qY5zH0ETXtNnNdLK1wI1EFtwV598pP4lD6eT9FcW6DcbQ1wtWU8UptYSEZMoGxsjbOHVdVzjHBxpXkmkqZob58mRjZ2dQIyXAdZKCD75SfxKH08n6LwpOEVPGHAUcJypJJP+aTS9xcRo6V5VXBxrwTxVRRvGrKM0Z82Q4fmsdvB2xQnPJRDp46Y+yJBKd8pP4lD6eT9E75So8Sh9PJ+i5w/g2Tk//orIWDWIoXynzuLV9xuf3jMLpiHSMfVPFjedwMd+iJoDSOh10ENuX30sTxRxjp8NhdCbslmkmlbTtBFiHOyc+Y80XPQrTw+ndHFGx7stzGNaX585AtfP7V6wQNY1rI2tYxos1rWhrQNgAzALugIiICIiAiIgIiICIiAiIgIiICIiAiIgIiIC4c6wvszrlY2KTBkEz3GwZFI4nUAGEkoNLaypMkkkjtMj3PJ6XOLj7V5BCuEG6eBVfG0lNKdMlPDIfxRNd/6s5Qe4WYPwrDnA3BoaUeUQMB/MFTiAiIgIiICIiAiIgIiICIiAiIgIiICIiAiIgIiICIiAiLpM6zXHY0nzBB3Ra698biX1FB6Oo/dTvjcS+ooPR1H7qDYpFrr3xuJfUUHo6j91V9uh3STVtVNVSWY+Zwc5sZe2MENDfBBJOrag3CrsUhgaXzyxRNGl0kjI2+dxCpjfZ35YJaeSgw53GcaCyepAIj4v50cV87idBdote173FIOcTpzrhBwiIguHeh33oqSJtBiBLYWuJgnALgwONzHIBnybkkEXtcjRovPDsap6hodTzQzNOuOVkn/yVpWuQSg3gRaW4VjMtPUQ1DDlOgljma1xcWFzHhwDgCDa4Vj98biX1FB6Oo/dQbFotde+NxL6ig9HUfup3xuJfUUHo6j91BsUiwMAr3T0dLO8NDp6eCZwbfJDpImvIbck2uVnoCIiAiIgIiICIiAiIgIiICIiAiIgIiICEIiCP7naTxam9Xi+FO52k8WpvV4vhUgiCP7naTxam9Xi+FO52k8WpvV4vhUgiCP7naTxam9Xi+FO52k8WpvV4vhUgiCP7naTxam9Xi+FO52k8WpvV4vhUgiCP7naTxam9Xi+FO52k8WpvV4vhUgiCP7naTxam9Xi+FO52k8WpvV4vhUgiCP7naTxam9Xi+FO52k8WpvV4vhUgiDrHGGgNaAGtAAAAAAAsAANAXZEQEREBERAREQEREBERAREQEREBERAREQEREBERAREQEREBERAREQEREBERAREQEREBERAREQEREBERB//2Q=="/>
          <p:cNvSpPr>
            <a:spLocks noChangeAspect="1" noChangeArrowheads="1"/>
          </p:cNvSpPr>
          <p:nvPr/>
        </p:nvSpPr>
        <p:spPr bwMode="auto">
          <a:xfrm>
            <a:off x="77788" y="-858838"/>
            <a:ext cx="2600325" cy="176212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121"/>
            <a:ext cx="845196" cy="822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t2.gstatic.com/images?q=tbn:ANd9GcQhJkblA7D8gX5ZstEUa4C-H9xQUqmzRCS6ew1zlgnumOsRWPzth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51753" y="5466669"/>
            <a:ext cx="2500297" cy="1274699"/>
          </a:xfrm>
          <a:prstGeom prst="rect">
            <a:avLst/>
          </a:prstGeom>
          <a:noFill/>
        </p:spPr>
      </p:pic>
      <p:graphicFrame>
        <p:nvGraphicFramePr>
          <p:cNvPr id="8" name="Объект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56939684"/>
              </p:ext>
            </p:extLst>
          </p:nvPr>
        </p:nvGraphicFramePr>
        <p:xfrm>
          <a:off x="78432" y="188640"/>
          <a:ext cx="9065568" cy="66693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9" name="Выноска со стрелкой вниз 28"/>
          <p:cNvSpPr/>
          <p:nvPr/>
        </p:nvSpPr>
        <p:spPr>
          <a:xfrm>
            <a:off x="755576" y="201180"/>
            <a:ext cx="4104456" cy="1283604"/>
          </a:xfrm>
          <a:prstGeom prst="downArrowCallou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9BBB59">
                    <a:lumMod val="50000"/>
                  </a:srgbClr>
                </a:solidFill>
                <a:ea typeface="+mj-ea"/>
                <a:cs typeface="+mj-cs"/>
              </a:rPr>
              <a:t>Поступление прямых иностранных инвестиций по </a:t>
            </a:r>
            <a:r>
              <a:rPr lang="ru-RU" sz="2000" b="1" dirty="0" smtClean="0">
                <a:solidFill>
                  <a:srgbClr val="9BBB59">
                    <a:lumMod val="50000"/>
                  </a:srgbClr>
                </a:solidFill>
                <a:ea typeface="+mj-ea"/>
                <a:cs typeface="+mj-cs"/>
              </a:rPr>
              <a:t>странам в 2017г. </a:t>
            </a:r>
            <a:endParaRPr lang="ru-RU" sz="2000" b="1" dirty="0"/>
          </a:p>
        </p:txBody>
      </p:sp>
      <p:sp>
        <p:nvSpPr>
          <p:cNvPr id="1030" name="Выноска со стрелкой вниз 1029"/>
          <p:cNvSpPr/>
          <p:nvPr/>
        </p:nvSpPr>
        <p:spPr>
          <a:xfrm>
            <a:off x="4932040" y="188640"/>
            <a:ext cx="4104456" cy="1312712"/>
          </a:xfrm>
          <a:prstGeom prst="downArrowCallou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000" b="1" dirty="0" smtClean="0">
                <a:solidFill>
                  <a:srgbClr val="9BBB59">
                    <a:lumMod val="50000"/>
                  </a:srgbClr>
                </a:solidFill>
              </a:rPr>
              <a:t>Поступление </a:t>
            </a:r>
            <a:r>
              <a:rPr lang="ru-RU" sz="2000" b="1" dirty="0">
                <a:solidFill>
                  <a:srgbClr val="9BBB59">
                    <a:lumMod val="50000"/>
                  </a:srgbClr>
                </a:solidFill>
              </a:rPr>
              <a:t>прямых иностранных инвестиций по </a:t>
            </a:r>
            <a:r>
              <a:rPr lang="ru-RU" sz="2000" b="1" dirty="0" smtClean="0">
                <a:solidFill>
                  <a:srgbClr val="9BBB59">
                    <a:lumMod val="50000"/>
                  </a:srgbClr>
                </a:solidFill>
              </a:rPr>
              <a:t>территории в 2017г</a:t>
            </a:r>
            <a:endParaRPr lang="ru-RU" sz="2000" b="1" dirty="0">
              <a:solidFill>
                <a:prstClr val="white"/>
              </a:solidFill>
            </a:endParaRPr>
          </a:p>
        </p:txBody>
      </p:sp>
      <p:sp>
        <p:nvSpPr>
          <p:cNvPr id="1041" name="Двойная стрелка влево/вправо 1040"/>
          <p:cNvSpPr/>
          <p:nvPr/>
        </p:nvSpPr>
        <p:spPr>
          <a:xfrm>
            <a:off x="3810576" y="979179"/>
            <a:ext cx="2170921" cy="628592"/>
          </a:xfrm>
          <a:prstGeom prst="leftRightArrow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u="sng" dirty="0" smtClean="0"/>
              <a:t>Всего </a:t>
            </a:r>
            <a:r>
              <a:rPr lang="en-US" sz="1200" b="1" u="sng" dirty="0" smtClean="0"/>
              <a:t>616,8 </a:t>
            </a:r>
            <a:r>
              <a:rPr lang="ru-RU" sz="1200" b="1" u="sng" dirty="0" smtClean="0"/>
              <a:t>млн. </a:t>
            </a:r>
            <a:r>
              <a:rPr lang="en-US" sz="1200" b="1" u="sng" dirty="0" smtClean="0"/>
              <a:t>$ </a:t>
            </a:r>
            <a:r>
              <a:rPr lang="ru-RU" sz="1200" b="1" u="sng" dirty="0" smtClean="0"/>
              <a:t>США</a:t>
            </a:r>
            <a:endParaRPr lang="ru-RU" sz="1200" b="1" u="sng" dirty="0"/>
          </a:p>
        </p:txBody>
      </p:sp>
      <p:pic>
        <p:nvPicPr>
          <p:cNvPr id="1042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121"/>
            <a:ext cx="862554" cy="8145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5311381"/>
            <a:ext cx="2135634" cy="15366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62554" y="2064817"/>
            <a:ext cx="4027324" cy="384538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11"/>
          <a:srcRect t="13206" b="1"/>
          <a:stretch/>
        </p:blipFill>
        <p:spPr>
          <a:xfrm>
            <a:off x="4907793" y="2064817"/>
            <a:ext cx="4115156" cy="326535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2" name="Прямоугольник 1"/>
          <p:cNvSpPr/>
          <p:nvPr/>
        </p:nvSpPr>
        <p:spPr>
          <a:xfrm>
            <a:off x="862554" y="1607772"/>
            <a:ext cx="8160395" cy="45704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000" b="1" i="1" dirty="0" smtClean="0">
                <a:solidFill>
                  <a:schemeClr val="tx2">
                    <a:lumMod val="50000"/>
                  </a:schemeClr>
                </a:solidFill>
              </a:rPr>
              <a:t>миллионов </a:t>
            </a:r>
            <a:r>
              <a:rPr lang="ru-RU" sz="2000" b="1" i="1" dirty="0">
                <a:solidFill>
                  <a:schemeClr val="tx2">
                    <a:lumMod val="50000"/>
                  </a:schemeClr>
                </a:solidFill>
              </a:rPr>
              <a:t>долларов США и </a:t>
            </a:r>
            <a:r>
              <a:rPr lang="ru-RU" sz="2000" b="1" i="1" dirty="0" smtClean="0">
                <a:solidFill>
                  <a:schemeClr val="tx2">
                    <a:lumMod val="50000"/>
                  </a:schemeClr>
                </a:solidFill>
              </a:rPr>
              <a:t>в процентах </a:t>
            </a:r>
            <a:r>
              <a:rPr lang="ru-RU" sz="2000" b="1" i="1" dirty="0">
                <a:solidFill>
                  <a:schemeClr val="tx2">
                    <a:lumMod val="50000"/>
                  </a:schemeClr>
                </a:solidFill>
              </a:rPr>
              <a:t>к общему </a:t>
            </a:r>
            <a:r>
              <a:rPr lang="ru-RU" sz="2000" b="1" i="1" dirty="0" smtClean="0">
                <a:solidFill>
                  <a:schemeClr val="tx2">
                    <a:lumMod val="50000"/>
                  </a:schemeClr>
                </a:solidFill>
              </a:rPr>
              <a:t>числу </a:t>
            </a:r>
            <a:endParaRPr lang="ru-RU" sz="20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9710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1234"/>
            <a:ext cx="7859216" cy="1195518"/>
          </a:xfrm>
        </p:spPr>
        <p:txBody>
          <a:bodyPr>
            <a:normAutofit fontScale="90000"/>
          </a:bodyPr>
          <a:lstStyle/>
          <a:p>
            <a:r>
              <a:rPr lang="ru-RU" sz="31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Объем промышленной продукции (работ, услуг) по территории в 2017г</a:t>
            </a:r>
            <a:r>
              <a:rPr lang="ru-RU" sz="3100" b="1" dirty="0" smtClean="0">
                <a:solidFill>
                  <a:srgbClr val="002060"/>
                </a:solidFill>
              </a:rPr>
              <a:t>.</a:t>
            </a:r>
            <a:r>
              <a:rPr lang="ru-RU" sz="3200" b="1" dirty="0" smtClean="0"/>
              <a:t> </a:t>
            </a:r>
            <a:r>
              <a:rPr lang="ru-RU" sz="2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(в процентах к итогу)</a:t>
            </a:r>
            <a:endParaRPr lang="ru-RU" sz="2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234"/>
            <a:ext cx="827583" cy="8091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Скругленный прямоугольник 2"/>
          <p:cNvSpPr/>
          <p:nvPr/>
        </p:nvSpPr>
        <p:spPr>
          <a:xfrm>
            <a:off x="2771800" y="5085184"/>
            <a:ext cx="6264696" cy="1656184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Объем промышленной продукции (работ, услуг) предприятий с иностранными инвестициями составил     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124,4 млрд. сомов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. В основном, ими производятся в 2017г. пластмассовые 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б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утыли и бутылки, мебель, рамы оконные, макаронные изделия, чай и напитки.</a:t>
            </a:r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91824662"/>
              </p:ext>
            </p:extLst>
          </p:nvPr>
        </p:nvGraphicFramePr>
        <p:xfrm>
          <a:off x="1" y="598993"/>
          <a:ext cx="8963470" cy="56776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002817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1841" y="116632"/>
            <a:ext cx="3642167" cy="648072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z="1800" b="1" dirty="0" smtClean="0">
                <a:solidFill>
                  <a:srgbClr val="002060"/>
                </a:solidFill>
              </a:rPr>
              <a:t>Внешняя торговля предприятий с иностранными инвестициями </a:t>
            </a:r>
            <a:r>
              <a:rPr lang="ru-RU" sz="1400" b="1" dirty="0" smtClean="0">
                <a:solidFill>
                  <a:schemeClr val="accent3">
                    <a:lumMod val="50000"/>
                  </a:schemeClr>
                </a:solidFill>
              </a:rPr>
              <a:t>(миллионов долларов США)</a:t>
            </a:r>
            <a:endParaRPr lang="ru-RU" sz="1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233"/>
            <a:ext cx="899592" cy="879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3" name="Диаграмма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80793753"/>
              </p:ext>
            </p:extLst>
          </p:nvPr>
        </p:nvGraphicFramePr>
        <p:xfrm>
          <a:off x="5580112" y="1124744"/>
          <a:ext cx="3563888" cy="26384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4" name="Диаграмма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53590046"/>
              </p:ext>
            </p:extLst>
          </p:nvPr>
        </p:nvGraphicFramePr>
        <p:xfrm>
          <a:off x="1" y="832207"/>
          <a:ext cx="5508104" cy="39604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5364088" y="65152"/>
            <a:ext cx="3672408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Географическая структура экспортно- импортных операций </a:t>
            </a:r>
            <a:r>
              <a:rPr lang="ru-RU" sz="1600" b="1" dirty="0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в 2017г.. </a:t>
            </a:r>
            <a:r>
              <a:rPr lang="ru-RU" sz="1600" b="1" dirty="0" smtClean="0">
                <a:solidFill>
                  <a:schemeClr val="accent3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                                                                </a:t>
            </a:r>
            <a:r>
              <a:rPr lang="ru-RU" sz="1400" b="1" dirty="0">
                <a:solidFill>
                  <a:schemeClr val="accent3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( в процентах к итогу)</a:t>
            </a:r>
          </a:p>
        </p:txBody>
      </p:sp>
      <p:pic>
        <p:nvPicPr>
          <p:cNvPr id="17" name="Рисунок 16" descr="T2QQCAE7XGNACAFSEDN3CA5Y48FDCASRGEAWCAVLMJ3BCAQPR0QKCAL4AB9TCAQ2F4X5CA029TWQCAJ0RCX8CAE2YH9PCA6HYCLNCAESWF1ZCAQ3JJM7CAE7BUWICAIFMTJ6CA8L0PKMCA2HJ9FDCAONGJ3R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347864" y="5383663"/>
            <a:ext cx="2214585" cy="1491132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graphicFrame>
        <p:nvGraphicFramePr>
          <p:cNvPr id="10" name="Объект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87773970"/>
              </p:ext>
            </p:extLst>
          </p:nvPr>
        </p:nvGraphicFramePr>
        <p:xfrm>
          <a:off x="5562449" y="980728"/>
          <a:ext cx="3581551" cy="28365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15" name="Объект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80902999"/>
              </p:ext>
            </p:extLst>
          </p:nvPr>
        </p:nvGraphicFramePr>
        <p:xfrm>
          <a:off x="5562449" y="3789040"/>
          <a:ext cx="3581551" cy="33752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  <p:extLst>
      <p:ext uri="{BB962C8B-B14F-4D97-AF65-F5344CB8AC3E}">
        <p14:creationId xmlns:p14="http://schemas.microsoft.com/office/powerpoint/2010/main" val="1640538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одержимое 2"/>
          <p:cNvSpPr txBox="1">
            <a:spLocks/>
          </p:cNvSpPr>
          <p:nvPr/>
        </p:nvSpPr>
        <p:spPr>
          <a:xfrm>
            <a:off x="457200" y="260648"/>
            <a:ext cx="8229600" cy="6336704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Tx/>
              <a:buNone/>
            </a:pPr>
            <a:endParaRPr lang="en-US" dirty="0" smtClean="0"/>
          </a:p>
          <a:p>
            <a:pPr algn="ctr">
              <a:buFontTx/>
              <a:buNone/>
            </a:pPr>
            <a:endParaRPr lang="ru-RU" dirty="0" smtClean="0"/>
          </a:p>
          <a:p>
            <a:pPr algn="ctr">
              <a:buFontTx/>
              <a:buNone/>
            </a:pPr>
            <a:endParaRPr lang="ru-RU" dirty="0"/>
          </a:p>
          <a:p>
            <a:pPr algn="ctr">
              <a:buFontTx/>
              <a:buNone/>
            </a:pPr>
            <a:endParaRPr lang="en-US" dirty="0" smtClean="0"/>
          </a:p>
          <a:p>
            <a:pPr algn="ctr">
              <a:buFontTx/>
              <a:buNone/>
            </a:pPr>
            <a:r>
              <a:rPr lang="ru-RU" sz="4800" dirty="0" smtClean="0">
                <a:solidFill>
                  <a:srgbClr val="002060"/>
                </a:solidFill>
              </a:rPr>
              <a:t>Благодарю за внимание!</a:t>
            </a:r>
          </a:p>
          <a:p>
            <a:pPr algn="r">
              <a:buFontTx/>
              <a:buNone/>
            </a:pPr>
            <a:endParaRPr lang="ru-RU" dirty="0" smtClean="0"/>
          </a:p>
          <a:p>
            <a:pPr algn="ctr">
              <a:buFontTx/>
              <a:buNone/>
            </a:pPr>
            <a:endParaRPr lang="en-US" dirty="0" smtClean="0"/>
          </a:p>
          <a:p>
            <a:pPr algn="ctr">
              <a:buFontTx/>
              <a:buNone/>
            </a:pPr>
            <a:endParaRPr lang="ru-RU" dirty="0" smtClean="0"/>
          </a:p>
          <a:p>
            <a:pPr algn="r">
              <a:buFontTx/>
              <a:buNone/>
            </a:pPr>
            <a:r>
              <a:rPr lang="ru-RU" sz="1900" dirty="0" err="1" smtClean="0"/>
              <a:t>Абдрахманова</a:t>
            </a:r>
            <a:r>
              <a:rPr lang="ru-RU" sz="1900" dirty="0" smtClean="0"/>
              <a:t> </a:t>
            </a:r>
            <a:r>
              <a:rPr lang="ru-RU" sz="1900" dirty="0" err="1" smtClean="0"/>
              <a:t>Чынаркуль</a:t>
            </a:r>
            <a:r>
              <a:rPr lang="ru-RU" sz="1900" dirty="0" smtClean="0"/>
              <a:t> </a:t>
            </a:r>
            <a:r>
              <a:rPr lang="ru-RU" sz="1900" dirty="0" err="1" smtClean="0"/>
              <a:t>Садырбековна</a:t>
            </a:r>
            <a:endParaRPr lang="ru-RU" sz="1900" dirty="0" smtClean="0"/>
          </a:p>
          <a:p>
            <a:pPr algn="r">
              <a:buFontTx/>
              <a:buNone/>
            </a:pPr>
            <a:r>
              <a:rPr lang="ru-RU" sz="1900" dirty="0" smtClean="0"/>
              <a:t>Заведующая отделом</a:t>
            </a:r>
            <a:r>
              <a:rPr lang="en-US" sz="1900" dirty="0" smtClean="0"/>
              <a:t> </a:t>
            </a:r>
            <a:r>
              <a:rPr lang="ru-RU" sz="1900" dirty="0" smtClean="0"/>
              <a:t>статистики  </a:t>
            </a:r>
          </a:p>
          <a:p>
            <a:pPr algn="r">
              <a:buFontTx/>
              <a:buNone/>
            </a:pPr>
            <a:r>
              <a:rPr lang="ru-RU" sz="1900" dirty="0" smtClean="0"/>
              <a:t>Финансов </a:t>
            </a:r>
            <a:r>
              <a:rPr lang="ru-RU" sz="1900" dirty="0" err="1" smtClean="0"/>
              <a:t>Нацстаткома</a:t>
            </a:r>
            <a:r>
              <a:rPr lang="ru-RU" sz="1900" dirty="0" smtClean="0"/>
              <a:t> КР.</a:t>
            </a:r>
          </a:p>
          <a:p>
            <a:pPr algn="r">
              <a:buFontTx/>
              <a:buNone/>
            </a:pPr>
            <a:r>
              <a:rPr lang="en-US" sz="1900" dirty="0" smtClean="0">
                <a:hlinkClick r:id="rId2"/>
              </a:rPr>
              <a:t>abdrahmanova@stat.kg</a:t>
            </a:r>
            <a:endParaRPr lang="ru-RU" sz="1900" dirty="0" smtClean="0"/>
          </a:p>
        </p:txBody>
      </p:sp>
    </p:spTree>
    <p:extLst>
      <p:ext uri="{BB962C8B-B14F-4D97-AF65-F5344CB8AC3E}">
        <p14:creationId xmlns:p14="http://schemas.microsoft.com/office/powerpoint/2010/main" val="2706388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5221</TotalTime>
  <Words>599</Words>
  <Application>Microsoft Office PowerPoint</Application>
  <PresentationFormat>Экран (4:3)</PresentationFormat>
  <Paragraphs>225</Paragraphs>
  <Slides>12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12</vt:i4>
      </vt:variant>
    </vt:vector>
  </HeadingPairs>
  <TitlesOfParts>
    <vt:vector size="18" baseType="lpstr">
      <vt:lpstr>Arial</vt:lpstr>
      <vt:lpstr>Calibri</vt:lpstr>
      <vt:lpstr>Times New Roman</vt:lpstr>
      <vt:lpstr>Тема Office</vt:lpstr>
      <vt:lpstr>1_Специальное оформление</vt:lpstr>
      <vt:lpstr>Специальное оформление</vt:lpstr>
      <vt:lpstr>ДЕЯТЕЛЬНОСТЬ ПРЕДПРИЯТИЙ     С ИНОСТРАННЫМИ ИНВЕСТИЦИЯМИ В КЫРГЫЗСКОЙ РЕСПУБЛИКЕ В 2017г.</vt:lpstr>
      <vt:lpstr>Основным юридическим документом, регламентирующим    порядок создания, виды и условия деятельности предприятий с иностранными инвестициями, является Закон Кыргызской Республики «Об инвестициях в Кыргызской Республике» от 27 марта 2003г. №66, в котором устанавливается правовой режим иностранных инвестиций на территории Кыргызской Республики.  </vt:lpstr>
      <vt:lpstr>    Число действующих предприятий  по странам – партнерам в  2017г.</vt:lpstr>
      <vt:lpstr>         Количество предприятий с иностранными инвестициями в 2017г.       </vt:lpstr>
      <vt:lpstr>Число предприятий по видам экономической деятельности          в 2017г. (единиц)</vt:lpstr>
      <vt:lpstr> </vt:lpstr>
      <vt:lpstr>Сальдированный финансовый результат (прибыль минус убыток) деятельности совместных предприятий КР  ( млрд. сомов)</vt:lpstr>
      <vt:lpstr>Удельный вес прибыльных и убыточных предприятий в общем их числе                                             ( в процентах) </vt:lpstr>
      <vt:lpstr>Презентация PowerPoint</vt:lpstr>
      <vt:lpstr>Объем промышленной продукции (работ, услуг) по территории в 2017г. (в процентах к итогу)</vt:lpstr>
      <vt:lpstr>Внешняя торговля предприятий с иностранными инвестициями (миллионов долларов США)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gissayeva</dc:creator>
  <cp:lastModifiedBy>abeldieva</cp:lastModifiedBy>
  <cp:revision>371</cp:revision>
  <cp:lastPrinted>2018-09-11T07:07:36Z</cp:lastPrinted>
  <dcterms:created xsi:type="dcterms:W3CDTF">2011-06-23T08:21:24Z</dcterms:created>
  <dcterms:modified xsi:type="dcterms:W3CDTF">2018-09-12T02:54:17Z</dcterms:modified>
</cp:coreProperties>
</file>