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"/>
  </p:notesMasterIdLst>
  <p:sldIdLst>
    <p:sldId id="267" r:id="rId2"/>
    <p:sldId id="278" r:id="rId3"/>
    <p:sldId id="261" r:id="rId4"/>
    <p:sldId id="275" r:id="rId5"/>
    <p:sldId id="259" r:id="rId6"/>
    <p:sldId id="262" r:id="rId7"/>
    <p:sldId id="260" r:id="rId8"/>
    <p:sldId id="276" r:id="rId9"/>
    <p:sldId id="263" r:id="rId10"/>
    <p:sldId id="264" r:id="rId11"/>
    <p:sldId id="265" r:id="rId12"/>
    <p:sldId id="274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7"/>
          </p14:sldIdLst>
        </p14:section>
        <p14:section name="Основная часть" id="{1F1C8C30-0E0A-473A-85B6-DBD365E752C7}">
          <p14:sldIdLst>
            <p14:sldId id="278"/>
            <p14:sldId id="261"/>
            <p14:sldId id="275"/>
            <p14:sldId id="259"/>
            <p14:sldId id="262"/>
            <p14:sldId id="260"/>
            <p14:sldId id="276"/>
            <p14:sldId id="263"/>
            <p14:sldId id="264"/>
            <p14:sldId id="265"/>
            <p14:sldId id="274"/>
          </p14:sldIdLst>
        </p14:section>
        <p14:section name="Последняя страница" id="{4FE91FCE-F239-445C-9A5B-61A7535B039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04" autoAdjust="0"/>
  </p:normalViewPr>
  <p:slideViewPr>
    <p:cSldViewPr snapToGrid="0">
      <p:cViewPr varScale="1">
        <p:scale>
          <a:sx n="68" d="100"/>
          <a:sy n="68" d="100"/>
        </p:scale>
        <p:origin x="92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97260817332346E-2"/>
          <c:y val="7.0012986252845064E-2"/>
          <c:w val="0.8690477886616621"/>
          <c:h val="0.787271624207908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0A0-44D2-87E7-408825A786B8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0A0-44D2-87E7-408825A786B8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0A0-44D2-87E7-408825A786B8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0A0-44D2-87E7-408825A786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Лист1!$C$14:$C$20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Лист1!$D$14:$D$20</c:f>
              <c:numCache>
                <c:formatCode>General</c:formatCode>
                <c:ptCount val="7"/>
                <c:pt idx="0">
                  <c:v>102.6</c:v>
                </c:pt>
                <c:pt idx="1">
                  <c:v>102.2</c:v>
                </c:pt>
                <c:pt idx="2">
                  <c:v>101.3</c:v>
                </c:pt>
                <c:pt idx="3">
                  <c:v>101.8</c:v>
                </c:pt>
                <c:pt idx="4" formatCode="0.0">
                  <c:v>101.7</c:v>
                </c:pt>
                <c:pt idx="5">
                  <c:v>100.9</c:v>
                </c:pt>
                <c:pt idx="6">
                  <c:v>101.7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A0-44D2-87E7-408825A786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540152088"/>
        <c:axId val="540154048"/>
      </c:barChart>
      <c:catAx>
        <c:axId val="540152088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4048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540154048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2088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397165259254673E-2"/>
          <c:y val="9.9218360061113842E-2"/>
          <c:w val="0.93056418763442728"/>
          <c:h val="0.686977316955702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 w="12700">
                <a:solidFill>
                  <a:schemeClr val="accen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AB3-4CC6-A8C3-EC1CB8580D5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AB3-4CC6-A8C3-EC1CB8580D57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AB3-4CC6-A8C3-EC1CB8580D57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spPr>
                <a:noFill/>
                <a:ln>
                  <a:noFill/>
                </a:ln>
                <a:effectLst>
                  <a:softEdge rad="76200"/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B3-4CC6-A8C3-EC1CB8580D57}"/>
                </c:ext>
              </c:extLst>
            </c:dLbl>
            <c:spPr>
              <a:noFill/>
              <a:ln>
                <a:noFill/>
              </a:ln>
              <a:effectLst>
                <a:softEdge rad="76200"/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Лист1!$A$30:$A$36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Лист1!$B$30:$B$36</c:f>
              <c:numCache>
                <c:formatCode>0.0</c:formatCode>
                <c:ptCount val="7"/>
                <c:pt idx="0">
                  <c:v>101</c:v>
                </c:pt>
                <c:pt idx="1">
                  <c:v>101</c:v>
                </c:pt>
                <c:pt idx="2">
                  <c:v>101.1</c:v>
                </c:pt>
                <c:pt idx="3">
                  <c:v>99.2</c:v>
                </c:pt>
                <c:pt idx="4">
                  <c:v>101</c:v>
                </c:pt>
                <c:pt idx="5">
                  <c:v>100.6</c:v>
                </c:pt>
                <c:pt idx="6">
                  <c:v>104.6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B3-4CC6-A8C3-EC1CB8580D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3264"/>
        <c:axId val="540157968"/>
      </c:barChart>
      <c:catAx>
        <c:axId val="54015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7968"/>
        <c:crossesAt val="100"/>
        <c:auto val="1"/>
        <c:lblAlgn val="ctr"/>
        <c:lblOffset val="100"/>
        <c:noMultiLvlLbl val="0"/>
      </c:catAx>
      <c:valAx>
        <c:axId val="540157968"/>
        <c:scaling>
          <c:orientation val="minMax"/>
          <c:max val="105"/>
          <c:min val="98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326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 w="9525">
          <a:gradFill>
            <a:gsLst>
              <a:gs pos="1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210195107423444E-2"/>
          <c:y val="1.8708552572046368E-2"/>
          <c:w val="0.89763428496289133"/>
          <c:h val="0.789886083496611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CE1-47DF-8B30-019A3D8243B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CE1-47DF-8B30-019A3D8243B7}"/>
              </c:ext>
            </c:extLst>
          </c:dPt>
          <c:dLbls>
            <c:dLbl>
              <c:idx val="0"/>
              <c:layout>
                <c:manualLayout>
                  <c:x val="-1.0842936831219206E-2"/>
                  <c:y val="-1.10855041274531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E1-47DF-8B30-019A3D824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Лист1!$A$55:$A$61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Лист1!$B$55:$B$61</c:f>
              <c:numCache>
                <c:formatCode>0.0</c:formatCode>
                <c:ptCount val="7"/>
                <c:pt idx="0">
                  <c:v>102.2</c:v>
                </c:pt>
                <c:pt idx="1">
                  <c:v>103.5</c:v>
                </c:pt>
                <c:pt idx="2">
                  <c:v>102</c:v>
                </c:pt>
                <c:pt idx="3">
                  <c:v>101.8</c:v>
                </c:pt>
                <c:pt idx="4">
                  <c:v>101.4</c:v>
                </c:pt>
                <c:pt idx="5">
                  <c:v>100.8</c:v>
                </c:pt>
                <c:pt idx="6">
                  <c:v>104.2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E1-47DF-8B30-019A3D8243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72864"/>
        <c:axId val="540173256"/>
      </c:barChart>
      <c:catAx>
        <c:axId val="54017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3256"/>
        <c:crossesAt val="100"/>
        <c:auto val="1"/>
        <c:lblAlgn val="ctr"/>
        <c:lblOffset val="100"/>
        <c:noMultiLvlLbl val="0"/>
      </c:catAx>
      <c:valAx>
        <c:axId val="540173256"/>
        <c:scaling>
          <c:orientation val="minMax"/>
          <c:max val="105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2864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25267832087024E-2"/>
          <c:y val="8.5016047932435848E-2"/>
          <c:w val="0.88456142667701132"/>
          <c:h val="0.740762301800744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B02-4DBF-9C4A-28779EA38BD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B02-4DBF-9C4A-28779EA38BD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B02-4DBF-9C4A-28779EA38BD2}"/>
              </c:ext>
            </c:extLst>
          </c:dPt>
          <c:dLbls>
            <c:dLbl>
              <c:idx val="0"/>
              <c:layout>
                <c:manualLayout>
                  <c:x val="-1.0977701148365521E-2"/>
                  <c:y val="-1.33753896048897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02-4DBF-9C4A-28779EA38B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Лист1!$B$78:$B$84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Лист1!$C$78:$C$84</c:f>
              <c:numCache>
                <c:formatCode>0.0</c:formatCode>
                <c:ptCount val="7"/>
                <c:pt idx="0">
                  <c:v>104.6</c:v>
                </c:pt>
                <c:pt idx="1">
                  <c:v>108</c:v>
                </c:pt>
                <c:pt idx="2">
                  <c:v>108</c:v>
                </c:pt>
                <c:pt idx="3">
                  <c:v>100.3</c:v>
                </c:pt>
                <c:pt idx="4">
                  <c:v>106.6</c:v>
                </c:pt>
                <c:pt idx="5">
                  <c:v>100.4</c:v>
                </c:pt>
                <c:pt idx="6">
                  <c:v>124.3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02-4DBF-9C4A-28779EA38B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5616"/>
        <c:axId val="540156008"/>
      </c:barChart>
      <c:catAx>
        <c:axId val="54015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6008"/>
        <c:crossesAt val="100"/>
        <c:auto val="1"/>
        <c:lblAlgn val="ctr"/>
        <c:lblOffset val="100"/>
        <c:noMultiLvlLbl val="0"/>
      </c:catAx>
      <c:valAx>
        <c:axId val="540156008"/>
        <c:scaling>
          <c:orientation val="minMax"/>
          <c:max val="125"/>
          <c:min val="95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5616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03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32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0537" y="-13447"/>
            <a:ext cx="2034210" cy="174654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6"/>
            <a:ext cx="1669267" cy="1242640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396459" y="5256514"/>
            <a:ext cx="5930829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300" b="1" i="1" dirty="0">
              <a:solidFill>
                <a:prstClr val="black"/>
              </a:solidFill>
              <a:latin typeface="Arial" pitchFamily="34" charset="0"/>
              <a:ea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err="1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lang="ru-RU" sz="16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6459" y="4652916"/>
            <a:ext cx="4586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rgbClr val="0070C0"/>
                </a:solidFill>
                <a:latin typeface="+mj-lt"/>
              </a:rPr>
              <a:t>Пресс-Конференция, </a:t>
            </a:r>
            <a:r>
              <a:rPr lang="ru-RU" sz="1600" b="1" i="1" dirty="0" err="1">
                <a:solidFill>
                  <a:srgbClr val="0070C0"/>
                </a:solidFill>
                <a:latin typeface="+mj-lt"/>
              </a:rPr>
              <a:t>Нацстатком</a:t>
            </a:r>
            <a:endParaRPr lang="ru-RU" sz="1600" b="1" i="1" dirty="0">
              <a:solidFill>
                <a:srgbClr val="0070C0"/>
              </a:solidFill>
              <a:latin typeface="+mj-lt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rgbClr val="0070C0"/>
                </a:solidFill>
                <a:latin typeface="+mj-lt"/>
              </a:rPr>
              <a:t>16.02.2026г.</a:t>
            </a:r>
            <a:endParaRPr lang="ru-RU" sz="1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9F3F0C-FA08-4CD7-BEEC-68FA41E9317D}"/>
              </a:ext>
            </a:extLst>
          </p:cNvPr>
          <p:cNvSpPr/>
          <p:nvPr/>
        </p:nvSpPr>
        <p:spPr>
          <a:xfrm>
            <a:off x="3169903" y="275921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+mj-lt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+mj-lt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+mj-lt"/>
                <a:cs typeface="Arial" charset="0"/>
              </a:rPr>
              <a:t> Кыргызской Республики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9AF4AB7-2754-C569-128F-B335CA2A1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4577" y="2411535"/>
            <a:ext cx="6781800" cy="13002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Об итогах единовременного учета скота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и домашней птицы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на конец 2025 года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Gungsuh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80AD-E601-34CC-B55A-9C7931602F00}"/>
              </a:ext>
            </a:extLst>
          </p:cNvPr>
          <p:cNvSpPr txBox="1">
            <a:spLocks/>
          </p:cNvSpPr>
          <p:nvPr/>
        </p:nvSpPr>
        <p:spPr>
          <a:xfrm>
            <a:off x="1343631" y="279426"/>
            <a:ext cx="9795849" cy="1117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ea typeface="+mn-ea"/>
              <a:cs typeface="Times New Roman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2DBA3B-2E1C-3596-EA1E-908F68EFD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72699" y="2797475"/>
            <a:ext cx="2861048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C654A8-B8A5-5E10-9DA0-34D5A023B263}"/>
              </a:ext>
            </a:extLst>
          </p:cNvPr>
          <p:cNvSpPr/>
          <p:nvPr/>
        </p:nvSpPr>
        <p:spPr>
          <a:xfrm>
            <a:off x="1343439" y="4434543"/>
            <a:ext cx="3266835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B98B99-3045-7ABA-B754-9B32ECD70D07}"/>
              </a:ext>
            </a:extLst>
          </p:cNvPr>
          <p:cNvSpPr/>
          <p:nvPr/>
        </p:nvSpPr>
        <p:spPr>
          <a:xfrm>
            <a:off x="147521" y="2187902"/>
            <a:ext cx="3002079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395,6</a:t>
            </a:r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 млн. сомов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7B98B99-3045-7ABA-B754-9B32ECD70D07}"/>
              </a:ext>
            </a:extLst>
          </p:cNvPr>
          <p:cNvSpPr/>
          <p:nvPr/>
        </p:nvSpPr>
        <p:spPr>
          <a:xfrm>
            <a:off x="233747" y="2212700"/>
            <a:ext cx="300207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17261" y="200619"/>
            <a:ext cx="1095779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Единовременный учет скота и домашней птицы </a:t>
            </a:r>
            <a:r>
              <a:rPr lang="ru-RU" sz="1600" kern="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повсеместно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проведен с 10 по 25 декабря 2025г</a:t>
            </a:r>
            <a:r>
              <a:rPr lang="ru-RU" sz="1600" kern="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 в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соответствии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с Статистической Программой на 2025г., утвержденной Постановлением Кабинета Министров КР от 16 декабря 2024 года № 761 и совместному приказу МВРСХПП и НСК от 18.11.2025г №05/2-17/309 и №104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43890" y="1277911"/>
            <a:ext cx="314001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/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О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рганы местного самоуправления провели  подворный учет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: </a:t>
            </a:r>
            <a:endParaRPr kumimoji="0" lang="ru-RU" sz="1400" b="1" i="0" u="none" strike="noStrike" kern="0" cap="none" spc="0" normalizeH="0" baseline="0" noProof="0" dirty="0">
              <a:ln/>
              <a:solidFill>
                <a:srgbClr val="C32D2E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37425" y="2316563"/>
            <a:ext cx="293427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/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на территории </a:t>
            </a:r>
            <a:r>
              <a:rPr kumimoji="0" lang="ru-RU" sz="1400" b="1" i="0" u="none" strike="noStrike" kern="0" cap="none" spc="0" normalizeH="0" baseline="0" noProof="0" dirty="0">
                <a:ln/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231 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(</a:t>
            </a:r>
            <a:r>
              <a:rPr kumimoji="0" lang="ru-RU" sz="1400" b="0" i="0" u="none" strike="noStrike" kern="0" cap="none" spc="0" normalizeH="0" baseline="0" noProof="0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айыл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окмоту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itchFamily="18" charset="0"/>
              </a:rPr>
              <a:t>) </a:t>
            </a:r>
            <a:endParaRPr kumimoji="0" lang="ru-RU" sz="1400" b="1" i="0" u="none" strike="noStrike" kern="0" cap="none" spc="0" normalizeH="0" baseline="0" noProof="0" dirty="0">
              <a:ln/>
              <a:solidFill>
                <a:schemeClr val="tx2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56093" y="2316563"/>
            <a:ext cx="275368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/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на территории 33 г</a:t>
            </a:r>
            <a:r>
              <a:rPr kumimoji="0" lang="ru-RU" sz="1400" b="0" i="0" u="none" strike="noStrike" kern="0" cap="none" spc="0" normalizeH="0" baseline="0" noProof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орода включая  города Бишкек и Ош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0914" y="4259519"/>
            <a:ext cx="1823525" cy="17591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Официальная статистическая отчетность, годовой периодично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стью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79" y="2000599"/>
            <a:ext cx="3476436" cy="234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5458437" y="4444193"/>
            <a:ext cx="6436779" cy="4356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ф.№3 и 4 учет, заполнение по итогам подворного опроса и пересчета по КФХ и ЛПХ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59597" y="5079314"/>
            <a:ext cx="5930407" cy="4053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itchFamily="18" charset="0"/>
              </a:rPr>
              <a:t>ф.№24 </a:t>
            </a:r>
            <a:r>
              <a:rPr lang="ru-RU" sz="1400" kern="0" dirty="0">
                <a:solidFill>
                  <a:schemeClr val="tx2"/>
                </a:solidFill>
                <a:cs typeface="Times New Roman" panose="02020603050405020304" pitchFamily="18" charset="0"/>
              </a:rPr>
              <a:t>годовая, сбор от государственных и коллективных хозяйств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0" name="Прямая со стрелкой 19"/>
          <p:cNvCxnSpPr>
            <a:cxnSpLocks/>
          </p:cNvCxnSpPr>
          <p:nvPr/>
        </p:nvCxnSpPr>
        <p:spPr>
          <a:xfrm flipV="1">
            <a:off x="4675679" y="4684637"/>
            <a:ext cx="781518" cy="352905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22" name="Прямая со стрелкой 21"/>
          <p:cNvCxnSpPr>
            <a:cxnSpLocks/>
          </p:cNvCxnSpPr>
          <p:nvPr/>
        </p:nvCxnSpPr>
        <p:spPr>
          <a:xfrm>
            <a:off x="4675679" y="5037542"/>
            <a:ext cx="890220" cy="273572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DCB5745-CA95-2DDA-E151-2BA2AA4F9304}"/>
              </a:ext>
            </a:extLst>
          </p:cNvPr>
          <p:cNvCxnSpPr>
            <a:cxnSpLocks/>
            <a:stCxn id="13" idx="3"/>
            <a:endCxn id="15" idx="0"/>
          </p:cNvCxnSpPr>
          <p:nvPr/>
        </p:nvCxnSpPr>
        <p:spPr>
          <a:xfrm>
            <a:off x="7983904" y="1539521"/>
            <a:ext cx="2349032" cy="777042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AFEDD7CB-982B-11B7-6517-3CEB93158C1D}"/>
              </a:ext>
            </a:extLst>
          </p:cNvPr>
          <p:cNvCxnSpPr>
            <a:cxnSpLocks/>
          </p:cNvCxnSpPr>
          <p:nvPr/>
        </p:nvCxnSpPr>
        <p:spPr>
          <a:xfrm flipH="1">
            <a:off x="2080522" y="1703449"/>
            <a:ext cx="2812563" cy="596195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9" name="Скругленный прямоугольник 15">
            <a:extLst>
              <a:ext uri="{FF2B5EF4-FFF2-40B4-BE49-F238E27FC236}">
                <a16:creationId xmlns:a16="http://schemas.microsoft.com/office/drawing/2014/main" id="{F4842220-AF48-2A33-B182-09BCF7F70054}"/>
              </a:ext>
            </a:extLst>
          </p:cNvPr>
          <p:cNvSpPr/>
          <p:nvPr/>
        </p:nvSpPr>
        <p:spPr>
          <a:xfrm>
            <a:off x="296784" y="3564624"/>
            <a:ext cx="2488725" cy="23445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Созданные и утвержденные районные и городские комиссии по подготовке и проведению учета скота, единовременный </a:t>
            </a:r>
            <a:r>
              <a:rPr lang="ru-RU" sz="1400" kern="0" dirty="0">
                <a:solidFill>
                  <a:schemeClr val="tx2"/>
                </a:solidFill>
                <a:cs typeface="Times New Roman" panose="02020603050405020304" pitchFamily="18" charset="0"/>
              </a:rPr>
              <a:t>учет  скота провели на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отдельно стоящих объектах (кошары, зимовки, фермы и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т.д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814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A7956CD-13C0-D265-7012-FB03ACD9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099751" y="2752436"/>
            <a:ext cx="2773299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Скругленный прямоугольник 24">
            <a:extLst>
              <a:ext uri="{FF2B5EF4-FFF2-40B4-BE49-F238E27FC236}">
                <a16:creationId xmlns:a16="http://schemas.microsoft.com/office/drawing/2014/main" id="{5F6F8541-10FE-587A-5F61-4CC7363EE819}"/>
              </a:ext>
            </a:extLst>
          </p:cNvPr>
          <p:cNvSpPr/>
          <p:nvPr/>
        </p:nvSpPr>
        <p:spPr>
          <a:xfrm>
            <a:off x="2057880" y="426166"/>
            <a:ext cx="7928331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Как проходил единовременный учет скота  и  домашней птицы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по состоянию на конец 2025г.,</a:t>
            </a:r>
            <a:endParaRPr lang="ru-RU" sz="2000" b="1" dirty="0"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04319B-74CE-3786-8693-8DFC037B1CDA}"/>
              </a:ext>
            </a:extLst>
          </p:cNvPr>
          <p:cNvSpPr/>
          <p:nvPr/>
        </p:nvSpPr>
        <p:spPr>
          <a:xfrm>
            <a:off x="2216697" y="1836274"/>
            <a:ext cx="7610698" cy="10715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  Согласно утвержденного постановлением Нацстаткома КР «Методологических указаний по проведению единовременного учета скота и домашней птицы в хозяйствах всех категорий Кыргызской Республики» от 24.07. 2020г. № 6 </a:t>
            </a:r>
          </a:p>
        </p:txBody>
      </p:sp>
      <p:sp>
        <p:nvSpPr>
          <p:cNvPr id="6" name="_s2076">
            <a:extLst>
              <a:ext uri="{FF2B5EF4-FFF2-40B4-BE49-F238E27FC236}">
                <a16:creationId xmlns:a16="http://schemas.microsoft.com/office/drawing/2014/main" id="{78779443-A823-BCF4-5A32-982A3F46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Учету подлежит скот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и домашняя птица по видам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во всех без исключения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хозяйствах на территории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населенных пунктов </a:t>
            </a:r>
          </a:p>
        </p:txBody>
      </p:sp>
      <p:sp>
        <p:nvSpPr>
          <p:cNvPr id="9" name="_s2076">
            <a:extLst>
              <a:ext uri="{FF2B5EF4-FFF2-40B4-BE49-F238E27FC236}">
                <a16:creationId xmlns:a16="http://schemas.microsoft.com/office/drawing/2014/main" id="{42061C46-868D-EB70-D93D-7C22794B5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4608" y="4725144"/>
            <a:ext cx="2880320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Также учету подлежит скот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и домашняя птица,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содержащаяся в отдельно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стоящих строениях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(зимовках, кошарах, фермах)</a:t>
            </a:r>
          </a:p>
        </p:txBody>
      </p:sp>
      <p:sp>
        <p:nvSpPr>
          <p:cNvPr id="10" name="_s2076">
            <a:extLst>
              <a:ext uri="{FF2B5EF4-FFF2-40B4-BE49-F238E27FC236}">
                <a16:creationId xmlns:a16="http://schemas.microsoft.com/office/drawing/2014/main" id="{882B7EF5-0FB6-8FD3-8DF9-6933A8DA2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459" y="3090974"/>
            <a:ext cx="4565163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Составление и утверждение списка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ответственных сотрудников за подготовку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и проведение учета, в том числе переписчиков,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привлекаемых к проведению  учета на местах</a:t>
            </a:r>
          </a:p>
        </p:txBody>
      </p:sp>
      <p:sp>
        <p:nvSpPr>
          <p:cNvPr id="11" name="_s2076">
            <a:extLst>
              <a:ext uri="{FF2B5EF4-FFF2-40B4-BE49-F238E27FC236}">
                <a16:creationId xmlns:a16="http://schemas.microsoft.com/office/drawing/2014/main" id="{CB6CC723-B227-4FD2-944B-3EEF612E2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150" y="4725144"/>
            <a:ext cx="4248472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Данные о численности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скота и домашней птицы  в бланки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форм государственной отчетности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записываются на основании сплошного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обхода,  путем опроса</a:t>
            </a:r>
          </a:p>
        </p:txBody>
      </p:sp>
    </p:spTree>
    <p:extLst>
      <p:ext uri="{BB962C8B-B14F-4D97-AF65-F5344CB8AC3E}">
        <p14:creationId xmlns:p14="http://schemas.microsoft.com/office/powerpoint/2010/main" val="23678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9AAF0-BFBE-3074-64C9-84652DC3F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8B5B36-38FF-6646-A407-FF56C1FF0A98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1B6D084-3F60-681E-D20C-E48D1F70FFCF}"/>
              </a:ext>
            </a:extLst>
          </p:cNvPr>
          <p:cNvSpPr txBox="1">
            <a:spLocks/>
          </p:cNvSpPr>
          <p:nvPr/>
        </p:nvSpPr>
        <p:spPr>
          <a:xfrm>
            <a:off x="3181479" y="586211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40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EAD747F-5174-D078-B998-22116C35E969}"/>
              </a:ext>
            </a:extLst>
          </p:cNvPr>
          <p:cNvSpPr txBox="1">
            <a:spLocks noChangeArrowheads="1"/>
          </p:cNvSpPr>
          <p:nvPr/>
        </p:nvSpPr>
        <p:spPr>
          <a:xfrm>
            <a:off x="2009220" y="242892"/>
            <a:ext cx="8446611" cy="803669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Материалы единовременного учета скота и домашней птицы введены и обработаны в  режиме  </a:t>
            </a:r>
            <a:r>
              <a:rPr lang="en-US" sz="22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LINE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C6C471-3072-A230-BDB6-CF22F0A94140}"/>
              </a:ext>
            </a:extLst>
          </p:cNvPr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38DFB-876F-1622-73D0-74214A055C1E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C95D4EC2-7EC0-6FCA-E3DC-6F392395B7D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84F11BC-3B1D-6745-8AB5-71AE8B153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2A9FDEE-A9E9-990B-08FA-334DA2AAB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9EE8F9-8388-E2E4-B7C5-589E36654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9A82208-EB4C-557F-18C5-9B74BAA3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98CD212-12F6-4DB3-8BBB-1384DBEFF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8385532E-65F6-8AE5-AB58-815EBA4CA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F51B363-97F0-149B-8F13-33E94DA18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E774F7F-8EB7-C7AE-8B88-0098167C4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E988DBA1-BDCE-6027-E111-8DD940710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8B48A6DA-0E1B-5643-51C2-D84B53A98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35BC26BB-D1A1-D92B-F0A7-2615C933C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7B158257-3366-1D32-3FB4-8F83D0072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E5F19E83-A1FE-A7C2-D4B2-4306CB55C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24EB73D8-2B73-C327-C36C-4F18503E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2CD8EBD-8F75-6EB7-AB07-D4EE5012F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D10FF7B3-EF3A-3074-9C97-9F973E00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57C15833-A273-EB8E-D4BE-2739A1E8F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4074D3E3-4DFC-B313-C163-A28E05563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F1711AE2-BDEA-1888-47FB-728FA78B8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EDB3361-3427-D49E-7BCC-7530D346E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9BB95E08-0589-1EA9-A883-E2E1D603E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41ABF617-0E78-7179-32C4-92ADB5345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70321263-6BB0-865A-6AA3-0BA436226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2C1C0EC1-2F2A-14C4-6FC3-8630FB5FD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E5A3021B-59C0-B06E-B008-D917358F9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4C5251F7-1F14-4ED2-B7FA-EA28DCE79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1246F55-C57D-26DD-BD08-A1F07D2CE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4458FD02-1B7B-448D-A38C-3CAA29820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941A83BC-142A-3593-9B10-78A2F4EC8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id="{8FBEC838-D9F5-9E50-4555-5042B1062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id="{70148B07-215A-61DD-A752-AAE5D0284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id="{3B127DFA-A52A-C390-C510-472AFF936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" name="Стрелка вправо 8">
            <a:extLst>
              <a:ext uri="{FF2B5EF4-FFF2-40B4-BE49-F238E27FC236}">
                <a16:creationId xmlns:a16="http://schemas.microsoft.com/office/drawing/2014/main" id="{652E37CC-40AB-916B-EDAA-3DA7CE4A3A00}"/>
              </a:ext>
            </a:extLst>
          </p:cNvPr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8-конечная звезда 13">
            <a:extLst>
              <a:ext uri="{FF2B5EF4-FFF2-40B4-BE49-F238E27FC236}">
                <a16:creationId xmlns:a16="http://schemas.microsoft.com/office/drawing/2014/main" id="{2EFB4139-B8AC-51A6-194A-205E14E081C4}"/>
              </a:ext>
            </a:extLst>
          </p:cNvPr>
          <p:cNvSpPr/>
          <p:nvPr/>
        </p:nvSpPr>
        <p:spPr>
          <a:xfrm>
            <a:off x="2531534" y="945356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53" name="Group 4">
            <a:extLst>
              <a:ext uri="{FF2B5EF4-FFF2-40B4-BE49-F238E27FC236}">
                <a16:creationId xmlns:a16="http://schemas.microsoft.com/office/drawing/2014/main" id="{27C4671B-874C-B778-4D3C-F13395E7385F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55386" y="3854271"/>
            <a:ext cx="1418828" cy="1201738"/>
            <a:chOff x="1935" y="3600"/>
            <a:chExt cx="495" cy="505"/>
          </a:xfrm>
        </p:grpSpPr>
        <p:sp>
          <p:nvSpPr>
            <p:cNvPr id="54" name="AutoShape 3">
              <a:extLst>
                <a:ext uri="{FF2B5EF4-FFF2-40B4-BE49-F238E27FC236}">
                  <a16:creationId xmlns:a16="http://schemas.microsoft.com/office/drawing/2014/main" id="{38DC95CC-D954-EF2F-E41B-8B353C4675A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438F9635-D38B-FDE5-08B4-9DF7A99F7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74BA4BF4-8A94-D073-51DE-534B26A0B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B975EEA4-F7AD-AD8C-30F5-593396002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DA5C9B0E-4939-E541-ED8D-85601E7F9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A08877A2-F704-40D9-9CB0-F5965781E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A6A3E75D-CBC2-5A74-7072-B09C68AFF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C41A8FEA-068D-0BA5-59DD-F28ABFA26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8336EBD5-12DC-7C70-AD39-79E974DA9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2251E8C1-0078-06ED-9163-C415873D2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170506B7-0836-8001-38B9-A4F413719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EC5A00FA-69F6-25F5-6367-BE72E80D3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3FAF391F-2411-5DFF-0154-B1BF032C3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22E89574-EFD2-3FD3-A41F-46FEBA793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32AF2889-A87F-86BB-359A-63AE48882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48081F2F-29CF-2E41-CA2E-1E8E77986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A522C1BD-B2FD-97B0-F043-C135B1B9A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56E7EA29-0EE0-D54F-8D8D-E9BAD1EA3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8F7CB726-8DAC-2D6A-C3C0-30FA8F376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AB3147F8-BEF3-CAA7-7C1E-31ECB107A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35152740-D86E-C063-2B53-63062EAA3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641A5815-573B-4977-7390-76A0922E3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AA87A979-F033-729D-C202-E5FF4A5FB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27">
              <a:extLst>
                <a:ext uri="{FF2B5EF4-FFF2-40B4-BE49-F238E27FC236}">
                  <a16:creationId xmlns:a16="http://schemas.microsoft.com/office/drawing/2014/main" id="{106879EC-02EB-E6A5-C6F0-FC622D92A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28">
              <a:extLst>
                <a:ext uri="{FF2B5EF4-FFF2-40B4-BE49-F238E27FC236}">
                  <a16:creationId xmlns:a16="http://schemas.microsoft.com/office/drawing/2014/main" id="{32668732-D2D4-4A7B-6153-0C522FF4D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29">
              <a:extLst>
                <a:ext uri="{FF2B5EF4-FFF2-40B4-BE49-F238E27FC236}">
                  <a16:creationId xmlns:a16="http://schemas.microsoft.com/office/drawing/2014/main" id="{7F786F30-0519-A465-5893-4FDD6FC4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30">
              <a:extLst>
                <a:ext uri="{FF2B5EF4-FFF2-40B4-BE49-F238E27FC236}">
                  <a16:creationId xmlns:a16="http://schemas.microsoft.com/office/drawing/2014/main" id="{65083970-6C6F-8A1D-E89B-42AC22B45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31">
              <a:extLst>
                <a:ext uri="{FF2B5EF4-FFF2-40B4-BE49-F238E27FC236}">
                  <a16:creationId xmlns:a16="http://schemas.microsoft.com/office/drawing/2014/main" id="{475E220B-CD14-D653-649E-31B6E0D88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32">
              <a:extLst>
                <a:ext uri="{FF2B5EF4-FFF2-40B4-BE49-F238E27FC236}">
                  <a16:creationId xmlns:a16="http://schemas.microsoft.com/office/drawing/2014/main" id="{95C270D3-18F4-7611-2075-613DAAC9C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33">
              <a:extLst>
                <a:ext uri="{FF2B5EF4-FFF2-40B4-BE49-F238E27FC236}">
                  <a16:creationId xmlns:a16="http://schemas.microsoft.com/office/drawing/2014/main" id="{A8744975-BEE3-41BE-1DC5-E0763FD38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34">
              <a:extLst>
                <a:ext uri="{FF2B5EF4-FFF2-40B4-BE49-F238E27FC236}">
                  <a16:creationId xmlns:a16="http://schemas.microsoft.com/office/drawing/2014/main" id="{A16931B4-CF58-62CC-115B-EA79033C1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35">
              <a:extLst>
                <a:ext uri="{FF2B5EF4-FFF2-40B4-BE49-F238E27FC236}">
                  <a16:creationId xmlns:a16="http://schemas.microsoft.com/office/drawing/2014/main" id="{46BF2FAA-B1DA-D95C-5A3F-945322F69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36">
              <a:extLst>
                <a:ext uri="{FF2B5EF4-FFF2-40B4-BE49-F238E27FC236}">
                  <a16:creationId xmlns:a16="http://schemas.microsoft.com/office/drawing/2014/main" id="{C3B1F7F5-0A54-A919-8D08-6E441959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9" name="Стрелка вправо 10">
            <a:extLst>
              <a:ext uri="{FF2B5EF4-FFF2-40B4-BE49-F238E27FC236}">
                <a16:creationId xmlns:a16="http://schemas.microsoft.com/office/drawing/2014/main" id="{ECD16704-031F-B5AA-F45E-2CBEAD665720}"/>
              </a:ext>
            </a:extLst>
          </p:cNvPr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0" name="Picture 10" descr="C:\Documents and Settings\VBorodko\Local Settings\Temporary Internet Files\Content.IE5\V4A183NL\MCj04414550000[1].png">
            <a:extLst>
              <a:ext uri="{FF2B5EF4-FFF2-40B4-BE49-F238E27FC236}">
                <a16:creationId xmlns:a16="http://schemas.microsoft.com/office/drawing/2014/main" id="{63B1E47C-E7E9-38C6-1EBB-E71ADB1D3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AutoShape 16">
            <a:extLst>
              <a:ext uri="{FF2B5EF4-FFF2-40B4-BE49-F238E27FC236}">
                <a16:creationId xmlns:a16="http://schemas.microsoft.com/office/drawing/2014/main" id="{B893BBC7-4840-9353-6E69-2026F9972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499" y="5129297"/>
            <a:ext cx="2095566" cy="968377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4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92" name="AutoShape 33">
            <a:extLst>
              <a:ext uri="{FF2B5EF4-FFF2-40B4-BE49-F238E27FC236}">
                <a16:creationId xmlns:a16="http://schemas.microsoft.com/office/drawing/2014/main" id="{B36B8978-56BC-B3EE-E979-BCF8BA407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751" y="5071665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         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3" name="AutoShape 14">
            <a:extLst>
              <a:ext uri="{FF2B5EF4-FFF2-40B4-BE49-F238E27FC236}">
                <a16:creationId xmlns:a16="http://schemas.microsoft.com/office/drawing/2014/main" id="{E4ED4C9D-A0DC-7B3A-0B4D-F3C16DF9D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Заполнение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 err="1">
                <a:solidFill>
                  <a:srgbClr val="000000"/>
                </a:solidFill>
              </a:rPr>
              <a:t>el</a:t>
            </a:r>
            <a:r>
              <a:rPr lang="en-US" sz="1600" dirty="0">
                <a:solidFill>
                  <a:srgbClr val="000000"/>
                </a:solidFill>
              </a:rPr>
              <a:t>&gt;</a:t>
            </a:r>
            <a:r>
              <a:rPr lang="ru-RU" sz="1600" dirty="0">
                <a:solidFill>
                  <a:srgbClr val="000000"/>
                </a:solidFill>
              </a:rPr>
              <a:t> шаблона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4" name="TextBox 14">
            <a:extLst>
              <a:ext uri="{FF2B5EF4-FFF2-40B4-BE49-F238E27FC236}">
                <a16:creationId xmlns:a16="http://schemas.microsoft.com/office/drawing/2014/main" id="{67CF53BC-BF50-1149-EE91-74E627575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 dirty="0">
                <a:latin typeface="Arial" pitchFamily="34" charset="0"/>
              </a:rPr>
              <a:t>Интернет </a:t>
            </a:r>
          </a:p>
        </p:txBody>
      </p:sp>
      <p:sp>
        <p:nvSpPr>
          <p:cNvPr id="95" name="Блок-схема: альтернативный процесс 94">
            <a:extLst>
              <a:ext uri="{FF2B5EF4-FFF2-40B4-BE49-F238E27FC236}">
                <a16:creationId xmlns:a16="http://schemas.microsoft.com/office/drawing/2014/main" id="{4C9EAB14-C2FA-0C0D-D4E2-0B0C57BD4AD8}"/>
              </a:ext>
            </a:extLst>
          </p:cNvPr>
          <p:cNvSpPr/>
          <p:nvPr/>
        </p:nvSpPr>
        <p:spPr>
          <a:xfrm>
            <a:off x="6497804" y="1460983"/>
            <a:ext cx="4335595" cy="463669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6" name="Прямоугольник 1">
            <a:extLst>
              <a:ext uri="{FF2B5EF4-FFF2-40B4-BE49-F238E27FC236}">
                <a16:creationId xmlns:a16="http://schemas.microsoft.com/office/drawing/2014/main" id="{85326FF3-D2C9-331F-7F2A-1599CCB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ru-RU" sz="2400" dirty="0"/>
              <a:t>Сервер ЦИД </a:t>
            </a:r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  <p:pic>
        <p:nvPicPr>
          <p:cNvPr id="97" name="Рисунок 40" descr="6.jpg">
            <a:extLst>
              <a:ext uri="{FF2B5EF4-FFF2-40B4-BE49-F238E27FC236}">
                <a16:creationId xmlns:a16="http://schemas.microsoft.com/office/drawing/2014/main" id="{3BCB293C-40EA-F954-D04C-C4B52CD70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594" y="3048608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Цилиндр 97">
            <a:extLst>
              <a:ext uri="{FF2B5EF4-FFF2-40B4-BE49-F238E27FC236}">
                <a16:creationId xmlns:a16="http://schemas.microsoft.com/office/drawing/2014/main" id="{C2ED7FFA-8C80-F27F-05D5-C3CC23BE499C}"/>
              </a:ext>
            </a:extLst>
          </p:cNvPr>
          <p:cNvSpPr/>
          <p:nvPr/>
        </p:nvSpPr>
        <p:spPr>
          <a:xfrm>
            <a:off x="8327130" y="4853422"/>
            <a:ext cx="1497938" cy="1214437"/>
          </a:xfrm>
          <a:prstGeom prst="can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sp>
        <p:nvSpPr>
          <p:cNvPr id="99" name="Стрелка углом вверх 130">
            <a:extLst>
              <a:ext uri="{FF2B5EF4-FFF2-40B4-BE49-F238E27FC236}">
                <a16:creationId xmlns:a16="http://schemas.microsoft.com/office/drawing/2014/main" id="{B0F18D46-0164-CEB9-CF20-A84BD3A017D3}"/>
              </a:ext>
            </a:extLst>
          </p:cNvPr>
          <p:cNvSpPr/>
          <p:nvPr/>
        </p:nvSpPr>
        <p:spPr>
          <a:xfrm>
            <a:off x="4873957" y="3576439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26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632262" y="2261811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325BA18-7D56-0557-573C-A3B0B05921D0}"/>
              </a:ext>
            </a:extLst>
          </p:cNvPr>
          <p:cNvSpPr txBox="1">
            <a:spLocks/>
          </p:cNvSpPr>
          <p:nvPr/>
        </p:nvSpPr>
        <p:spPr>
          <a:xfrm>
            <a:off x="3181479" y="586210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400" dirty="0"/>
          </a:p>
        </p:txBody>
      </p:sp>
      <p:sp>
        <p:nvSpPr>
          <p:cNvPr id="2" name="Параллелограмм 1">
            <a:extLst>
              <a:ext uri="{FF2B5EF4-FFF2-40B4-BE49-F238E27FC236}">
                <a16:creationId xmlns:a16="http://schemas.microsoft.com/office/drawing/2014/main" id="{19017574-3CEE-470B-DA8C-7187917DCD34}"/>
              </a:ext>
            </a:extLst>
          </p:cNvPr>
          <p:cNvSpPr/>
          <p:nvPr/>
        </p:nvSpPr>
        <p:spPr>
          <a:xfrm>
            <a:off x="1238224" y="286942"/>
            <a:ext cx="8467304" cy="909809"/>
          </a:xfrm>
          <a:prstGeom prst="parallelogram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anchor="ctr"/>
          <a:lstStyle/>
          <a:p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По итогам проведенного учета поголовье скота                           и домашней птицы составило 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в хозяйствах всех категорий, на конец 2025 года (тыс. голов)</a:t>
            </a:r>
            <a:endParaRPr lang="ru-RU" sz="2000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0AD1955-2A8A-07A1-9756-4289FE303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965966"/>
              </p:ext>
            </p:extLst>
          </p:nvPr>
        </p:nvGraphicFramePr>
        <p:xfrm>
          <a:off x="618978" y="1224209"/>
          <a:ext cx="7280234" cy="5047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7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76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  к  2024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0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08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1 828,8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1 859,0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коров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918,5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934,3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Овцы и козы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6 280,3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6331,6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58,6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Свиньи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Лошади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553,5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566,0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0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Домашняя птица      </a:t>
                      </a:r>
                    </a:p>
                    <a:p>
                      <a:pPr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 всего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7 731,1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8 650,0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919,0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FB94A56C-C8D0-0750-6215-D18F66A05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731" y="1224209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 descr="C:\Disk D\2017 ЗиСЯС\Животнов през 2017\картинки\корова.jpeg">
            <a:extLst>
              <a:ext uri="{FF2B5EF4-FFF2-40B4-BE49-F238E27FC236}">
                <a16:creationId xmlns:a16="http://schemas.microsoft.com/office/drawing/2014/main" id="{A912FE05-4D28-606C-8274-FFCE629E3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528" y="2669746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C:\Disk D\2017 ЗиСЯС\Животнов през 2017\картинки\овца.jpeg">
            <a:extLst>
              <a:ext uri="{FF2B5EF4-FFF2-40B4-BE49-F238E27FC236}">
                <a16:creationId xmlns:a16="http://schemas.microsoft.com/office/drawing/2014/main" id="{693D73BC-981D-F72B-30CB-CF8DF903B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27" y="3629975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Disk D\2017 ЗиСЯС\Животнов през 2017\картинки\свинья.jpeg">
            <a:extLst>
              <a:ext uri="{FF2B5EF4-FFF2-40B4-BE49-F238E27FC236}">
                <a16:creationId xmlns:a16="http://schemas.microsoft.com/office/drawing/2014/main" id="{8AD59F2D-3B09-84DD-FF5E-588553974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27" y="4355204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Disk D\2017 ЗиСЯС\Животнов през 2017\картинки\лошадь.jpeg">
            <a:extLst>
              <a:ext uri="{FF2B5EF4-FFF2-40B4-BE49-F238E27FC236}">
                <a16:creationId xmlns:a16="http://schemas.microsoft.com/office/drawing/2014/main" id="{94F0C971-ED85-24E4-FFAD-EB27D1C8A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413" y="4624012"/>
            <a:ext cx="1214692" cy="100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Disk D\2017 ЗиСЯС\Животнов през 2017\картинки\петух.jpeg">
            <a:extLst>
              <a:ext uri="{FF2B5EF4-FFF2-40B4-BE49-F238E27FC236}">
                <a16:creationId xmlns:a16="http://schemas.microsoft.com/office/drawing/2014/main" id="{5EC5E327-0FEA-7A3F-AB8E-20965D1C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95" y="5490165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5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3F5CB1B-A1AA-4773-C240-667BA9D9D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араллелограмм 1">
            <a:extLst>
              <a:ext uri="{FF2B5EF4-FFF2-40B4-BE49-F238E27FC236}">
                <a16:creationId xmlns:a16="http://schemas.microsoft.com/office/drawing/2014/main" id="{C5DCA62F-D306-B8C9-38E4-D228A2920D0D}"/>
              </a:ext>
            </a:extLst>
          </p:cNvPr>
          <p:cNvSpPr/>
          <p:nvPr/>
        </p:nvSpPr>
        <p:spPr>
          <a:xfrm>
            <a:off x="482421" y="0"/>
            <a:ext cx="10191995" cy="911024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>
                <a:solidFill>
                  <a:schemeClr val="tx2"/>
                </a:solidFill>
                <a:cs typeface="Times New Roman" pitchFamily="18" charset="0"/>
              </a:rPr>
              <a:t>Распределение поголовье скота и домашней птиц по территории          </a:t>
            </a:r>
            <a:r>
              <a:rPr lang="ru-RU" sz="2000" b="1" i="1" dirty="0">
                <a:solidFill>
                  <a:schemeClr val="tx2"/>
                </a:solidFill>
                <a:cs typeface="Times New Roman" pitchFamily="18" charset="0"/>
              </a:rPr>
              <a:t>(в хозяйствах всех категорий, на конец 20</a:t>
            </a:r>
            <a:r>
              <a:rPr lang="en-US" sz="2000" b="1" i="1" dirty="0">
                <a:solidFill>
                  <a:schemeClr val="tx2"/>
                </a:solidFill>
                <a:cs typeface="Times New Roman" pitchFamily="18" charset="0"/>
              </a:rPr>
              <a:t>2</a:t>
            </a:r>
            <a:r>
              <a:rPr lang="ky-KG" sz="2000" b="1" i="1" dirty="0">
                <a:solidFill>
                  <a:schemeClr val="tx2"/>
                </a:solidFill>
                <a:cs typeface="Times New Roman" pitchFamily="18" charset="0"/>
              </a:rPr>
              <a:t>5</a:t>
            </a:r>
            <a:r>
              <a:rPr lang="ru-RU" sz="2000" b="1" i="1" dirty="0">
                <a:solidFill>
                  <a:schemeClr val="tx2"/>
                </a:solidFill>
                <a:cs typeface="Times New Roman" pitchFamily="18" charset="0"/>
              </a:rPr>
              <a:t> года</a:t>
            </a:r>
            <a:r>
              <a:rPr lang="ru-RU" sz="2000" i="1" dirty="0">
                <a:solidFill>
                  <a:schemeClr val="tx2"/>
                </a:solidFill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chemeClr val="tx2"/>
                </a:solidFill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chemeClr val="tx2"/>
                </a:solidFill>
                <a:cs typeface="Times New Roman" pitchFamily="18" charset="0"/>
              </a:rPr>
              <a:t>)  </a:t>
            </a:r>
            <a:endParaRPr lang="ru-RU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0E3A7C3-67C0-5ABC-FC58-601C03B5B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547350"/>
              </p:ext>
            </p:extLst>
          </p:nvPr>
        </p:nvGraphicFramePr>
        <p:xfrm>
          <a:off x="482422" y="1045562"/>
          <a:ext cx="9575979" cy="526300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966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0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0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9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56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00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18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027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Крупный рогатый скот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коровы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Овцы и козы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Лошади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Домашняя птица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голов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Кыргызская Республика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1 859,0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934,3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6 331,6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566,0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8 650,0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Баткенская</a:t>
                      </a:r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151,3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8,1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7,0</a:t>
                      </a:r>
                      <a:endParaRPr lang="ru-RU" sz="1600" b="1" i="1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423,0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474,6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5,5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Джалал-Абадская</a:t>
                      </a:r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390,2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21,0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210,9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22,6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1423,9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22,5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94,9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16,8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1375,3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15,9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Иссык-Кульская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288,0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15,5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149,8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948,1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100,2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766,8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8,9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Нарынская</a:t>
                      </a:r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219,4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11,8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101,4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1127,3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149,2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26,3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218,8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8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Ошская</a:t>
                      </a:r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408,6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205,6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1096,5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17,3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100,8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17,8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1214,5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14,0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Таласская</a:t>
                      </a:r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область 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70,5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34,4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574,3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29,2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5,2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263,8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Чуйская область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314,6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17,0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150,4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16,1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04,2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11,1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81,9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3 890,3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45,0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г. Бишкек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306,6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г. Ош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11,2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24,4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136,8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Особый учет</a:t>
                      </a:r>
                      <a:endParaRPr lang="ru-RU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76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CC6FF-0013-96C7-0991-8B4EC321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62594" y="2761673"/>
            <a:ext cx="3022045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ABD728-D80B-ECD6-748C-4D920248D521}"/>
              </a:ext>
            </a:extLst>
          </p:cNvPr>
          <p:cNvSpPr/>
          <p:nvPr/>
        </p:nvSpPr>
        <p:spPr>
          <a:xfrm>
            <a:off x="847129" y="106794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Темпы роста поголовья крупного рогатого скота в хозяйствах всех категорий,          на конец года  </a:t>
            </a:r>
            <a:r>
              <a:rPr lang="ru-RU" sz="18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3E2A5D-9E8F-0611-3D45-28111CC8A639}"/>
              </a:ext>
            </a:extLst>
          </p:cNvPr>
          <p:cNvSpPr/>
          <p:nvPr/>
        </p:nvSpPr>
        <p:spPr>
          <a:xfrm>
            <a:off x="325538" y="787903"/>
            <a:ext cx="545954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Темп роста поголовья крупного рогатого скота                    по Кыргызской Республике – 101,7%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650775"/>
              </p:ext>
            </p:extLst>
          </p:nvPr>
        </p:nvGraphicFramePr>
        <p:xfrm>
          <a:off x="847128" y="1842869"/>
          <a:ext cx="10139739" cy="435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7436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53CC2-2AD1-3D8A-2BE0-E1262802D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6E16AE8-8B37-215B-9DE9-E879030C7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58ECC3-81C5-C29A-CD75-B8E674E94467}"/>
              </a:ext>
            </a:extLst>
          </p:cNvPr>
          <p:cNvSpPr/>
          <p:nvPr/>
        </p:nvSpPr>
        <p:spPr>
          <a:xfrm>
            <a:off x="1320182" y="153394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Темпы роста поголовья овец и коз в хозяйствах всех категорий, 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72358F4-2639-E4E0-19DE-DB024E5486EE}"/>
              </a:ext>
            </a:extLst>
          </p:cNvPr>
          <p:cNvSpPr/>
          <p:nvPr/>
        </p:nvSpPr>
        <p:spPr>
          <a:xfrm>
            <a:off x="263217" y="843483"/>
            <a:ext cx="499458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Темп роста поголовья овец и коз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         по Кыргызской Республике – 100,8 %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495276"/>
              </p:ext>
            </p:extLst>
          </p:nvPr>
        </p:nvGraphicFramePr>
        <p:xfrm>
          <a:off x="1413052" y="1212783"/>
          <a:ext cx="9386493" cy="5372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592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E947077-485F-4E07-E3C1-0EA820DF7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2751327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9527B26-E040-84EE-6BFC-E4F4DBF1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4818252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156E67C-CAB3-196E-8998-D54C42CB530C}"/>
              </a:ext>
            </a:extLst>
          </p:cNvPr>
          <p:cNvSpPr/>
          <p:nvPr/>
        </p:nvSpPr>
        <p:spPr>
          <a:xfrm>
            <a:off x="1309662" y="65909"/>
            <a:ext cx="845480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Темпы роста поголовья лошадей в хозяйствах всех категорий, 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76877-C7D5-255A-AAFE-034917B990A1}"/>
              </a:ext>
            </a:extLst>
          </p:cNvPr>
          <p:cNvSpPr/>
          <p:nvPr/>
        </p:nvSpPr>
        <p:spPr>
          <a:xfrm>
            <a:off x="484571" y="748369"/>
            <a:ext cx="403244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Темп роста поголовья лошадей по Кыргызской Республике – 102,3 %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234470"/>
              </p:ext>
            </p:extLst>
          </p:nvPr>
        </p:nvGraphicFramePr>
        <p:xfrm>
          <a:off x="1477109" y="1449706"/>
          <a:ext cx="9495692" cy="4873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4377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74FF0B4-D8F0-66EB-9992-08D98CAF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10766" y="2481483"/>
            <a:ext cx="3140789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0E605B-B0B0-2821-8B7C-F97C71F086B0}"/>
              </a:ext>
            </a:extLst>
          </p:cNvPr>
          <p:cNvSpPr/>
          <p:nvPr/>
        </p:nvSpPr>
        <p:spPr>
          <a:xfrm>
            <a:off x="1029364" y="110443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Темпы роста поголовья домашней птицы в хозяйствах всех категорий, на конец года  </a:t>
            </a:r>
            <a:r>
              <a:rPr lang="ru-RU" sz="18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827E77-0695-846A-694D-9B39FB490B5F}"/>
              </a:ext>
            </a:extLst>
          </p:cNvPr>
          <p:cNvSpPr/>
          <p:nvPr/>
        </p:nvSpPr>
        <p:spPr>
          <a:xfrm>
            <a:off x="628311" y="756774"/>
            <a:ext cx="546768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Темп роста поголовья домашней птицы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         по Кыргызской Республике – 111,9 %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992981"/>
              </p:ext>
            </p:extLst>
          </p:nvPr>
        </p:nvGraphicFramePr>
        <p:xfrm>
          <a:off x="1328739" y="1403105"/>
          <a:ext cx="9028044" cy="469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1590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FE88DC4-68B5-63FC-D392-921D221BF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30486" y="1916990"/>
            <a:ext cx="3011141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араллелограмм 1">
            <a:extLst>
              <a:ext uri="{FF2B5EF4-FFF2-40B4-BE49-F238E27FC236}">
                <a16:creationId xmlns:a16="http://schemas.microsoft.com/office/drawing/2014/main" id="{F39CE2B9-65F1-B59C-8457-D23FEAAEAB04}"/>
              </a:ext>
            </a:extLst>
          </p:cNvPr>
          <p:cNvSpPr/>
          <p:nvPr/>
        </p:nvSpPr>
        <p:spPr>
          <a:xfrm>
            <a:off x="826979" y="253664"/>
            <a:ext cx="8967181" cy="911024"/>
          </a:xfrm>
          <a:prstGeom prst="parallelogram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Поголовье скота , из них на отдельно стоящих объектах </a:t>
            </a:r>
          </a:p>
          <a:p>
            <a:pPr algn="just"/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(в хозяйствах всех категорий, на конец 20</a:t>
            </a:r>
            <a:r>
              <a:rPr lang="en-US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</a:t>
            </a:r>
            <a:r>
              <a:rPr lang="ky-KG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5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года)</a:t>
            </a:r>
            <a:endParaRPr lang="ru-RU" sz="2000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Блок-схема: данные 5">
            <a:extLst>
              <a:ext uri="{FF2B5EF4-FFF2-40B4-BE49-F238E27FC236}">
                <a16:creationId xmlns:a16="http://schemas.microsoft.com/office/drawing/2014/main" id="{16588540-338B-1353-F340-A362819F5568}"/>
              </a:ext>
            </a:extLst>
          </p:cNvPr>
          <p:cNvSpPr/>
          <p:nvPr/>
        </p:nvSpPr>
        <p:spPr>
          <a:xfrm>
            <a:off x="2356011" y="1250140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Всего поголовье, </a:t>
            </a:r>
            <a:r>
              <a:rPr lang="ru-RU" sz="1600" b="1" i="1" dirty="0">
                <a:solidFill>
                  <a:srgbClr val="C00000"/>
                </a:solidFill>
                <a:cs typeface="Times New Roman" pitchFamily="18" charset="0"/>
              </a:rPr>
              <a:t>тыс. голов</a:t>
            </a:r>
          </a:p>
        </p:txBody>
      </p:sp>
      <p:sp>
        <p:nvSpPr>
          <p:cNvPr id="7" name="Блок-схема: данные 6">
            <a:extLst>
              <a:ext uri="{FF2B5EF4-FFF2-40B4-BE49-F238E27FC236}">
                <a16:creationId xmlns:a16="http://schemas.microsoft.com/office/drawing/2014/main" id="{8A331388-A37D-581A-29A1-9DCA81A87CCC}"/>
              </a:ext>
            </a:extLst>
          </p:cNvPr>
          <p:cNvSpPr/>
          <p:nvPr/>
        </p:nvSpPr>
        <p:spPr>
          <a:xfrm>
            <a:off x="4376936" y="1298531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из них поголовье на отдельно стоящих объектах, </a:t>
            </a:r>
            <a:r>
              <a:rPr lang="ru-RU" sz="1600" i="1" dirty="0">
                <a:solidFill>
                  <a:srgbClr val="C00000"/>
                </a:solidFill>
                <a:cs typeface="Times New Roman" pitchFamily="18" charset="0"/>
              </a:rPr>
              <a:t>тыс. голов</a:t>
            </a:r>
          </a:p>
        </p:txBody>
      </p:sp>
      <p:sp>
        <p:nvSpPr>
          <p:cNvPr id="9" name="Блок-схема: данные 8">
            <a:extLst>
              <a:ext uri="{FF2B5EF4-FFF2-40B4-BE49-F238E27FC236}">
                <a16:creationId xmlns:a16="http://schemas.microsoft.com/office/drawing/2014/main" id="{A7287C7B-F767-9814-B990-0679A6389087}"/>
              </a:ext>
            </a:extLst>
          </p:cNvPr>
          <p:cNvSpPr/>
          <p:nvPr/>
        </p:nvSpPr>
        <p:spPr>
          <a:xfrm>
            <a:off x="7658239" y="1255316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или</a:t>
            </a:r>
            <a:r>
              <a:rPr lang="ru-RU" sz="1600" b="1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C00000"/>
                </a:solidFill>
                <a:cs typeface="Times New Roman" pitchFamily="18" charset="0"/>
              </a:rPr>
              <a:t>в % к  </a:t>
            </a:r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общему поголовью</a:t>
            </a:r>
          </a:p>
        </p:txBody>
      </p:sp>
      <p:sp>
        <p:nvSpPr>
          <p:cNvPr id="10" name="Волна 9">
            <a:extLst>
              <a:ext uri="{FF2B5EF4-FFF2-40B4-BE49-F238E27FC236}">
                <a16:creationId xmlns:a16="http://schemas.microsoft.com/office/drawing/2014/main" id="{DFFE2DEC-2444-79A4-0D3B-8A17319A953E}"/>
              </a:ext>
            </a:extLst>
          </p:cNvPr>
          <p:cNvSpPr/>
          <p:nvPr/>
        </p:nvSpPr>
        <p:spPr>
          <a:xfrm>
            <a:off x="272479" y="2119524"/>
            <a:ext cx="2879463" cy="773105"/>
          </a:xfrm>
          <a:prstGeom prst="wav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Крупный рогатый скот</a:t>
            </a: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65F2F927-91FE-FC00-5303-BE26CF44B3D0}"/>
              </a:ext>
            </a:extLst>
          </p:cNvPr>
          <p:cNvSpPr/>
          <p:nvPr/>
        </p:nvSpPr>
        <p:spPr>
          <a:xfrm>
            <a:off x="3503799" y="2338615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1 859,0</a:t>
            </a:r>
          </a:p>
        </p:txBody>
      </p:sp>
      <p:sp>
        <p:nvSpPr>
          <p:cNvPr id="4" name="Стрелка вправо с вырезом 27">
            <a:extLst>
              <a:ext uri="{FF2B5EF4-FFF2-40B4-BE49-F238E27FC236}">
                <a16:creationId xmlns:a16="http://schemas.microsoft.com/office/drawing/2014/main" id="{E7A71E39-EA53-8DA6-DC0E-44EC24CA85D5}"/>
              </a:ext>
            </a:extLst>
          </p:cNvPr>
          <p:cNvSpPr/>
          <p:nvPr/>
        </p:nvSpPr>
        <p:spPr>
          <a:xfrm>
            <a:off x="5241032" y="2250373"/>
            <a:ext cx="2072049" cy="721037"/>
          </a:xfrm>
          <a:prstGeom prst="notch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chemeClr val="tx2"/>
                </a:solidFill>
                <a:cs typeface="Times New Roman" pitchFamily="18" charset="0"/>
              </a:rPr>
              <a:t>2</a:t>
            </a:r>
            <a:r>
              <a:rPr lang="ru-RU" sz="2000" b="1" dirty="0">
                <a:solidFill>
                  <a:schemeClr val="tx2"/>
                </a:solidFill>
                <a:cs typeface="Times New Roman" pitchFamily="18" charset="0"/>
              </a:rPr>
              <a:t>12,9</a:t>
            </a:r>
          </a:p>
        </p:txBody>
      </p:sp>
      <p:sp>
        <p:nvSpPr>
          <p:cNvPr id="8" name="Скругленный прямоугольник 29">
            <a:extLst>
              <a:ext uri="{FF2B5EF4-FFF2-40B4-BE49-F238E27FC236}">
                <a16:creationId xmlns:a16="http://schemas.microsoft.com/office/drawing/2014/main" id="{E0E2BDAE-9F97-06C6-0B2C-1A3C0474EDD9}"/>
              </a:ext>
            </a:extLst>
          </p:cNvPr>
          <p:cNvSpPr/>
          <p:nvPr/>
        </p:nvSpPr>
        <p:spPr>
          <a:xfrm>
            <a:off x="8113122" y="2360196"/>
            <a:ext cx="1002001" cy="482606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11,5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1" name="Волна 10">
            <a:extLst>
              <a:ext uri="{FF2B5EF4-FFF2-40B4-BE49-F238E27FC236}">
                <a16:creationId xmlns:a16="http://schemas.microsoft.com/office/drawing/2014/main" id="{99CB8034-F2CD-A44D-FE48-CE1715E7C421}"/>
              </a:ext>
            </a:extLst>
          </p:cNvPr>
          <p:cNvSpPr/>
          <p:nvPr/>
        </p:nvSpPr>
        <p:spPr>
          <a:xfrm>
            <a:off x="560512" y="2971410"/>
            <a:ext cx="2591430" cy="659690"/>
          </a:xfrm>
          <a:prstGeom prst="wav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Овцы и козы </a:t>
            </a:r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id="{0846D300-6909-FDE5-A5A9-BB20C0CCAC6A}"/>
              </a:ext>
            </a:extLst>
          </p:cNvPr>
          <p:cNvSpPr/>
          <p:nvPr/>
        </p:nvSpPr>
        <p:spPr>
          <a:xfrm>
            <a:off x="3427767" y="3149958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6 331,6</a:t>
            </a:r>
          </a:p>
        </p:txBody>
      </p:sp>
      <p:sp>
        <p:nvSpPr>
          <p:cNvPr id="13" name="Стрелка вправо с вырезом 30">
            <a:extLst>
              <a:ext uri="{FF2B5EF4-FFF2-40B4-BE49-F238E27FC236}">
                <a16:creationId xmlns:a16="http://schemas.microsoft.com/office/drawing/2014/main" id="{3D1246A0-9921-C8EA-0FB8-24E732FDE2ED}"/>
              </a:ext>
            </a:extLst>
          </p:cNvPr>
          <p:cNvSpPr/>
          <p:nvPr/>
        </p:nvSpPr>
        <p:spPr>
          <a:xfrm>
            <a:off x="5217962" y="2905342"/>
            <a:ext cx="1991292" cy="796133"/>
          </a:xfrm>
          <a:prstGeom prst="notch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  <a:cs typeface="Times New Roman" pitchFamily="18" charset="0"/>
              </a:rPr>
              <a:t>955,8</a:t>
            </a:r>
          </a:p>
        </p:txBody>
      </p:sp>
      <p:sp>
        <p:nvSpPr>
          <p:cNvPr id="14" name="Скругленный прямоугольник 33">
            <a:extLst>
              <a:ext uri="{FF2B5EF4-FFF2-40B4-BE49-F238E27FC236}">
                <a16:creationId xmlns:a16="http://schemas.microsoft.com/office/drawing/2014/main" id="{6E0A8E3A-E08A-BB2C-02AA-0E165A61C092}"/>
              </a:ext>
            </a:extLst>
          </p:cNvPr>
          <p:cNvSpPr/>
          <p:nvPr/>
        </p:nvSpPr>
        <p:spPr>
          <a:xfrm>
            <a:off x="7833319" y="3103559"/>
            <a:ext cx="1002001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15,1%</a:t>
            </a:r>
          </a:p>
        </p:txBody>
      </p:sp>
      <p:sp>
        <p:nvSpPr>
          <p:cNvPr id="15" name="Волна 14">
            <a:extLst>
              <a:ext uri="{FF2B5EF4-FFF2-40B4-BE49-F238E27FC236}">
                <a16:creationId xmlns:a16="http://schemas.microsoft.com/office/drawing/2014/main" id="{73142E3E-5E18-A18A-4DA8-B3DE9D04E86E}"/>
              </a:ext>
            </a:extLst>
          </p:cNvPr>
          <p:cNvSpPr/>
          <p:nvPr/>
        </p:nvSpPr>
        <p:spPr>
          <a:xfrm>
            <a:off x="640365" y="3732859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Лошади</a:t>
            </a:r>
          </a:p>
        </p:txBody>
      </p:sp>
      <p:sp>
        <p:nvSpPr>
          <p:cNvPr id="16" name="Скругленный прямоугольник 19">
            <a:extLst>
              <a:ext uri="{FF2B5EF4-FFF2-40B4-BE49-F238E27FC236}">
                <a16:creationId xmlns:a16="http://schemas.microsoft.com/office/drawing/2014/main" id="{67D2C52F-A2AD-26D2-F815-901E92982C82}"/>
              </a:ext>
            </a:extLst>
          </p:cNvPr>
          <p:cNvSpPr/>
          <p:nvPr/>
        </p:nvSpPr>
        <p:spPr>
          <a:xfrm>
            <a:off x="3303345" y="3864624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566,0</a:t>
            </a:r>
          </a:p>
        </p:txBody>
      </p:sp>
      <p:sp>
        <p:nvSpPr>
          <p:cNvPr id="17" name="Стрелка вправо с вырезом 32">
            <a:extLst>
              <a:ext uri="{FF2B5EF4-FFF2-40B4-BE49-F238E27FC236}">
                <a16:creationId xmlns:a16="http://schemas.microsoft.com/office/drawing/2014/main" id="{C51BF70B-1E6F-AD6B-FD1E-4002A938A576}"/>
              </a:ext>
            </a:extLst>
          </p:cNvPr>
          <p:cNvSpPr/>
          <p:nvPr/>
        </p:nvSpPr>
        <p:spPr>
          <a:xfrm>
            <a:off x="5097016" y="3732859"/>
            <a:ext cx="2016224" cy="823391"/>
          </a:xfrm>
          <a:prstGeom prst="notch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  <a:cs typeface="Times New Roman" pitchFamily="18" charset="0"/>
              </a:rPr>
              <a:t>100,8</a:t>
            </a:r>
          </a:p>
        </p:txBody>
      </p:sp>
      <p:sp>
        <p:nvSpPr>
          <p:cNvPr id="18" name="Скругленный прямоугольник 36">
            <a:extLst>
              <a:ext uri="{FF2B5EF4-FFF2-40B4-BE49-F238E27FC236}">
                <a16:creationId xmlns:a16="http://schemas.microsoft.com/office/drawing/2014/main" id="{6C2ED056-0A5C-E693-3895-E6B7D561124B}"/>
              </a:ext>
            </a:extLst>
          </p:cNvPr>
          <p:cNvSpPr/>
          <p:nvPr/>
        </p:nvSpPr>
        <p:spPr>
          <a:xfrm>
            <a:off x="7833320" y="3872204"/>
            <a:ext cx="1002000" cy="50788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17,8%</a:t>
            </a:r>
          </a:p>
        </p:txBody>
      </p:sp>
      <p:sp>
        <p:nvSpPr>
          <p:cNvPr id="19" name="Волна 18">
            <a:extLst>
              <a:ext uri="{FF2B5EF4-FFF2-40B4-BE49-F238E27FC236}">
                <a16:creationId xmlns:a16="http://schemas.microsoft.com/office/drawing/2014/main" id="{03DB8AD7-423F-F90A-1CAD-5C97941FB78F}"/>
              </a:ext>
            </a:extLst>
          </p:cNvPr>
          <p:cNvSpPr/>
          <p:nvPr/>
        </p:nvSpPr>
        <p:spPr>
          <a:xfrm>
            <a:off x="857352" y="4580448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Свиньи</a:t>
            </a:r>
          </a:p>
        </p:txBody>
      </p:sp>
      <p:sp>
        <p:nvSpPr>
          <p:cNvPr id="20" name="Скругленный прямоугольник 20">
            <a:extLst>
              <a:ext uri="{FF2B5EF4-FFF2-40B4-BE49-F238E27FC236}">
                <a16:creationId xmlns:a16="http://schemas.microsoft.com/office/drawing/2014/main" id="{0AD3081C-274B-E0C1-4325-E4E0E560EA01}"/>
              </a:ext>
            </a:extLst>
          </p:cNvPr>
          <p:cNvSpPr/>
          <p:nvPr/>
        </p:nvSpPr>
        <p:spPr>
          <a:xfrm>
            <a:off x="3291124" y="473726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27,3</a:t>
            </a:r>
          </a:p>
        </p:txBody>
      </p:sp>
      <p:sp>
        <p:nvSpPr>
          <p:cNvPr id="21" name="Стрелка вправо с вырезом 35">
            <a:extLst>
              <a:ext uri="{FF2B5EF4-FFF2-40B4-BE49-F238E27FC236}">
                <a16:creationId xmlns:a16="http://schemas.microsoft.com/office/drawing/2014/main" id="{E081ABE4-F652-7F5A-0B3D-86C973AA90C4}"/>
              </a:ext>
            </a:extLst>
          </p:cNvPr>
          <p:cNvSpPr/>
          <p:nvPr/>
        </p:nvSpPr>
        <p:spPr>
          <a:xfrm>
            <a:off x="5141041" y="4596058"/>
            <a:ext cx="1991291" cy="731719"/>
          </a:xfrm>
          <a:prstGeom prst="notch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  <a:cs typeface="Times New Roman" pitchFamily="18" charset="0"/>
              </a:rPr>
              <a:t>15,6</a:t>
            </a:r>
          </a:p>
        </p:txBody>
      </p:sp>
      <p:sp>
        <p:nvSpPr>
          <p:cNvPr id="22" name="Скругленный прямоугольник 37">
            <a:extLst>
              <a:ext uri="{FF2B5EF4-FFF2-40B4-BE49-F238E27FC236}">
                <a16:creationId xmlns:a16="http://schemas.microsoft.com/office/drawing/2014/main" id="{2BF009B5-C475-2B00-5ADE-B26CFF5E35CE}"/>
              </a:ext>
            </a:extLst>
          </p:cNvPr>
          <p:cNvSpPr/>
          <p:nvPr/>
        </p:nvSpPr>
        <p:spPr>
          <a:xfrm>
            <a:off x="7658238" y="4638502"/>
            <a:ext cx="1082115" cy="592103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57,1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23" name="Волна 22">
            <a:extLst>
              <a:ext uri="{FF2B5EF4-FFF2-40B4-BE49-F238E27FC236}">
                <a16:creationId xmlns:a16="http://schemas.microsoft.com/office/drawing/2014/main" id="{C51A9220-B438-0880-58D3-78944DA015E8}"/>
              </a:ext>
            </a:extLst>
          </p:cNvPr>
          <p:cNvSpPr/>
          <p:nvPr/>
        </p:nvSpPr>
        <p:spPr>
          <a:xfrm>
            <a:off x="439088" y="5434898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Домашняя птица</a:t>
            </a:r>
          </a:p>
        </p:txBody>
      </p:sp>
      <p:sp>
        <p:nvSpPr>
          <p:cNvPr id="24" name="Скругленный прямоугольник 8">
            <a:extLst>
              <a:ext uri="{FF2B5EF4-FFF2-40B4-BE49-F238E27FC236}">
                <a16:creationId xmlns:a16="http://schemas.microsoft.com/office/drawing/2014/main" id="{A830EA97-6AEA-E7D4-1BC7-CFBEA19552E0}"/>
              </a:ext>
            </a:extLst>
          </p:cNvPr>
          <p:cNvSpPr/>
          <p:nvPr/>
        </p:nvSpPr>
        <p:spPr>
          <a:xfrm>
            <a:off x="3427767" y="5508903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8 650,0</a:t>
            </a:r>
          </a:p>
        </p:txBody>
      </p:sp>
      <p:sp>
        <p:nvSpPr>
          <p:cNvPr id="25" name="Стрелка вправо с вырезом 31">
            <a:extLst>
              <a:ext uri="{FF2B5EF4-FFF2-40B4-BE49-F238E27FC236}">
                <a16:creationId xmlns:a16="http://schemas.microsoft.com/office/drawing/2014/main" id="{BEA52C9C-FB75-E139-3F52-C9A0A0C7D993}"/>
              </a:ext>
            </a:extLst>
          </p:cNvPr>
          <p:cNvSpPr/>
          <p:nvPr/>
        </p:nvSpPr>
        <p:spPr>
          <a:xfrm>
            <a:off x="5175518" y="5367585"/>
            <a:ext cx="2016224" cy="777070"/>
          </a:xfrm>
          <a:prstGeom prst="notch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896,0</a:t>
            </a:r>
          </a:p>
        </p:txBody>
      </p:sp>
      <p:sp>
        <p:nvSpPr>
          <p:cNvPr id="26" name="Скругленный прямоугольник 34">
            <a:extLst>
              <a:ext uri="{FF2B5EF4-FFF2-40B4-BE49-F238E27FC236}">
                <a16:creationId xmlns:a16="http://schemas.microsoft.com/office/drawing/2014/main" id="{F168E18B-6288-31C3-B329-3B4131DC0FE9}"/>
              </a:ext>
            </a:extLst>
          </p:cNvPr>
          <p:cNvSpPr/>
          <p:nvPr/>
        </p:nvSpPr>
        <p:spPr>
          <a:xfrm>
            <a:off x="7628745" y="5459414"/>
            <a:ext cx="1111608" cy="592102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45,0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9235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A250E25-1327-118D-ADCE-73E8C8DA6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576" y="143064"/>
            <a:ext cx="7848872" cy="746298"/>
          </a:xfrm>
          <a:prstGeom prst="rect">
            <a:avLst/>
          </a:prstGeom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Выводы</a:t>
            </a:r>
            <a:r>
              <a:rPr lang="ky-KG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:</a:t>
            </a:r>
            <a:r>
              <a:rPr lang="ru-RU" sz="18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Итоги учета скота и домашней птицы на уровне каждого </a:t>
            </a:r>
            <a:r>
              <a:rPr lang="ru-RU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айыльного</a:t>
            </a:r>
            <a:r>
              <a:rPr lang="ru-RU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аймака  на начало 2026г. </a:t>
            </a:r>
            <a:r>
              <a:rPr lang="ru-RU" b="1" kern="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показали,  что:</a:t>
            </a:r>
            <a:endParaRPr lang="ru-RU" kern="0" dirty="0">
              <a:solidFill>
                <a:schemeClr val="tx2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CBB5EAC-55ED-3991-1077-E6A4AFBBF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43" y="1044607"/>
            <a:ext cx="7994855" cy="7462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kern="0" dirty="0">
                <a:solidFill>
                  <a:schemeClr val="tx2"/>
                </a:solidFill>
                <a:cs typeface="Times New Roman" panose="02020603050405020304" pitchFamily="18" charset="0"/>
              </a:rPr>
              <a:t>1</a:t>
            </a:r>
            <a:r>
              <a:rPr lang="ru-RU" kern="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ru-RU" i="1" kern="0" dirty="0">
                <a:solidFill>
                  <a:schemeClr val="tx2"/>
                </a:solidFill>
                <a:cs typeface="Times New Roman" panose="02020603050405020304" pitchFamily="18" charset="0"/>
              </a:rPr>
              <a:t>Тенденция роста </a:t>
            </a:r>
            <a:r>
              <a:rPr lang="ru-RU" i="1" dirty="0">
                <a:solidFill>
                  <a:schemeClr val="tx2"/>
                </a:solidFill>
                <a:cs typeface="Times New Roman" pitchFamily="18" charset="0"/>
              </a:rPr>
              <a:t>поголовья основных видов сельскохозяйственных животных </a:t>
            </a:r>
            <a:r>
              <a:rPr lang="ru-RU" i="1" kern="0" dirty="0">
                <a:solidFill>
                  <a:schemeClr val="tx2"/>
                </a:solidFill>
                <a:cs typeface="Times New Roman" panose="02020603050405020304" pitchFamily="18" charset="0"/>
              </a:rPr>
              <a:t>изменение ее структуры сохраняются 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247C3E0-661D-1486-2145-8B1B5D24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25" y="1954811"/>
            <a:ext cx="6181725" cy="13002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kern="0" dirty="0">
                <a:solidFill>
                  <a:schemeClr val="tx2"/>
                </a:solidFill>
                <a:cs typeface="Times New Roman" panose="02020603050405020304" pitchFamily="18" charset="0"/>
              </a:rPr>
              <a:t>2. Д</a:t>
            </a:r>
            <a:r>
              <a:rPr lang="ru-RU" i="1" kern="0" dirty="0">
                <a:solidFill>
                  <a:schemeClr val="tx2"/>
                </a:solidFill>
                <a:cs typeface="Times New Roman" panose="02020603050405020304" pitchFamily="18" charset="0"/>
              </a:rPr>
              <a:t>ля органов МСУ полученные итоги по </a:t>
            </a:r>
            <a:r>
              <a:rPr lang="ru-RU" i="1" dirty="0">
                <a:solidFill>
                  <a:schemeClr val="tx2"/>
                </a:solidFill>
                <a:cs typeface="Times New Roman" pitchFamily="18" charset="0"/>
              </a:rPr>
              <a:t>поголовью скота и домашней птицы является информационной базой для определения </a:t>
            </a:r>
            <a:r>
              <a:rPr lang="ru-RU" i="1" kern="0" dirty="0">
                <a:solidFill>
                  <a:schemeClr val="tx2"/>
                </a:solidFill>
                <a:cs typeface="Times New Roman" panose="02020603050405020304" pitchFamily="18" charset="0"/>
              </a:rPr>
              <a:t>объемов производства </a:t>
            </a:r>
            <a:r>
              <a:rPr lang="ru-RU" i="1" dirty="0">
                <a:solidFill>
                  <a:schemeClr val="tx2"/>
                </a:solidFill>
                <a:cs typeface="Times New Roman" pitchFamily="18" charset="0"/>
              </a:rPr>
              <a:t>продукции животноводства на ежемесячной основе </a:t>
            </a:r>
            <a:r>
              <a:rPr lang="ru-RU" i="1" kern="0" dirty="0">
                <a:solidFill>
                  <a:schemeClr val="tx2"/>
                </a:solidFill>
                <a:cs typeface="Times New Roman" panose="02020603050405020304" pitchFamily="18" charset="0"/>
              </a:rPr>
              <a:t>в  течении 2026г: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CDF3614-0680-C30A-D553-A733F6B20230}"/>
              </a:ext>
            </a:extLst>
          </p:cNvPr>
          <p:cNvSpPr/>
          <p:nvPr/>
        </p:nvSpPr>
        <p:spPr>
          <a:xfrm>
            <a:off x="2673254" y="3557687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anose="02020603050405020304" pitchFamily="18" charset="0"/>
              </a:rPr>
              <a:t>мяса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E57077A5-5493-0397-C5EC-1D33A9A2B122}"/>
              </a:ext>
            </a:extLst>
          </p:cNvPr>
          <p:cNvCxnSpPr/>
          <p:nvPr/>
        </p:nvCxnSpPr>
        <p:spPr>
          <a:xfrm flipH="1">
            <a:off x="3869587" y="3363537"/>
            <a:ext cx="3072799" cy="2679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66749E92-5510-4182-4F94-436989247103}"/>
              </a:ext>
            </a:extLst>
          </p:cNvPr>
          <p:cNvSpPr/>
          <p:nvPr/>
        </p:nvSpPr>
        <p:spPr>
          <a:xfrm>
            <a:off x="4314359" y="38437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anose="02020603050405020304" pitchFamily="18" charset="0"/>
              </a:rPr>
              <a:t>молока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81EAA93-8F9A-32F6-B050-C7FBB897B80B}"/>
              </a:ext>
            </a:extLst>
          </p:cNvPr>
          <p:cNvCxnSpPr/>
          <p:nvPr/>
        </p:nvCxnSpPr>
        <p:spPr>
          <a:xfrm flipH="1">
            <a:off x="5164513" y="3363537"/>
            <a:ext cx="1777873" cy="4802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CAB9CB2F-F47F-C0D3-361C-4F9737137F9C}"/>
              </a:ext>
            </a:extLst>
          </p:cNvPr>
          <p:cNvSpPr/>
          <p:nvPr/>
        </p:nvSpPr>
        <p:spPr>
          <a:xfrm>
            <a:off x="6799262" y="4189960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anose="02020603050405020304" pitchFamily="18" charset="0"/>
              </a:rPr>
              <a:t>яиц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3E7169E-DB52-6F06-2EC6-403207678E04}"/>
              </a:ext>
            </a:extLst>
          </p:cNvPr>
          <p:cNvCxnSpPr>
            <a:cxnSpLocks/>
          </p:cNvCxnSpPr>
          <p:nvPr/>
        </p:nvCxnSpPr>
        <p:spPr>
          <a:xfrm>
            <a:off x="6942386" y="3363537"/>
            <a:ext cx="423319" cy="62818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>
            <a:extLst>
              <a:ext uri="{FF2B5EF4-FFF2-40B4-BE49-F238E27FC236}">
                <a16:creationId xmlns:a16="http://schemas.microsoft.com/office/drawing/2014/main" id="{E65C1AD9-23D4-F9F1-0D24-CC4D44C5C810}"/>
              </a:ext>
            </a:extLst>
          </p:cNvPr>
          <p:cNvSpPr/>
          <p:nvPr/>
        </p:nvSpPr>
        <p:spPr>
          <a:xfrm>
            <a:off x="8985448" y="3991772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anose="02020603050405020304" pitchFamily="18" charset="0"/>
              </a:rPr>
              <a:t>шерсти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B0B1F13-EFF0-014A-4F6A-CEB2A39997CB}"/>
              </a:ext>
            </a:extLst>
          </p:cNvPr>
          <p:cNvCxnSpPr>
            <a:cxnSpLocks/>
          </p:cNvCxnSpPr>
          <p:nvPr/>
        </p:nvCxnSpPr>
        <p:spPr>
          <a:xfrm>
            <a:off x="6942386" y="3363537"/>
            <a:ext cx="2354014" cy="6095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E7B9E20B-1DE4-4D82-F656-B6B0A3E6EA49}"/>
              </a:ext>
            </a:extLst>
          </p:cNvPr>
          <p:cNvSpPr/>
          <p:nvPr/>
        </p:nvSpPr>
        <p:spPr>
          <a:xfrm>
            <a:off x="1660586" y="484201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>
                <a:solidFill>
                  <a:srgbClr val="000099"/>
                </a:solidFill>
                <a:cs typeface="Times New Roman" pitchFamily="18" charset="0"/>
              </a:rPr>
              <a:t>В общем объеме валового производства продукции сельского хозяйства продукция животноводства составляет  около 49 процентов</a:t>
            </a:r>
            <a:endParaRPr kumimoji="1" lang="ru-RU" sz="1800" b="1" i="1" dirty="0">
              <a:solidFill>
                <a:srgbClr val="000099"/>
              </a:solidFill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54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89428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facebook</a:t>
            </a:r>
            <a:endParaRPr lang="ru-RU" sz="2800" dirty="0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5" y="7087587"/>
            <a:ext cx="992878" cy="992878"/>
          </a:xfrm>
          <a:prstGeom prst="rect">
            <a:avLst/>
          </a:prstGeom>
        </p:spPr>
      </p:pic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87" y="7087587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29" y="7087587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593" y="2630648"/>
            <a:ext cx="3102178" cy="31021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83654" y="2596012"/>
            <a:ext cx="3102178" cy="310217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91406" y="2630648"/>
            <a:ext cx="2916234" cy="291623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53249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9017188" y="5494223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740725B9-E495-3A6C-E20B-9EC0BE8D62D3}"/>
              </a:ext>
            </a:extLst>
          </p:cNvPr>
          <p:cNvSpPr/>
          <p:nvPr/>
        </p:nvSpPr>
        <p:spPr>
          <a:xfrm>
            <a:off x="3089823" y="271683"/>
            <a:ext cx="6531875" cy="2316443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Добро пожаловать </a:t>
            </a:r>
          </a:p>
          <a:p>
            <a:pPr algn="ctr"/>
            <a:r>
              <a:rPr lang="ru-RU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на  </a:t>
            </a:r>
            <a:endParaRPr kumimoji="1" lang="en-US" sz="3200" b="1" i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kumimoji="1" lang="en-US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Stat.gov.kg</a:t>
            </a:r>
            <a:r>
              <a:rPr kumimoji="1" lang="ru-RU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  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5132</TotalTime>
  <Words>948</Words>
  <Application>Microsoft Office PowerPoint</Application>
  <PresentationFormat>Широкоэкранный</PresentationFormat>
  <Paragraphs>289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DIN Pro Bold</vt:lpstr>
      <vt:lpstr>Times New Roman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Жаныл Дубанаева</cp:lastModifiedBy>
  <cp:revision>252</cp:revision>
  <cp:lastPrinted>2026-02-12T10:24:05Z</cp:lastPrinted>
  <dcterms:created xsi:type="dcterms:W3CDTF">2024-10-02T10:12:32Z</dcterms:created>
  <dcterms:modified xsi:type="dcterms:W3CDTF">2026-02-16T07:07:19Z</dcterms:modified>
</cp:coreProperties>
</file>