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21"/>
  </p:notesMasterIdLst>
  <p:sldIdLst>
    <p:sldId id="333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31" r:id="rId13"/>
    <p:sldId id="326" r:id="rId14"/>
    <p:sldId id="330" r:id="rId15"/>
    <p:sldId id="329" r:id="rId16"/>
    <p:sldId id="327" r:id="rId17"/>
    <p:sldId id="328" r:id="rId18"/>
    <p:sldId id="332" r:id="rId19"/>
    <p:sldId id="334" r:id="rId20"/>
  </p:sldIdLst>
  <p:sldSz cx="12192000" cy="6858000"/>
  <p:notesSz cx="6797675" cy="9926638"/>
  <p:defaultTextStyle>
    <a:defPPr>
      <a:defRPr lang="ky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2E9F86-6DDA-4877-9212-AAFCFB86688D}">
          <p14:sldIdLst>
            <p14:sldId id="333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31"/>
            <p14:sldId id="326"/>
            <p14:sldId id="330"/>
            <p14:sldId id="329"/>
            <p14:sldId id="327"/>
            <p14:sldId id="328"/>
            <p14:sldId id="332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tekeeva" initials="l" lastIdx="1" clrIdx="0">
    <p:extLst>
      <p:ext uri="{19B8F6BF-5375-455C-9EA6-DF929625EA0E}">
        <p15:presenceInfo xmlns:p15="http://schemas.microsoft.com/office/powerpoint/2012/main" userId="S-1-5-21-379961216-2183780427-2185431998-1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3009623797027"/>
          <c:y val="0.19812094537507996"/>
          <c:w val="0.56909558180227471"/>
          <c:h val="0.682914518920073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3B-4D32-BF26-ABD7CE0C09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3B-4D32-BF26-ABD7CE0C09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3B-4D32-BF26-ABD7CE0C09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3B-4D32-BF26-ABD7CE0C09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3B-4D32-BF26-ABD7CE0C094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3B-4D32-BF26-ABD7CE0C094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3B-4D32-BF26-ABD7CE0C09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3B-4D32-BF26-ABD7CE0C094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F3B-4D32-BF26-ABD7CE0C0944}"/>
              </c:ext>
            </c:extLst>
          </c:dPt>
          <c:dLbls>
            <c:dLbl>
              <c:idx val="0"/>
              <c:layout>
                <c:manualLayout>
                  <c:x val="-1.4492753623188494E-2"/>
                  <c:y val="-6.8682092726421159E-2"/>
                </c:manualLayout>
              </c:layout>
              <c:tx>
                <c:rich>
                  <a:bodyPr/>
                  <a:lstStyle/>
                  <a:p>
                    <a:fld id="{7E013BF0-83B2-4586-9311-ECC1E97C95CC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EE2D20AF-AC64-4C75-A587-1681DEAEBAD9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3B-4D32-BF26-ABD7CE0C0944}"/>
                </c:ext>
              </c:extLst>
            </c:dLbl>
            <c:dLbl>
              <c:idx val="1"/>
              <c:layout>
                <c:manualLayout>
                  <c:x val="0.16111111111111112"/>
                  <c:y val="3.0927835051546393E-2"/>
                </c:manualLayout>
              </c:layout>
              <c:tx>
                <c:rich>
                  <a:bodyPr/>
                  <a:lstStyle/>
                  <a:p>
                    <a:fld id="{01C5065F-2B11-4CF1-B25F-846C4FBA6E64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4171B393-AF3D-47C9-AC66-44B66694C93A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3B-4D32-BF26-ABD7CE0C0944}"/>
                </c:ext>
              </c:extLst>
            </c:dLbl>
            <c:dLbl>
              <c:idx val="2"/>
              <c:layout>
                <c:manualLayout>
                  <c:x val="7.7657004830917878E-2"/>
                  <c:y val="8.3321727707661303E-2"/>
                </c:manualLayout>
              </c:layout>
              <c:tx>
                <c:rich>
                  <a:bodyPr/>
                  <a:lstStyle/>
                  <a:p>
                    <a:fld id="{BDB32F91-0805-49DE-A0EF-4613E27A852A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071D3939-4B2C-4134-A1C0-8B315864986F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3B-4D32-BF26-ABD7CE0C0944}"/>
                </c:ext>
              </c:extLst>
            </c:dLbl>
            <c:dLbl>
              <c:idx val="3"/>
              <c:layout>
                <c:manualLayout>
                  <c:x val="-3.0555555555555555E-2"/>
                  <c:y val="3.9999989501315093E-2"/>
                </c:manualLayout>
              </c:layout>
              <c:tx>
                <c:rich>
                  <a:bodyPr/>
                  <a:lstStyle/>
                  <a:p>
                    <a:fld id="{A0984E8B-333A-49F6-BF83-27B51561687B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7A79F7AF-F67A-43EC-B506-F8301B9E251A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3B-4D32-BF26-ABD7CE0C0944}"/>
                </c:ext>
              </c:extLst>
            </c:dLbl>
            <c:dLbl>
              <c:idx val="4"/>
              <c:layout>
                <c:manualLayout>
                  <c:x val="-4.7222222222222235E-2"/>
                  <c:y val="-4.9999986876643865E-2"/>
                </c:manualLayout>
              </c:layout>
              <c:tx>
                <c:rich>
                  <a:bodyPr/>
                  <a:lstStyle/>
                  <a:p>
                    <a:fld id="{D4B1FBAD-3A46-4200-B8AC-93303E3E868D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FCEF2EB0-7CD4-49FF-8E0E-5F9BD96F89A8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F3B-4D32-BF26-ABD7CE0C0944}"/>
                </c:ext>
              </c:extLst>
            </c:dLbl>
            <c:dLbl>
              <c:idx val="5"/>
              <c:layout>
                <c:manualLayout>
                  <c:x val="-3.3333333333333333E-2"/>
                  <c:y val="-0.1233333009623882"/>
                </c:manualLayout>
              </c:layout>
              <c:tx>
                <c:rich>
                  <a:bodyPr/>
                  <a:lstStyle/>
                  <a:p>
                    <a:fld id="{6FD0CDA2-6D8A-4A33-866F-C498BB818AB8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9C827BFD-FF72-4ED6-882B-D83FF6405565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F3B-4D32-BF26-ABD7CE0C0944}"/>
                </c:ext>
              </c:extLst>
            </c:dLbl>
            <c:dLbl>
              <c:idx val="6"/>
              <c:layout>
                <c:manualLayout>
                  <c:x val="-2.7777777777777779E-3"/>
                  <c:y val="-0.12999996587927404"/>
                </c:manualLayout>
              </c:layout>
              <c:tx>
                <c:rich>
                  <a:bodyPr/>
                  <a:lstStyle/>
                  <a:p>
                    <a:fld id="{47B3F889-D612-441B-A5FA-582A38A29579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F57B50BD-F518-49AE-BCB1-7D44B770D5B9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F3B-4D32-BF26-ABD7CE0C0944}"/>
                </c:ext>
              </c:extLst>
            </c:dLbl>
            <c:dLbl>
              <c:idx val="7"/>
              <c:layout>
                <c:manualLayout>
                  <c:x val="-2.777777777777803E-3"/>
                  <c:y val="-4.9999986876643865E-2"/>
                </c:manualLayout>
              </c:layout>
              <c:tx>
                <c:rich>
                  <a:bodyPr/>
                  <a:lstStyle/>
                  <a:p>
                    <a:fld id="{FA270168-8A05-4A71-935C-31F3DFE4AF3B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72EDD0A3-EF35-43DA-8C7A-60715F0C4D4A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F3B-4D32-BF26-ABD7CE0C0944}"/>
                </c:ext>
              </c:extLst>
            </c:dLbl>
            <c:dLbl>
              <c:idx val="8"/>
              <c:layout>
                <c:manualLayout>
                  <c:x val="-8.7077294685990334E-2"/>
                  <c:y val="-8.7041503096288997E-2"/>
                </c:manualLayout>
              </c:layout>
              <c:tx>
                <c:rich>
                  <a:bodyPr/>
                  <a:lstStyle/>
                  <a:p>
                    <a:fld id="{49BD3A58-56E7-4774-A263-C757BCAFC7D6}" type="CATEGORYNAME">
                      <a:rPr lang="kk-KZ"/>
                      <a:pPr/>
                      <a:t>[ИМЯ КАТЕГОРИИ]</a:t>
                    </a:fld>
                    <a:endParaRPr lang="kk-KZ"/>
                  </a:p>
                  <a:p>
                    <a:fld id="{ED4D229D-F28D-4B53-A85B-3699EFFF419D}" type="VALUE">
                      <a:rPr lang="kk-KZ" baseline="0"/>
                      <a:pPr/>
                      <a:t>[ЗНАЧЕНИЕ]</a:t>
                    </a:fld>
                    <a:r>
                      <a:rPr lang="kk-KZ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F3B-4D32-BF26-ABD7CE0C0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ky-KG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Регионы!$A$5:$A$13</c:f>
              <c:strCache>
                <c:ptCount val="9"/>
                <c:pt idx="0">
                  <c:v>Баткенская область</c:v>
                </c:pt>
                <c:pt idx="1">
                  <c:v>Джалал-Абадская область</c:v>
                </c:pt>
                <c:pt idx="2">
                  <c:v>Иссык-Кульская область</c:v>
                </c:pt>
                <c:pt idx="3">
                  <c:v>Нарынская область</c:v>
                </c:pt>
                <c:pt idx="4">
                  <c:v>Ошская область</c:v>
                </c:pt>
                <c:pt idx="5">
                  <c:v>Таласская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г. Ош</c:v>
                </c:pt>
              </c:strCache>
            </c:strRef>
          </c:cat>
          <c:val>
            <c:numRef>
              <c:f>Регионы!$F$5:$F$13</c:f>
              <c:numCache>
                <c:formatCode>0.0</c:formatCode>
                <c:ptCount val="9"/>
                <c:pt idx="0">
                  <c:v>1.125414031918097</c:v>
                </c:pt>
                <c:pt idx="1">
                  <c:v>4.456489009334538</c:v>
                </c:pt>
                <c:pt idx="2">
                  <c:v>49.497515808491414</c:v>
                </c:pt>
                <c:pt idx="3">
                  <c:v>3.031842818428184</c:v>
                </c:pt>
                <c:pt idx="4">
                  <c:v>6.3553899427883156</c:v>
                </c:pt>
                <c:pt idx="5">
                  <c:v>1.4039445950015055</c:v>
                </c:pt>
                <c:pt idx="6">
                  <c:v>16.393781993375491</c:v>
                </c:pt>
                <c:pt idx="7">
                  <c:v>7.388587774766636</c:v>
                </c:pt>
                <c:pt idx="8">
                  <c:v>10.347034025895812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F3B-4D32-BF26-ABD7CE0C0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y-K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мес'!$B$50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y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мес'!$A$51:$A$54</c:f>
              <c:strCache>
                <c:ptCount val="4"/>
                <c:pt idx="0">
                  <c:v>организованный сектор</c:v>
                </c:pt>
                <c:pt idx="1">
                  <c:v>гостевые дома на территории учреждения</c:v>
                </c:pt>
                <c:pt idx="2">
                  <c:v>гостевые дома вне территории учреждения </c:v>
                </c:pt>
                <c:pt idx="3">
                  <c:v>домашние хозяйства</c:v>
                </c:pt>
              </c:strCache>
            </c:strRef>
          </c:cat>
          <c:val>
            <c:numRef>
              <c:f>'3 мес'!$B$51:$B$54</c:f>
              <c:numCache>
                <c:formatCode>#\ ##0.0</c:formatCode>
                <c:ptCount val="4"/>
                <c:pt idx="0">
                  <c:v>461.7</c:v>
                </c:pt>
                <c:pt idx="1">
                  <c:v>216</c:v>
                </c:pt>
                <c:pt idx="2">
                  <c:v>634.5</c:v>
                </c:pt>
                <c:pt idx="3">
                  <c:v>427.1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A-4E88-B4F9-CD9A78BBFDC8}"/>
            </c:ext>
          </c:extLst>
        </c:ser>
        <c:ser>
          <c:idx val="1"/>
          <c:order val="1"/>
          <c:tx>
            <c:strRef>
              <c:f>'3 мес'!$C$50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y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мес'!$A$51:$A$54</c:f>
              <c:strCache>
                <c:ptCount val="4"/>
                <c:pt idx="0">
                  <c:v>организованный сектор</c:v>
                </c:pt>
                <c:pt idx="1">
                  <c:v>гостевые дома на территории учреждения</c:v>
                </c:pt>
                <c:pt idx="2">
                  <c:v>гостевые дома вне территории учреждения </c:v>
                </c:pt>
                <c:pt idx="3">
                  <c:v>домашние хозяйства</c:v>
                </c:pt>
              </c:strCache>
            </c:strRef>
          </c:cat>
          <c:val>
            <c:numRef>
              <c:f>'3 мес'!$C$51:$C$54</c:f>
              <c:numCache>
                <c:formatCode>#\ ##0.0</c:formatCode>
                <c:ptCount val="4"/>
                <c:pt idx="0">
                  <c:v>598.4</c:v>
                </c:pt>
                <c:pt idx="1">
                  <c:v>331.3</c:v>
                </c:pt>
                <c:pt idx="2">
                  <c:v>846.6</c:v>
                </c:pt>
                <c:pt idx="3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A-4E88-B4F9-CD9A78BBF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1521552"/>
        <c:axId val="261519200"/>
      </c:barChart>
      <c:catAx>
        <c:axId val="26152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y-KG"/>
          </a:p>
        </c:txPr>
        <c:crossAx val="261519200"/>
        <c:crosses val="autoZero"/>
        <c:auto val="1"/>
        <c:lblAlgn val="ctr"/>
        <c:lblOffset val="100"/>
        <c:noMultiLvlLbl val="0"/>
      </c:catAx>
      <c:valAx>
        <c:axId val="26151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y-KG"/>
          </a:p>
        </c:txPr>
        <c:crossAx val="26152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41460123339651"/>
          <c:y val="0.91743466586028222"/>
          <c:w val="0.36255304441114039"/>
          <c:h val="6.0237391158603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ky-KG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y-K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23660101354014E-2"/>
          <c:y val="0.12386156648451731"/>
          <c:w val="0.84938212466492113"/>
          <c:h val="0.65228231716937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ВВП!$A$3</c:f>
              <c:strCache>
                <c:ptCount val="1"/>
                <c:pt idx="0">
                  <c:v>Валовая добавленная стоимость  туристической деятельности, млрд.сомов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y-K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ВВП!$B$2:$C$2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ВВП!$B$3:$C$3</c:f>
              <c:numCache>
                <c:formatCode>#\ ##0.0</c:formatCode>
                <c:ptCount val="2"/>
                <c:pt idx="0">
                  <c:v>57.6</c:v>
                </c:pt>
                <c:pt idx="1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1-409A-90BA-746AB1B5A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519592"/>
        <c:axId val="261514496"/>
      </c:barChart>
      <c:lineChart>
        <c:grouping val="standard"/>
        <c:varyColors val="0"/>
        <c:ser>
          <c:idx val="1"/>
          <c:order val="1"/>
          <c:tx>
            <c:strRef>
              <c:f>ВВП!$A$4</c:f>
              <c:strCache>
                <c:ptCount val="1"/>
                <c:pt idx="0">
                  <c:v>Доля туризма в ВВП, в процентах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79902921809603"/>
                  <c:y val="4.0160642570281124E-2"/>
                </c:manualLayout>
              </c:layout>
              <c:tx>
                <c:rich>
                  <a:bodyPr/>
                  <a:lstStyle/>
                  <a:p>
                    <a:fld id="{61734301-9D0A-45D1-9744-0F9D0A5A1C64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81-409A-90BA-746AB1B5A89B}"/>
                </c:ext>
              </c:extLst>
            </c:dLbl>
            <c:dLbl>
              <c:idx val="1"/>
              <c:layout>
                <c:manualLayout>
                  <c:x val="5.3588511362592794E-2"/>
                  <c:y val="-1.2048192771084338E-2"/>
                </c:manualLayout>
              </c:layout>
              <c:tx>
                <c:rich>
                  <a:bodyPr/>
                  <a:lstStyle/>
                  <a:p>
                    <a:fld id="{2235EDF1-8E67-4EA0-B7EC-FE2BBF17EFDF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681-409A-90BA-746AB1B5A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ky-KG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ВВП!$B$2:$C$2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ВВП!$B$4:$C$4</c:f>
              <c:numCache>
                <c:formatCode>General</c:formatCode>
                <c:ptCount val="2"/>
                <c:pt idx="0">
                  <c:v>3.6</c:v>
                </c:pt>
                <c:pt idx="1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81-409A-90BA-746AB1B5A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515280"/>
        <c:axId val="261520376"/>
      </c:lineChart>
      <c:catAx>
        <c:axId val="26151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y-KG"/>
          </a:p>
        </c:txPr>
        <c:crossAx val="261514496"/>
        <c:crosses val="autoZero"/>
        <c:auto val="1"/>
        <c:lblAlgn val="ctr"/>
        <c:lblOffset val="100"/>
        <c:noMultiLvlLbl val="0"/>
      </c:catAx>
      <c:valAx>
        <c:axId val="261514496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y-KG"/>
          </a:p>
        </c:txPr>
        <c:crossAx val="261519592"/>
        <c:crosses val="autoZero"/>
        <c:crossBetween val="between"/>
        <c:majorUnit val="10"/>
      </c:valAx>
      <c:valAx>
        <c:axId val="26152037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y-KG"/>
          </a:p>
        </c:txPr>
        <c:crossAx val="261515280"/>
        <c:crosses val="max"/>
        <c:crossBetween val="between"/>
        <c:majorUnit val="0.5"/>
      </c:valAx>
      <c:catAx>
        <c:axId val="26151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1520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572557779446402E-2"/>
          <c:y val="0.86263183054436976"/>
          <c:w val="0.8008548844411072"/>
          <c:h val="0.13736816945563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ky-KG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y-K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26E-51BF-46DC-8754-44E048BBE537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y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4D00F-A171-4918-9AFA-90C18603F476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60351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FE4AD-C232-4BAC-943B-74741990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95BB0F-31E2-4B0A-A532-C19771687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98E5C-B8CA-4383-ADB2-D83CF713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91B49-3414-4D3B-B3E1-9BC2FF82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84B5A-12AB-49D8-8174-03B05417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30861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AE112-CE01-4DD1-8DDC-65B5EB74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2BDD0F-94DF-4120-8AD1-32492B460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0FB03-F937-431D-8885-DD4B865C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C26C0-DA71-422A-94EF-63219EC9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DC97B-C1FD-4421-BDC3-E8B7FF4E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13389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CC17A6-41D6-453A-8747-B6D14EDE8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D6986-7366-4FE0-AA6A-9937C6E1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6D8C11-5AF2-418F-B0C9-B7D4030C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C1849-5CBA-4A97-84B3-62F1B055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8D8F9-B3CC-4B98-AA5B-A5718B36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55155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92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6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5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51B35-9629-4D13-A7B0-617DC9D5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A345C-5C51-4FA5-89FC-E4E1B2E1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8896E-FC77-4619-8434-B0633917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025C6-D02F-4F6B-8E53-DDF607D4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75210-96E6-490E-94A6-4A20468E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43834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1F14-C514-4958-99A9-7574B9F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3BC8E-6752-48C2-A892-265A4D9A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66C18-72E6-4B35-A578-75C55151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6DCC-8FAF-4934-A399-E6DD9D63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58EFA-8635-47F4-8A97-C2B93798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6422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CBB25-8F9F-451A-B959-EC0A2F63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6E5E1-4948-4B18-B2B8-169158223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CC53CB-9A43-4453-B385-4D1C7A7C5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86B969-F717-44E5-9AD9-97D872F1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77CEBE-6B8B-430A-8499-62003B86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551978-DE9A-4A92-8602-430BD39D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87625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2E3BF-5632-4388-95DA-0C0D0721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132CD1-C877-4A39-B5D9-CD25C2BFC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BDA60D-38ED-46B0-B305-4B59F871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16509A-8082-4076-889A-8E8D3CCF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ABF512-3845-47F7-9FD1-ECB184D15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F46917-654C-4904-8F9B-3C3F37C5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3C5700-B2DA-425B-AD49-88C7CE14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A8FC03-94A4-4EAA-AFD8-4DBF7B31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5586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E4057-79F1-45CB-AB89-87E026B8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1B1F31-6063-45A4-B526-628E61DE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653B9-764F-46C6-AF3C-90F6EAC7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46309F-77AC-4920-B226-8B4D407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211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D1C84C-07AD-4B1A-90C4-C04BD304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9DFD7-913E-418B-AFC2-F376ED0B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7EB834-0D21-4081-85F8-A50F2FB5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4693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B34AC-6852-4F1F-A778-6FA2CDBF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9F958-CA8D-42B8-B70B-AA897861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E70A8-50A4-409F-8DB4-A038AABEB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A7CAB-A879-4451-A601-FF7790F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BCCC97-6D8C-4789-956B-E51460C7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BD0DC-FDD0-4D8B-9F3B-CD5AECC1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8033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E9D47-5023-44A5-A24C-06A66F85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F381A1-53D6-46C7-843C-F6B541507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y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890C1-A6DE-4971-AE48-C5ABD7293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E5911A-F89A-46F2-8920-D22DED3D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75DCB-89DF-4FFE-ACCA-0CC34DC8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58D4AC-7572-4FDE-84B5-0CDD5766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9666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C07A5-31F6-4EAA-AAAB-DEA4FE5E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y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04981-0FCB-44FD-9D47-835D4F68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y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55DBB-0442-47F8-98D3-99E999EC9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30F2-C934-4FBB-A6E4-C447BCFE1A4F}" type="datetimeFigureOut">
              <a:rPr lang="ky-KG" smtClean="0"/>
              <a:t>14/5/2026</a:t>
            </a:fld>
            <a:endParaRPr lang="ky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7AF1C-AF9D-4B94-A744-5BE3B7C88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y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746D3-C80F-4630-A629-9C41ACEE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A052-81A1-4E1D-90B9-076D5E7F4089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6398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y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B0BD4-F0ED-727C-F815-226617EBEB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14" y="5599920"/>
            <a:ext cx="1154084" cy="1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B0BD4-F0ED-727C-F815-226617EBEB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614" y="5599920"/>
            <a:ext cx="1154084" cy="1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7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2CCFF-6D83-21AF-DA1C-F7CD8E53A5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6934" y="-31827"/>
            <a:ext cx="6290733" cy="5401134"/>
          </a:xfrm>
          <a:prstGeom prst="rect">
            <a:avLst/>
          </a:prstGeom>
        </p:spPr>
      </p:pic>
      <p:sp>
        <p:nvSpPr>
          <p:cNvPr id="6" name="Прямоугольник 15">
            <a:extLst>
              <a:ext uri="{FF2B5EF4-FFF2-40B4-BE49-F238E27FC236}">
                <a16:creationId xmlns:a16="http://schemas.microsoft.com/office/drawing/2014/main" id="{109A796F-F81A-ABB0-5471-8B8640DC882B}"/>
              </a:ext>
            </a:extLst>
          </p:cNvPr>
          <p:cNvSpPr/>
          <p:nvPr/>
        </p:nvSpPr>
        <p:spPr>
          <a:xfrm>
            <a:off x="-5359" y="-13447"/>
            <a:ext cx="5763216" cy="4882249"/>
          </a:xfrm>
          <a:custGeom>
            <a:avLst/>
            <a:gdLst>
              <a:gd name="connsiteX0" fmla="*/ 0 w 5801718"/>
              <a:gd name="connsiteY0" fmla="*/ 0 h 4959962"/>
              <a:gd name="connsiteX1" fmla="*/ 5801718 w 5801718"/>
              <a:gd name="connsiteY1" fmla="*/ 0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368581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801718 w 5801718"/>
              <a:gd name="connsiteY2" fmla="*/ 4959962 h 4959962"/>
              <a:gd name="connsiteX3" fmla="*/ 0 w 5801718"/>
              <a:gd name="connsiteY3" fmla="*/ 4959962 h 4959962"/>
              <a:gd name="connsiteX4" fmla="*/ 0 w 5801718"/>
              <a:gd name="connsiteY4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657338 w 5801718"/>
              <a:gd name="connsiteY2" fmla="*/ 2043507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801718"/>
              <a:gd name="connsiteY0" fmla="*/ 0 h 4959962"/>
              <a:gd name="connsiteX1" fmla="*/ 5570712 w 5801718"/>
              <a:gd name="connsiteY1" fmla="*/ 9625 h 4959962"/>
              <a:gd name="connsiteX2" fmla="*/ 5763216 w 5801718"/>
              <a:gd name="connsiteY2" fmla="*/ 984728 h 4959962"/>
              <a:gd name="connsiteX3" fmla="*/ 5801718 w 5801718"/>
              <a:gd name="connsiteY3" fmla="*/ 4959962 h 4959962"/>
              <a:gd name="connsiteX4" fmla="*/ 0 w 5801718"/>
              <a:gd name="connsiteY4" fmla="*/ 4959962 h 4959962"/>
              <a:gd name="connsiteX5" fmla="*/ 0 w 5801718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1941987 w 5763216"/>
              <a:gd name="connsiteY3" fmla="*/ 4430573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5249"/>
              <a:gd name="connsiteY0" fmla="*/ 0 h 4959962"/>
              <a:gd name="connsiteX1" fmla="*/ 5570712 w 5765249"/>
              <a:gd name="connsiteY1" fmla="*/ 9625 h 4959962"/>
              <a:gd name="connsiteX2" fmla="*/ 5763216 w 5765249"/>
              <a:gd name="connsiteY2" fmla="*/ 984728 h 4959962"/>
              <a:gd name="connsiteX3" fmla="*/ 4175048 w 5765249"/>
              <a:gd name="connsiteY3" fmla="*/ 4122565 h 4959962"/>
              <a:gd name="connsiteX4" fmla="*/ 0 w 5765249"/>
              <a:gd name="connsiteY4" fmla="*/ 4959962 h 4959962"/>
              <a:gd name="connsiteX5" fmla="*/ 0 w 5765249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959962"/>
              <a:gd name="connsiteX1" fmla="*/ 5570712 w 5763216"/>
              <a:gd name="connsiteY1" fmla="*/ 9625 h 4959962"/>
              <a:gd name="connsiteX2" fmla="*/ 5763216 w 5763216"/>
              <a:gd name="connsiteY2" fmla="*/ 984728 h 4959962"/>
              <a:gd name="connsiteX3" fmla="*/ 4175048 w 5763216"/>
              <a:gd name="connsiteY3" fmla="*/ 4122565 h 4959962"/>
              <a:gd name="connsiteX4" fmla="*/ 0 w 5763216"/>
              <a:gd name="connsiteY4" fmla="*/ 4959962 h 4959962"/>
              <a:gd name="connsiteX5" fmla="*/ 0 w 5763216"/>
              <a:gd name="connsiteY5" fmla="*/ 0 h 4959962"/>
              <a:gd name="connsiteX0" fmla="*/ 0 w 5763216"/>
              <a:gd name="connsiteY0" fmla="*/ 0 h 4209192"/>
              <a:gd name="connsiteX1" fmla="*/ 5570712 w 5763216"/>
              <a:gd name="connsiteY1" fmla="*/ 9625 h 4209192"/>
              <a:gd name="connsiteX2" fmla="*/ 5763216 w 5763216"/>
              <a:gd name="connsiteY2" fmla="*/ 984728 h 4209192"/>
              <a:gd name="connsiteX3" fmla="*/ 4175048 w 5763216"/>
              <a:gd name="connsiteY3" fmla="*/ 4122565 h 4209192"/>
              <a:gd name="connsiteX4" fmla="*/ 28876 w 5763216"/>
              <a:gd name="connsiteY4" fmla="*/ 4209192 h 4209192"/>
              <a:gd name="connsiteX5" fmla="*/ 0 w 5763216"/>
              <a:gd name="connsiteY5" fmla="*/ 0 h 4209192"/>
              <a:gd name="connsiteX0" fmla="*/ 0 w 5763216"/>
              <a:gd name="connsiteY0" fmla="*/ 0 h 4536451"/>
              <a:gd name="connsiteX1" fmla="*/ 5570712 w 5763216"/>
              <a:gd name="connsiteY1" fmla="*/ 9625 h 4536451"/>
              <a:gd name="connsiteX2" fmla="*/ 5763216 w 5763216"/>
              <a:gd name="connsiteY2" fmla="*/ 984728 h 4536451"/>
              <a:gd name="connsiteX3" fmla="*/ 4175048 w 5763216"/>
              <a:gd name="connsiteY3" fmla="*/ 4122565 h 4536451"/>
              <a:gd name="connsiteX4" fmla="*/ 0 w 5763216"/>
              <a:gd name="connsiteY4" fmla="*/ 4536451 h 4536451"/>
              <a:gd name="connsiteX5" fmla="*/ 0 w 5763216"/>
              <a:gd name="connsiteY5" fmla="*/ 0 h 4536451"/>
              <a:gd name="connsiteX0" fmla="*/ 0 w 5763216"/>
              <a:gd name="connsiteY0" fmla="*/ 0 h 4848486"/>
              <a:gd name="connsiteX1" fmla="*/ 5570712 w 5763216"/>
              <a:gd name="connsiteY1" fmla="*/ 9625 h 4848486"/>
              <a:gd name="connsiteX2" fmla="*/ 5763216 w 5763216"/>
              <a:gd name="connsiteY2" fmla="*/ 984728 h 4848486"/>
              <a:gd name="connsiteX3" fmla="*/ 4175048 w 5763216"/>
              <a:gd name="connsiteY3" fmla="*/ 4122565 h 4848486"/>
              <a:gd name="connsiteX4" fmla="*/ 0 w 5763216"/>
              <a:gd name="connsiteY4" fmla="*/ 4536451 h 4848486"/>
              <a:gd name="connsiteX5" fmla="*/ 0 w 5763216"/>
              <a:gd name="connsiteY5" fmla="*/ 0 h 4848486"/>
              <a:gd name="connsiteX0" fmla="*/ 0 w 5763216"/>
              <a:gd name="connsiteY0" fmla="*/ 0 h 4965470"/>
              <a:gd name="connsiteX1" fmla="*/ 5570712 w 5763216"/>
              <a:gd name="connsiteY1" fmla="*/ 9625 h 4965470"/>
              <a:gd name="connsiteX2" fmla="*/ 5763216 w 5763216"/>
              <a:gd name="connsiteY2" fmla="*/ 984728 h 4965470"/>
              <a:gd name="connsiteX3" fmla="*/ 4175048 w 5763216"/>
              <a:gd name="connsiteY3" fmla="*/ 4122565 h 4965470"/>
              <a:gd name="connsiteX4" fmla="*/ 0 w 5763216"/>
              <a:gd name="connsiteY4" fmla="*/ 4536451 h 4965470"/>
              <a:gd name="connsiteX5" fmla="*/ 0 w 5763216"/>
              <a:gd name="connsiteY5" fmla="*/ 0 h 4965470"/>
              <a:gd name="connsiteX0" fmla="*/ 0 w 5763216"/>
              <a:gd name="connsiteY0" fmla="*/ 0 h 4816920"/>
              <a:gd name="connsiteX1" fmla="*/ 5570712 w 5763216"/>
              <a:gd name="connsiteY1" fmla="*/ 9625 h 4816920"/>
              <a:gd name="connsiteX2" fmla="*/ 5763216 w 5763216"/>
              <a:gd name="connsiteY2" fmla="*/ 984728 h 4816920"/>
              <a:gd name="connsiteX3" fmla="*/ 4175048 w 5763216"/>
              <a:gd name="connsiteY3" fmla="*/ 4122565 h 4816920"/>
              <a:gd name="connsiteX4" fmla="*/ 0 w 5763216"/>
              <a:gd name="connsiteY4" fmla="*/ 4536451 h 4816920"/>
              <a:gd name="connsiteX5" fmla="*/ 0 w 5763216"/>
              <a:gd name="connsiteY5" fmla="*/ 0 h 4816920"/>
              <a:gd name="connsiteX0" fmla="*/ 0 w 5763216"/>
              <a:gd name="connsiteY0" fmla="*/ 0 h 4884711"/>
              <a:gd name="connsiteX1" fmla="*/ 5570712 w 5763216"/>
              <a:gd name="connsiteY1" fmla="*/ 9625 h 4884711"/>
              <a:gd name="connsiteX2" fmla="*/ 5763216 w 5763216"/>
              <a:gd name="connsiteY2" fmla="*/ 984728 h 4884711"/>
              <a:gd name="connsiteX3" fmla="*/ 4175048 w 5763216"/>
              <a:gd name="connsiteY3" fmla="*/ 4122565 h 4884711"/>
              <a:gd name="connsiteX4" fmla="*/ 0 w 5763216"/>
              <a:gd name="connsiteY4" fmla="*/ 4536451 h 4884711"/>
              <a:gd name="connsiteX5" fmla="*/ 0 w 5763216"/>
              <a:gd name="connsiteY5" fmla="*/ 0 h 4884711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1 h 4882250"/>
              <a:gd name="connsiteX1" fmla="*/ 5416708 w 5763216"/>
              <a:gd name="connsiteY1" fmla="*/ 0 h 4882250"/>
              <a:gd name="connsiteX2" fmla="*/ 5763216 w 5763216"/>
              <a:gd name="connsiteY2" fmla="*/ 984729 h 4882250"/>
              <a:gd name="connsiteX3" fmla="*/ 4175048 w 5763216"/>
              <a:gd name="connsiteY3" fmla="*/ 4122566 h 4882250"/>
              <a:gd name="connsiteX4" fmla="*/ 0 w 5763216"/>
              <a:gd name="connsiteY4" fmla="*/ 4536452 h 4882250"/>
              <a:gd name="connsiteX5" fmla="*/ 0 w 5763216"/>
              <a:gd name="connsiteY5" fmla="*/ 1 h 4882250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  <a:gd name="connsiteX0" fmla="*/ 0 w 5763216"/>
              <a:gd name="connsiteY0" fmla="*/ 0 h 4882249"/>
              <a:gd name="connsiteX1" fmla="*/ 5570712 w 5763216"/>
              <a:gd name="connsiteY1" fmla="*/ 9625 h 4882249"/>
              <a:gd name="connsiteX2" fmla="*/ 5763216 w 5763216"/>
              <a:gd name="connsiteY2" fmla="*/ 984728 h 4882249"/>
              <a:gd name="connsiteX3" fmla="*/ 4175048 w 5763216"/>
              <a:gd name="connsiteY3" fmla="*/ 4122565 h 4882249"/>
              <a:gd name="connsiteX4" fmla="*/ 0 w 5763216"/>
              <a:gd name="connsiteY4" fmla="*/ 4536451 h 4882249"/>
              <a:gd name="connsiteX5" fmla="*/ 0 w 5763216"/>
              <a:gd name="connsiteY5" fmla="*/ 0 h 48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16" h="4882249">
                <a:moveTo>
                  <a:pt x="0" y="0"/>
                </a:moveTo>
                <a:lnTo>
                  <a:pt x="5570712" y="9625"/>
                </a:lnTo>
                <a:cubicBezTo>
                  <a:pt x="5663755" y="334659"/>
                  <a:pt x="5708673" y="178431"/>
                  <a:pt x="5763216" y="984728"/>
                </a:cubicBezTo>
                <a:cubicBezTo>
                  <a:pt x="5753591" y="1751541"/>
                  <a:pt x="5599586" y="3009241"/>
                  <a:pt x="4175048" y="4122565"/>
                </a:cubicBezTo>
                <a:cubicBezTo>
                  <a:pt x="3139500" y="4828418"/>
                  <a:pt x="1545687" y="5197386"/>
                  <a:pt x="0" y="4536451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5660571" y="3087656"/>
            <a:ext cx="6394639" cy="163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 основных показателях сферы туризма в Кыргызской Республике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2025 году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3503712" y="5256515"/>
            <a:ext cx="8165971" cy="90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latin typeface="Arial Narrow" panose="020B0606020202030204" pitchFamily="34" charset="0"/>
              </a:rPr>
              <a:t>Текеева</a:t>
            </a:r>
            <a:r>
              <a:rPr lang="ru-RU" dirty="0">
                <a:latin typeface="Arial Narrow" panose="020B0606020202030204" pitchFamily="34" charset="0"/>
              </a:rPr>
              <a:t> Л.А., начальник управления статистики торговли и услуг, ИКТ и туризма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7D9506-5351-7B9F-478D-76F406E0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92" y="350728"/>
            <a:ext cx="1803600" cy="1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5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3465F-0348-4D67-81D5-86444769930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665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Зимний туризм</a:t>
            </a:r>
            <a:endParaRPr lang="aa-ET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71CD4-A570-4DD4-BCCE-7B09402068E7}"/>
              </a:ext>
            </a:extLst>
          </p:cNvPr>
          <p:cNvSpPr txBox="1">
            <a:spLocks/>
          </p:cNvSpPr>
          <p:nvPr/>
        </p:nvSpPr>
        <p:spPr>
          <a:xfrm>
            <a:off x="838200" y="1009291"/>
            <a:ext cx="10515600" cy="516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Объекты :</a:t>
            </a:r>
          </a:p>
          <a:p>
            <a:pPr marL="1143000" lvl="1" indent="-6858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горно-лыжные базы;</a:t>
            </a:r>
          </a:p>
          <a:p>
            <a:pPr marL="1143000" lvl="1" indent="-6858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зоны отдыха, оказывающие услуги по зимним видам туризма. 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Период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 декабря по февраль месяцы</a:t>
            </a:r>
          </a:p>
          <a:p>
            <a:pPr marL="274320" lvl="1" indent="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Место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Все области Кыргызской Республики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74320" lvl="1" indent="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Цель: получение 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нформации о количестве субъектов или зон отдыха,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предоставляющих возможность отдыха в зимнее время года, об инфраструктуре субъектов и количестве посетителей.</a:t>
            </a:r>
          </a:p>
          <a:p>
            <a:pPr marL="617220" lvl="1" indent="-34290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Tx/>
              <a:buChar char="-"/>
              <a:defRPr/>
            </a:pP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В сезоне декабрь 2025г.-февраль 2026</a:t>
            </a: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г. </a:t>
            </a: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услуги по зимним видам туризма </a:t>
            </a: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оказывали 158 </a:t>
            </a: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зо</a:t>
            </a: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н</a:t>
            </a: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 отдыха, 14 горнолыжных баз.</a:t>
            </a:r>
          </a:p>
          <a:p>
            <a:pPr marL="617220" lvl="1" indent="-34290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Tx/>
              <a:buChar char="-"/>
              <a:defRPr/>
            </a:pP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Число п</a:t>
            </a: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осетителей - </a:t>
            </a: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378</a:t>
            </a: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 571 человек, </a:t>
            </a:r>
            <a:b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из них граждане других стран - </a:t>
            </a: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63</a:t>
            </a:r>
            <a:r>
              <a:rPr lang="ky-KG" sz="2400" dirty="0">
                <a:latin typeface="Arial Narrow" panose="020B0606020202030204" pitchFamily="34" charset="0"/>
                <a:cs typeface="Arial" panose="020B0604020202020204" pitchFamily="34" charset="0"/>
              </a:rPr>
              <a:t> 184 </a:t>
            </a:r>
            <a:r>
              <a:rPr lang="ky-KG" dirty="0">
                <a:latin typeface="Arial Narrow" panose="020B0606020202030204" pitchFamily="34" charset="0"/>
                <a:cs typeface="Arial" panose="020B0604020202020204" pitchFamily="34" charset="0"/>
              </a:rPr>
              <a:t>человека.</a:t>
            </a:r>
            <a:endParaRPr lang="aa-E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4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7AA3A-3A97-4750-8B3D-C517646DE6C9}"/>
              </a:ext>
            </a:extLst>
          </p:cNvPr>
          <p:cNvSpPr txBox="1">
            <a:spLocks/>
          </p:cNvSpPr>
          <p:nvPr/>
        </p:nvSpPr>
        <p:spPr>
          <a:xfrm>
            <a:off x="838200" y="207080"/>
            <a:ext cx="10515600" cy="82020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Зимний туризм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ky-KG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3B90AD4-A204-5BE1-796D-F32389E90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8553"/>
              </p:ext>
            </p:extLst>
          </p:nvPr>
        </p:nvGraphicFramePr>
        <p:xfrm>
          <a:off x="170328" y="977153"/>
          <a:ext cx="10703859" cy="490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48686" imgH="4286134" progId="Excel.Sheet.12">
                  <p:embed/>
                </p:oleObj>
              </mc:Choice>
              <mc:Fallback>
                <p:oleObj name="Worksheet" r:id="rId2" imgW="8248686" imgH="42861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328" y="977153"/>
                        <a:ext cx="10703859" cy="4903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67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B08F82-7912-1027-65A6-2D16B727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2435"/>
            <a:ext cx="5417933" cy="340743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159C1E-77FE-E99C-808A-BFF0361BCD50}"/>
              </a:ext>
            </a:extLst>
          </p:cNvPr>
          <p:cNvSpPr txBox="1">
            <a:spLocks/>
          </p:cNvSpPr>
          <p:nvPr/>
        </p:nvSpPr>
        <p:spPr>
          <a:xfrm>
            <a:off x="839788" y="263524"/>
            <a:ext cx="10302345" cy="1237471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Число пересечений границы Кыргызской Республики иностранными гражданами по стране гражданства (прибытия)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данным Государственной пограничной службы  Кыргызской Республики  в 2025 году число пересечений  границы  Кыргызской Республики  иностранными гражданами составило 10,5 млн.</a:t>
            </a:r>
            <a:endParaRPr kumimoji="0" lang="ky-KG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Regular"/>
              <a:ea typeface="+mn-ea"/>
              <a:cs typeface="Arial" panose="020B0604020202020204" pitchFamily="34" charset="0"/>
            </a:endParaRPr>
          </a:p>
          <a:p>
            <a:pPr algn="ctr"/>
            <a:endParaRPr lang="ru-RU" sz="2400" b="1" dirty="0">
              <a:cs typeface="Arial" panose="020B0604020202020204" pitchFamily="34" charset="0"/>
            </a:endParaRPr>
          </a:p>
          <a:p>
            <a:pPr algn="ctr"/>
            <a:endParaRPr lang="ky-KG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240E7F7-A593-3943-F216-4796CA359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44649"/>
              </p:ext>
            </p:extLst>
          </p:nvPr>
        </p:nvGraphicFramePr>
        <p:xfrm>
          <a:off x="394447" y="1500995"/>
          <a:ext cx="5417933" cy="478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43312" imgH="2819542" progId="Excel.Sheet.12">
                  <p:embed/>
                </p:oleObj>
              </mc:Choice>
              <mc:Fallback>
                <p:oleObj name="Worksheet" r:id="rId3" imgW="4943312" imgH="28195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447" y="1500995"/>
                        <a:ext cx="5417933" cy="4783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98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6805F-0271-4A44-9A50-413C761575DB}"/>
              </a:ext>
            </a:extLst>
          </p:cNvPr>
          <p:cNvSpPr txBox="1">
            <a:spLocks/>
          </p:cNvSpPr>
          <p:nvPr/>
        </p:nvSpPr>
        <p:spPr>
          <a:xfrm>
            <a:off x="839788" y="263524"/>
            <a:ext cx="10302345" cy="1237471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Число пересечений границы Кыргызской Республики иностранными гражданами по стране гражданства (прибытия)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данным Государственной пограничной службы  Кыргызской Республики  в 2025 году число пересечений  границы  Кыргызской Республики  иностранными гражданами составило 10,5 млн.</a:t>
            </a:r>
            <a:endParaRPr kumimoji="0" lang="ky-KG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Regular"/>
              <a:ea typeface="+mn-ea"/>
              <a:cs typeface="Arial" panose="020B0604020202020204" pitchFamily="34" charset="0"/>
            </a:endParaRPr>
          </a:p>
          <a:p>
            <a:pPr algn="ctr"/>
            <a:endParaRPr lang="ru-RU" sz="2400" b="1" dirty="0">
              <a:cs typeface="Arial" panose="020B0604020202020204" pitchFamily="34" charset="0"/>
            </a:endParaRPr>
          </a:p>
          <a:p>
            <a:pPr algn="ctr"/>
            <a:endParaRPr lang="ky-KG" sz="24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6AAFD5-519D-9915-5966-82719548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457" y="2122096"/>
            <a:ext cx="6098876" cy="3735239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80B50B6-F620-7412-8AA8-E66A9C1EC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56021"/>
              </p:ext>
            </p:extLst>
          </p:nvPr>
        </p:nvGraphicFramePr>
        <p:xfrm>
          <a:off x="403412" y="1416424"/>
          <a:ext cx="5136776" cy="48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57598" imgH="3286279" progId="Excel.Sheet.12">
                  <p:embed/>
                </p:oleObj>
              </mc:Choice>
              <mc:Fallback>
                <p:oleObj name="Worksheet" r:id="rId3" imgW="4857598" imgH="32862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412" y="1416424"/>
                        <a:ext cx="5136776" cy="48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54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D351D-C3FA-408C-9468-AE93D0AD67C2}"/>
              </a:ext>
            </a:extLst>
          </p:cNvPr>
          <p:cNvSpPr txBox="1">
            <a:spLocks/>
          </p:cNvSpPr>
          <p:nvPr/>
        </p:nvSpPr>
        <p:spPr>
          <a:xfrm>
            <a:off x="2016461" y="204129"/>
            <a:ext cx="6806243" cy="62691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3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Инвестиции в сферу туризма </a:t>
            </a:r>
            <a:endParaRPr lang="aa-ET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C44A7-B3E2-DD62-FA62-38DA1D6D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699" y="1499544"/>
            <a:ext cx="5812010" cy="4161035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1B7F982-49B4-1BEE-AD3D-67AFAEB72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42478"/>
              </p:ext>
            </p:extLst>
          </p:nvPr>
        </p:nvGraphicFramePr>
        <p:xfrm>
          <a:off x="268941" y="645458"/>
          <a:ext cx="5513294" cy="568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86402" imgH="5810417" progId="Excel.Sheet.12">
                  <p:embed/>
                </p:oleObj>
              </mc:Choice>
              <mc:Fallback>
                <p:oleObj name="Worksheet" r:id="rId3" imgW="4286402" imgH="5810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941" y="645458"/>
                        <a:ext cx="5513294" cy="5683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61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21C2CE-1532-4858-BF98-50B3C95D0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036673"/>
              </p:ext>
            </p:extLst>
          </p:nvPr>
        </p:nvGraphicFramePr>
        <p:xfrm>
          <a:off x="2194560" y="1471749"/>
          <a:ext cx="7944354" cy="485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620FECD-86BC-41E9-8249-9E33A4DDBD8B}"/>
              </a:ext>
            </a:extLst>
          </p:cNvPr>
          <p:cNvSpPr txBox="1">
            <a:spLocks/>
          </p:cNvSpPr>
          <p:nvPr/>
        </p:nvSpPr>
        <p:spPr>
          <a:xfrm>
            <a:off x="2053086" y="365125"/>
            <a:ext cx="832449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Валовая добавленная стоимость в сфере туристической деятельности</a:t>
            </a:r>
            <a:br>
              <a:rPr lang="ky-KG" sz="2400" b="1" dirty="0">
                <a:cs typeface="Arial" panose="020B0604020202020204" pitchFamily="34" charset="0"/>
              </a:rPr>
            </a:br>
            <a:endParaRPr lang="aa-ET" sz="18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0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885A3C-9D33-4AC7-8142-09427461853B}"/>
              </a:ext>
            </a:extLst>
          </p:cNvPr>
          <p:cNvSpPr/>
          <p:nvPr/>
        </p:nvSpPr>
        <p:spPr>
          <a:xfrm>
            <a:off x="2698597" y="3244334"/>
            <a:ext cx="6767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6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5546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2663930" y="387531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ea typeface="+mj-ea"/>
                <a:cs typeface="+mj-cs"/>
              </a:rPr>
              <a:t>Мы в социальных сетях: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92E0F-84D7-B6BB-7ED1-53D122C420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29213" y="1123952"/>
            <a:ext cx="1933574" cy="193357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288DCD8-4B50-2A0D-9A6B-95183DC9162F}"/>
              </a:ext>
            </a:extLst>
          </p:cNvPr>
          <p:cNvSpPr txBox="1">
            <a:spLocks/>
          </p:cNvSpPr>
          <p:nvPr/>
        </p:nvSpPr>
        <p:spPr>
          <a:xfrm>
            <a:off x="1519004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latin typeface="DIN Pro Bold"/>
                <a:ea typeface="+mj-ea"/>
                <a:cs typeface="+mj-cs"/>
              </a:rPr>
              <a:t>Facebook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9A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Рисунок 7">
            <a:extLst>
              <a:ext uri="{FF2B5EF4-FFF2-40B4-BE49-F238E27FC236}">
                <a16:creationId xmlns:a16="http://schemas.microsoft.com/office/drawing/2014/main" id="{139E8173-BBFD-840B-37FF-8A9B73014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1" y="1418448"/>
            <a:ext cx="992878" cy="992878"/>
          </a:xfrm>
          <a:prstGeom prst="rect">
            <a:avLst/>
          </a:prstGeom>
        </p:spPr>
      </p:pic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E83D6BE1-7531-5FF4-FCEB-CA781F8BE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65" y="1418448"/>
            <a:ext cx="992878" cy="99287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8D220EB-3CE9-514C-36A5-B7AFCBAD81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32" y="2806062"/>
            <a:ext cx="2916236" cy="29162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CF5C5E0-1999-4F7A-FC2A-15F4D17745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1991" y="2777198"/>
            <a:ext cx="2916235" cy="291623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5864F34-4D4B-D7D4-E148-B438AF8388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049" y="2748548"/>
            <a:ext cx="2916235" cy="2916235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48AC119-4EF3-AB7A-8DE3-9D6528ACBB3D}"/>
              </a:ext>
            </a:extLst>
          </p:cNvPr>
          <p:cNvSpPr txBox="1">
            <a:spLocks/>
          </p:cNvSpPr>
          <p:nvPr/>
        </p:nvSpPr>
        <p:spPr>
          <a:xfrm>
            <a:off x="5312236" y="5622082"/>
            <a:ext cx="1746786" cy="74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latin typeface="DIN Pro Bold"/>
                <a:ea typeface="+mj-ea"/>
                <a:cs typeface="+mj-cs"/>
              </a:rPr>
              <a:t>Instagram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9A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DDBA8CC-4E06-2F24-FE2D-66424351D7E8}"/>
              </a:ext>
            </a:extLst>
          </p:cNvPr>
          <p:cNvSpPr txBox="1">
            <a:spLocks/>
          </p:cNvSpPr>
          <p:nvPr/>
        </p:nvSpPr>
        <p:spPr>
          <a:xfrm>
            <a:off x="8907120" y="5622082"/>
            <a:ext cx="1746786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A3"/>
                </a:solidFill>
                <a:effectLst/>
                <a:uLnTx/>
                <a:uFillTx/>
                <a:latin typeface="DIN Pro Bold"/>
                <a:ea typeface="+mj-ea"/>
                <a:cs typeface="+mj-cs"/>
              </a:rPr>
              <a:t>Telegram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59A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0B0BC-CA01-4381-C878-400798F38A69}"/>
              </a:ext>
            </a:extLst>
          </p:cNvPr>
          <p:cNvSpPr/>
          <p:nvPr/>
        </p:nvSpPr>
        <p:spPr>
          <a:xfrm>
            <a:off x="5029200" y="1418448"/>
            <a:ext cx="2579026" cy="13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248D3090-FB4E-8A89-6EDE-A9FBB3F873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9" y="1456473"/>
            <a:ext cx="992878" cy="9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5B1D9-BA16-2236-4DB4-A75B02690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F8D8EE4-2963-41A4-84F8-3616AA43BF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33947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cs typeface="Arial" panose="020B0604020202020204" pitchFamily="34" charset="0"/>
              </a:rPr>
              <a:t>Дефиниции</a:t>
            </a:r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, используемые в презентации</a:t>
            </a:r>
            <a:endParaRPr lang="ky-KG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D8E2921-1A1F-4EA9-A796-F1FF0A54E7DB}"/>
              </a:ext>
            </a:extLst>
          </p:cNvPr>
          <p:cNvSpPr txBox="1">
            <a:spLocks/>
          </p:cNvSpPr>
          <p:nvPr/>
        </p:nvSpPr>
        <p:spPr>
          <a:xfrm>
            <a:off x="510822" y="1038258"/>
            <a:ext cx="10203611" cy="51385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Организованный сектор </a:t>
            </a:r>
            <a:r>
              <a:rPr lang="ru-RU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коллективные средства размещения, представляющие официальную статистическую отчетность: природные парки, заповедники, гостиницы, санатории, курорты, дома отдыха, пансионаты, туристические базы, юрточные городки</a:t>
            </a: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Обследуется на основе форм официальной статистической отчетности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№1-Туризм «Отчет о туристической деятельности»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№1-Туризм (краткая) (июнь, июль, август) «Отчет о туристической деятельности»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№1-Турфирма «Отчет о деятельности туристических фирм»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№1-Международная (квартальная) «Отчет о заграничных командировках»</a:t>
            </a:r>
          </a:p>
          <a:p>
            <a:pPr algn="l">
              <a:lnSpc>
                <a:spcPct val="100000"/>
              </a:lnSpc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Административный источник:</a:t>
            </a: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altLang="ru-RU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о прибытии (убытии) лиц через пункты пропуска государственной границы Кыргызской Республики (квартальная)</a:t>
            </a: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Неорганизованный сектор </a:t>
            </a:r>
            <a:r>
              <a:rPr lang="ru-RU" sz="24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частные гостевые дома, домашние хозяйства, принимающие туристов в рекреационной зоне Иссык-Кульской области</a:t>
            </a:r>
            <a:endParaRPr lang="ky-KG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9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99F3-5171-42FF-AAB9-5DFD4A98A37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120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Обследования туризма:</a:t>
            </a:r>
            <a:endParaRPr lang="aa-E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6942CD-569E-4289-8682-6B6C0FD3AE86}"/>
              </a:ext>
            </a:extLst>
          </p:cNvPr>
          <p:cNvSpPr/>
          <p:nvPr/>
        </p:nvSpPr>
        <p:spPr>
          <a:xfrm>
            <a:off x="575732" y="1433688"/>
            <a:ext cx="11156019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dirty="0">
                <a:latin typeface="Arial Narrow" panose="020B0606020202030204" pitchFamily="34" charset="0"/>
              </a:rPr>
              <a:t>Географическое положение и природа, сочетание высокогорных ландшафтов и уникального озера Иссык-Куля, самобытной культуры обеспечили идеальные условия для развития </a:t>
            </a:r>
            <a:r>
              <a:rPr lang="ky-KG" sz="2400" b="1" dirty="0">
                <a:latin typeface="Arial Narrow" panose="020B0606020202030204" pitchFamily="34" charset="0"/>
              </a:rPr>
              <a:t>летнего и зимнего туризма </a:t>
            </a:r>
            <a:r>
              <a:rPr lang="ky-KG" sz="2400" dirty="0">
                <a:latin typeface="Arial Narrow" panose="020B0606020202030204" pitchFamily="34" charset="0"/>
              </a:rPr>
              <a:t>в Кыргызской Республике</a:t>
            </a:r>
          </a:p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Для получения статистических данных о летнем и зимнем туристическом сезоне проводятся специальные статистические обследования:</a:t>
            </a:r>
          </a:p>
          <a:p>
            <a:pPr marL="342900" lvl="1" defTabSz="685800" fontAlgn="base">
              <a:lnSpc>
                <a:spcPct val="90000"/>
              </a:lnSpc>
              <a:spcAft>
                <a:spcPct val="0"/>
              </a:spcAft>
              <a:defRPr/>
            </a:pP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lvl="1" indent="-171450" defTabSz="6858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      в летнее время (июнь-август)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по всей территории республики и в рекреационной зоне Иссык-Кульской области (в августе) </a:t>
            </a:r>
          </a:p>
          <a:p>
            <a:pPr marL="514350" lvl="1" indent="-171450" defTabSz="6858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14350" lvl="1" indent="-171450" defTabSz="685800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       в зимнее  время (декабрь-февраль) по всей территории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205049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53B87-0E25-40E2-80CE-DF482C46E9FA}"/>
              </a:ext>
            </a:extLst>
          </p:cNvPr>
          <p:cNvSpPr txBox="1">
            <a:spLocks/>
          </p:cNvSpPr>
          <p:nvPr/>
        </p:nvSpPr>
        <p:spPr>
          <a:xfrm>
            <a:off x="1130060" y="365126"/>
            <a:ext cx="9851366" cy="84257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Организованный и неорганизованный </a:t>
            </a:r>
            <a:b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сектор туризма </a:t>
            </a:r>
            <a:endParaRPr lang="aa-ET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1569FF89-D71A-4098-B59F-21CA0615B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934442"/>
              </p:ext>
            </p:extLst>
          </p:nvPr>
        </p:nvGraphicFramePr>
        <p:xfrm>
          <a:off x="416860" y="1441996"/>
          <a:ext cx="10194696" cy="486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652">
                  <a:extLst>
                    <a:ext uri="{9D8B030D-6E8A-4147-A177-3AD203B41FA5}">
                      <a16:colId xmlns:a16="http://schemas.microsoft.com/office/drawing/2014/main" val="856543619"/>
                    </a:ext>
                  </a:extLst>
                </a:gridCol>
                <a:gridCol w="1556052">
                  <a:extLst>
                    <a:ext uri="{9D8B030D-6E8A-4147-A177-3AD203B41FA5}">
                      <a16:colId xmlns:a16="http://schemas.microsoft.com/office/drawing/2014/main" val="1155497094"/>
                    </a:ext>
                  </a:extLst>
                </a:gridCol>
                <a:gridCol w="1599888">
                  <a:extLst>
                    <a:ext uri="{9D8B030D-6E8A-4147-A177-3AD203B41FA5}">
                      <a16:colId xmlns:a16="http://schemas.microsoft.com/office/drawing/2014/main" val="1027114475"/>
                    </a:ext>
                  </a:extLst>
                </a:gridCol>
                <a:gridCol w="1605104">
                  <a:extLst>
                    <a:ext uri="{9D8B030D-6E8A-4147-A177-3AD203B41FA5}">
                      <a16:colId xmlns:a16="http://schemas.microsoft.com/office/drawing/2014/main" val="3546900337"/>
                    </a:ext>
                  </a:extLst>
                </a:gridCol>
              </a:tblGrid>
              <a:tr h="502103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endParaRPr lang="aa-E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endParaRPr lang="aa-ET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% к 2024</a:t>
                      </a:r>
                    </a:p>
                    <a:p>
                      <a:pPr algn="ctr"/>
                      <a:endParaRPr lang="aa-E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25356"/>
                  </a:ext>
                </a:extLst>
              </a:tr>
              <a:tr h="9219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средств размещения</a:t>
                      </a:r>
                    </a:p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(организации отдыха и туризма)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109,8%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38822"/>
                  </a:ext>
                </a:extLst>
              </a:tr>
              <a:tr h="92197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Гостевые дома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(Иссык-Кульская область)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2 013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2 316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115,1%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16796"/>
                  </a:ext>
                </a:extLst>
              </a:tr>
              <a:tr h="17601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домашних хозяйств принимающих туристов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(по данным выборочного обследования домашних хозяйств в рекреационных зонах Иссык-Кульской обл.)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6 330</a:t>
                      </a:r>
                      <a:endParaRPr lang="aa-E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130,1%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2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06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EC04A-9EF8-4D5F-AD42-5AB4C035A27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784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Число отдохнувших в организованном и неорганизованном</a:t>
            </a:r>
            <a:b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секторе туризма в 2025г.</a:t>
            </a:r>
            <a:b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(тыс. человек)</a:t>
            </a:r>
            <a:endParaRPr lang="aa-ET" sz="20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1364359-EDF1-4021-9491-E5780BE72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580746"/>
              </p:ext>
            </p:extLst>
          </p:nvPr>
        </p:nvGraphicFramePr>
        <p:xfrm>
          <a:off x="363794" y="1362974"/>
          <a:ext cx="6641279" cy="481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560">
                  <a:extLst>
                    <a:ext uri="{9D8B030D-6E8A-4147-A177-3AD203B41FA5}">
                      <a16:colId xmlns:a16="http://schemas.microsoft.com/office/drawing/2014/main" val="856543619"/>
                    </a:ext>
                  </a:extLst>
                </a:gridCol>
                <a:gridCol w="1197271">
                  <a:extLst>
                    <a:ext uri="{9D8B030D-6E8A-4147-A177-3AD203B41FA5}">
                      <a16:colId xmlns:a16="http://schemas.microsoft.com/office/drawing/2014/main" val="1155497094"/>
                    </a:ext>
                  </a:extLst>
                </a:gridCol>
                <a:gridCol w="1144174">
                  <a:extLst>
                    <a:ext uri="{9D8B030D-6E8A-4147-A177-3AD203B41FA5}">
                      <a16:colId xmlns:a16="http://schemas.microsoft.com/office/drawing/2014/main" val="1027114475"/>
                    </a:ext>
                  </a:extLst>
                </a:gridCol>
                <a:gridCol w="1113274">
                  <a:extLst>
                    <a:ext uri="{9D8B030D-6E8A-4147-A177-3AD203B41FA5}">
                      <a16:colId xmlns:a16="http://schemas.microsoft.com/office/drawing/2014/main" val="3546900337"/>
                    </a:ext>
                  </a:extLst>
                </a:gridCol>
              </a:tblGrid>
              <a:tr h="874262">
                <a:tc>
                  <a:txBody>
                    <a:bodyPr/>
                    <a:lstStyle/>
                    <a:p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aa-E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aa-ET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y-KG" sz="2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2025 </a:t>
                      </a:r>
                    </a:p>
                    <a:p>
                      <a:pPr algn="ctr" fontAlgn="b"/>
                      <a:r>
                        <a:rPr lang="ky-KG" sz="2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% к 2024</a:t>
                      </a:r>
                      <a:endParaRPr lang="aa-E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25356"/>
                  </a:ext>
                </a:extLst>
              </a:tr>
              <a:tr h="830151">
                <a:tc>
                  <a:txBody>
                    <a:bodyPr/>
                    <a:lstStyle/>
                    <a:p>
                      <a:pPr algn="l" fontAlgn="t"/>
                      <a:r>
                        <a:rPr lang="ky-KG" sz="20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3 658,5</a:t>
                      </a:r>
                      <a:endParaRPr lang="aa-ET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5 313,6</a:t>
                      </a:r>
                      <a:endParaRPr lang="aa-ET" sz="2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145,2</a:t>
                      </a:r>
                      <a:endParaRPr lang="aa-ET" sz="20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38822"/>
                  </a:ext>
                </a:extLst>
              </a:tr>
              <a:tr h="429842">
                <a:tc>
                  <a:txBody>
                    <a:bodyPr/>
                    <a:lstStyle/>
                    <a:p>
                      <a:pPr algn="l" fontAlgn="t"/>
                      <a:r>
                        <a:rPr lang="ky-KG" sz="18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Организованный сектор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2 380,9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3 577,7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150,3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65590"/>
                  </a:ext>
                </a:extLst>
              </a:tr>
              <a:tr h="666143">
                <a:tc>
                  <a:txBody>
                    <a:bodyPr/>
                    <a:lstStyle/>
                    <a:p>
                      <a:pPr algn="l" fontAlgn="t"/>
                      <a:r>
                        <a:rPr lang="ky-KG" sz="18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Неорганизованный сектор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1 277,6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1 735,9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135,9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534704"/>
                  </a:ext>
                </a:extLst>
              </a:tr>
              <a:tr h="376516">
                <a:tc>
                  <a:txBody>
                    <a:bodyPr/>
                    <a:lstStyle/>
                    <a:p>
                      <a:pPr algn="l" fontAlgn="t"/>
                      <a:r>
                        <a:rPr lang="ky-KG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   из них: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59121"/>
                  </a:ext>
                </a:extLst>
              </a:tr>
              <a:tr h="400014">
                <a:tc>
                  <a:txBody>
                    <a:bodyPr/>
                    <a:lstStyle/>
                    <a:p>
                      <a:pPr algn="l" fontAlgn="t"/>
                      <a:r>
                        <a:rPr lang="ky-KG" sz="18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Иссык-Кульская обл.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1 990,8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2 630,1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132,1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06072"/>
                  </a:ext>
                </a:extLst>
              </a:tr>
              <a:tr h="418047">
                <a:tc>
                  <a:txBody>
                    <a:bodyPr/>
                    <a:lstStyle/>
                    <a:p>
                      <a:pPr algn="just" fontAlgn="t"/>
                      <a:r>
                        <a:rPr lang="ky-KG" sz="18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Организованный сектор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713,2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894,2</a:t>
                      </a:r>
                      <a:endParaRPr lang="aa-ET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125,4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37778"/>
                  </a:ext>
                </a:extLst>
              </a:tr>
              <a:tr h="67201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  Неорганизованный сектор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1 277,6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1 735,9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135,9</a:t>
                      </a:r>
                      <a:endParaRPr lang="aa-ET" sz="2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2441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7DA86-6CA7-EF5A-643C-D8F8B292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937" y="1509623"/>
            <a:ext cx="4591701" cy="41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48A6-A29D-41CC-A071-D20E47FADB20}"/>
              </a:ext>
            </a:extLst>
          </p:cNvPr>
          <p:cNvSpPr txBox="1">
            <a:spLocks/>
          </p:cNvSpPr>
          <p:nvPr/>
        </p:nvSpPr>
        <p:spPr>
          <a:xfrm>
            <a:off x="1184215" y="349957"/>
            <a:ext cx="10515600" cy="8782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200" b="1" dirty="0">
                <a:latin typeface="Arial Narrow" panose="020B0606020202030204" pitchFamily="34" charset="0"/>
                <a:cs typeface="Arial" panose="020B0604020202020204" pitchFamily="34" charset="0"/>
              </a:rPr>
              <a:t>Число отдохнувших (туристов) в 2025 году</a:t>
            </a:r>
          </a:p>
          <a:p>
            <a:pPr algn="ctr"/>
            <a:br>
              <a:rPr lang="ru-RU" sz="112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200" b="1" dirty="0">
                <a:latin typeface="Arial Narrow" panose="020B0606020202030204" pitchFamily="34" charset="0"/>
                <a:cs typeface="Arial" panose="020B0604020202020204" pitchFamily="34" charset="0"/>
              </a:rPr>
              <a:t> по регионам Кыргызской Республики</a:t>
            </a:r>
          </a:p>
          <a:p>
            <a:pPr algn="ctr"/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i="1" dirty="0">
                <a:latin typeface="Arial Narrow" panose="020B0606020202030204" pitchFamily="34" charset="0"/>
                <a:cs typeface="Arial" panose="020B0604020202020204" pitchFamily="34" charset="0"/>
              </a:rPr>
              <a:t>(в процентах к итогу)</a:t>
            </a:r>
            <a:br>
              <a:rPr lang="ru-RU" sz="8000" i="1" dirty="0">
                <a:latin typeface="+mn-lt"/>
                <a:cs typeface="Arial" panose="020B0604020202020204" pitchFamily="34" charset="0"/>
              </a:rPr>
            </a:br>
            <a:endParaRPr lang="aa-ET" sz="8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:a16="http://schemas.microsoft.com/office/drawing/2014/main" id="{B26C7B75-1429-457B-BD29-A1407A3C6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1388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116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9BAA0-9150-48DC-BE2B-DE91ABFBAFE9}"/>
              </a:ext>
            </a:extLst>
          </p:cNvPr>
          <p:cNvSpPr txBox="1">
            <a:spLocks/>
          </p:cNvSpPr>
          <p:nvPr/>
        </p:nvSpPr>
        <p:spPr>
          <a:xfrm>
            <a:off x="237067" y="241540"/>
            <a:ext cx="11115295" cy="123730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500" b="1" dirty="0">
                <a:latin typeface="Arial Narrow" panose="020B0606020202030204" pitchFamily="34" charset="0"/>
                <a:cs typeface="Arial" panose="020B0604020202020204" pitchFamily="34" charset="0"/>
              </a:rPr>
              <a:t>Летний туризм в Кыргызской Республике</a:t>
            </a:r>
            <a:br>
              <a:rPr lang="ru-RU" sz="7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7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a-ET" sz="53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F532C65-025E-499B-8EC9-567533CED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23193"/>
              </p:ext>
            </p:extLst>
          </p:nvPr>
        </p:nvGraphicFramePr>
        <p:xfrm>
          <a:off x="766916" y="1567543"/>
          <a:ext cx="10151455" cy="4160919"/>
        </p:xfrm>
        <a:graphic>
          <a:graphicData uri="http://schemas.openxmlformats.org/drawingml/2006/table">
            <a:tbl>
              <a:tblPr/>
              <a:tblGrid>
                <a:gridCol w="3574352">
                  <a:extLst>
                    <a:ext uri="{9D8B030D-6E8A-4147-A177-3AD203B41FA5}">
                      <a16:colId xmlns:a16="http://schemas.microsoft.com/office/drawing/2014/main" val="1650941350"/>
                    </a:ext>
                  </a:extLst>
                </a:gridCol>
                <a:gridCol w="1339230">
                  <a:extLst>
                    <a:ext uri="{9D8B030D-6E8A-4147-A177-3AD203B41FA5}">
                      <a16:colId xmlns:a16="http://schemas.microsoft.com/office/drawing/2014/main" val="1497991562"/>
                    </a:ext>
                  </a:extLst>
                </a:gridCol>
                <a:gridCol w="1592195">
                  <a:extLst>
                    <a:ext uri="{9D8B030D-6E8A-4147-A177-3AD203B41FA5}">
                      <a16:colId xmlns:a16="http://schemas.microsoft.com/office/drawing/2014/main" val="902223624"/>
                    </a:ext>
                  </a:extLst>
                </a:gridCol>
                <a:gridCol w="1835239">
                  <a:extLst>
                    <a:ext uri="{9D8B030D-6E8A-4147-A177-3AD203B41FA5}">
                      <a16:colId xmlns:a16="http://schemas.microsoft.com/office/drawing/2014/main" val="2369409539"/>
                    </a:ext>
                  </a:extLst>
                </a:gridCol>
                <a:gridCol w="1810439">
                  <a:extLst>
                    <a:ext uri="{9D8B030D-6E8A-4147-A177-3AD203B41FA5}">
                      <a16:colId xmlns:a16="http://schemas.microsoft.com/office/drawing/2014/main" val="2973134886"/>
                    </a:ext>
                  </a:extLst>
                </a:gridCol>
              </a:tblGrid>
              <a:tr h="4584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Число посетителей (отдохнувших) в июне-августе по регионам, тыс. человек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ky-KG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y-KG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03544"/>
                  </a:ext>
                </a:extLst>
              </a:tr>
              <a:tr h="768749">
                <a:tc>
                  <a:txBody>
                    <a:bodyPr/>
                    <a:lstStyle/>
                    <a:p>
                      <a:pPr algn="l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 в % к 2024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Увеличение </a:t>
                      </a:r>
                      <a:r>
                        <a:rPr lang="ky-KG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(+),</a:t>
                      </a:r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(уменьшение (-), тыс. чел.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4891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Кыргызская Республика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2 345,4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3 533,1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1 187,7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746943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Иссык-Кульская область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1 739,3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2 334,3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86902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Джалал-Абадская область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34608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Нарынская область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02964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Баткенская область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06217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Ошская область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564378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Таласская область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15588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Чуйская область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342976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Бишкек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54539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Ош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y-K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6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8B619-BBA4-4488-984E-DD015F9CD8DF}"/>
              </a:ext>
            </a:extLst>
          </p:cNvPr>
          <p:cNvSpPr txBox="1">
            <a:spLocks/>
          </p:cNvSpPr>
          <p:nvPr/>
        </p:nvSpPr>
        <p:spPr>
          <a:xfrm>
            <a:off x="838200" y="362309"/>
            <a:ext cx="10515600" cy="525197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Летний туризм:</a:t>
            </a: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800" b="1" dirty="0">
                <a:cs typeface="Arial" panose="020B0604020202020204" pitchFamily="34" charset="0"/>
              </a:rPr>
            </a:b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a-E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5DDB0-E223-4337-B468-0CC5C72B64EC}"/>
              </a:ext>
            </a:extLst>
          </p:cNvPr>
          <p:cNvSpPr txBox="1">
            <a:spLocks/>
          </p:cNvSpPr>
          <p:nvPr/>
        </p:nvSpPr>
        <p:spPr>
          <a:xfrm>
            <a:off x="603850" y="993423"/>
            <a:ext cx="10515600" cy="51835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Обследование субъектов осуществляющих деятельность в сфере туризма </a:t>
            </a:r>
            <a:b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территории Иссык-Кульской области:</a:t>
            </a:r>
          </a:p>
          <a:p>
            <a:pPr marL="1143000" lvl="1" indent="-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коллективные средства размещения (организованные);</a:t>
            </a:r>
          </a:p>
          <a:p>
            <a:pPr marL="1143000" lvl="1" indent="-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гостевые дома: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                  - расположенные на территории учреждений отдыха;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                  - расположенные вне территории учреждений отдыха;</a:t>
            </a:r>
          </a:p>
          <a:p>
            <a:pPr marL="1143000" lvl="1" indent="-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домашние хозяйства, принимающие  неорганизованных туристов</a:t>
            </a:r>
          </a:p>
          <a:p>
            <a:pPr marL="1143000" lvl="1" indent="-6858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sz="8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sz="8000" b="1" dirty="0"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ru-RU" sz="8000" b="1" dirty="0">
                <a:latin typeface="Arial Narrow" panose="020B0606020202030204" pitchFamily="34" charset="0"/>
                <a:cs typeface="Arial" panose="020B0604020202020204" pitchFamily="34" charset="0"/>
              </a:rPr>
              <a:t>Период:   </a:t>
            </a: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С 1 по 10 августа 2025 г.</a:t>
            </a:r>
          </a:p>
          <a:p>
            <a:pPr marL="274320" lvl="1" indent="0">
              <a:spcBef>
                <a:spcPts val="0"/>
              </a:spcBef>
              <a:spcAft>
                <a:spcPts val="1200"/>
              </a:spcAft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sz="8000" b="1" dirty="0">
                <a:latin typeface="Arial Narrow" panose="020B0606020202030204" pitchFamily="34" charset="0"/>
                <a:cs typeface="Arial" panose="020B0604020202020204" pitchFamily="34" charset="0"/>
              </a:rPr>
              <a:t>Территория:      </a:t>
            </a: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Иссык-Кульская область.</a:t>
            </a:r>
          </a:p>
          <a:p>
            <a:pPr marL="274320" lvl="1" indent="0">
              <a:spcBef>
                <a:spcPts val="0"/>
              </a:spcBef>
              <a:buClr>
                <a:srgbClr val="9BBB5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sz="8000" b="1" dirty="0">
                <a:latin typeface="Arial Narrow" panose="020B0606020202030204" pitchFamily="34" charset="0"/>
                <a:cs typeface="Arial" panose="020B0604020202020204" pitchFamily="34" charset="0"/>
              </a:rPr>
              <a:t>Охват:  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8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181 коллективное средство размещения;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1 272 гостевых дома на территории учреждений отдыха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1 044 гостевых дома вне территорий учреждений отдыха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latin typeface="Arial Narrow" panose="020B0606020202030204" pitchFamily="34" charset="0"/>
                <a:cs typeface="Arial" panose="020B0604020202020204" pitchFamily="34" charset="0"/>
              </a:rPr>
              <a:t>6 330 домашних хозяйств принимающих неорганизованных туристов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dirty="0">
                <a:latin typeface="Calibri" panose="020F0502020204030204"/>
                <a:cs typeface="Tahoma" pitchFamily="34" charset="0"/>
              </a:rPr>
              <a:t>           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0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DD3D9-7AE7-44A8-AD4F-3DCBFB8ED2C9}"/>
              </a:ext>
            </a:extLst>
          </p:cNvPr>
          <p:cNvSpPr txBox="1">
            <a:spLocks/>
          </p:cNvSpPr>
          <p:nvPr/>
        </p:nvSpPr>
        <p:spPr>
          <a:xfrm>
            <a:off x="646290" y="173215"/>
            <a:ext cx="10514161" cy="233707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Летний туризм в Иссык-Кульской области</a:t>
            </a:r>
            <a:b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Обследование проводилось в период с 01 по 10 августа 2025 года. 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№1 – «Сплошное единовременное обследование субъектов, коллективных средств размещения, осуществляющих экономическую деятельность в сфере туризма.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№2 – «Единовременное обследование гостевых домов, принимающих туристов, расположенных на территории учреждения отдыха»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№3 – «Единовременное обследование гостевых домов, принимающих неорганизованных туристов, расположенных вне территории учреждения отдыха»</a:t>
            </a:r>
            <a:br>
              <a:rPr lang="ru-RU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(тысяч человек)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a-E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a-E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45F4D-9DE3-40F3-B184-6A2D2C75E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11103"/>
              </p:ext>
            </p:extLst>
          </p:nvPr>
        </p:nvGraphicFramePr>
        <p:xfrm>
          <a:off x="443102" y="2786332"/>
          <a:ext cx="5346700" cy="3322686"/>
        </p:xfrm>
        <a:graphic>
          <a:graphicData uri="http://schemas.openxmlformats.org/drawingml/2006/table">
            <a:tbl>
              <a:tblPr/>
              <a:tblGrid>
                <a:gridCol w="2317351">
                  <a:extLst>
                    <a:ext uri="{9D8B030D-6E8A-4147-A177-3AD203B41FA5}">
                      <a16:colId xmlns:a16="http://schemas.microsoft.com/office/drawing/2014/main" val="1062358341"/>
                    </a:ext>
                  </a:extLst>
                </a:gridCol>
                <a:gridCol w="1073549">
                  <a:extLst>
                    <a:ext uri="{9D8B030D-6E8A-4147-A177-3AD203B41FA5}">
                      <a16:colId xmlns:a16="http://schemas.microsoft.com/office/drawing/2014/main" val="106524852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219357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395439410"/>
                    </a:ext>
                  </a:extLst>
                </a:gridCol>
              </a:tblGrid>
              <a:tr h="411224">
                <a:tc>
                  <a:txBody>
                    <a:bodyPr/>
                    <a:lstStyle/>
                    <a:p>
                      <a:pPr algn="l" fontAlgn="b"/>
                      <a:r>
                        <a:rPr lang="ky-KG" sz="18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2025 в % к 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82773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l" fontAlgn="b"/>
                      <a:r>
                        <a:rPr lang="ky-KG" sz="18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Посетители - всего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1 739,3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2 334,3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82837"/>
                  </a:ext>
                </a:extLst>
              </a:tr>
              <a:tr h="572361">
                <a:tc>
                  <a:txBody>
                    <a:bodyPr/>
                    <a:lstStyle/>
                    <a:p>
                      <a:pPr algn="l" fontAlgn="b"/>
                      <a:r>
                        <a:rPr lang="ky-KG" sz="18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организованный сектор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8253"/>
                  </a:ext>
                </a:extLst>
              </a:tr>
              <a:tr h="788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гостевые дома на территории учреждения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719341"/>
                  </a:ext>
                </a:extLst>
              </a:tr>
              <a:tr h="788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гостевые дома вне территории учреждения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252247"/>
                  </a:ext>
                </a:extLst>
              </a:tr>
              <a:tr h="402316">
                <a:tc>
                  <a:txBody>
                    <a:bodyPr/>
                    <a:lstStyle/>
                    <a:p>
                      <a:pPr algn="l" fontAlgn="b"/>
                      <a:r>
                        <a:rPr lang="ky-KG" sz="18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домашние хозяйства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aa-E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88144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3B27883-9233-449E-B408-D11C9D87D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495454"/>
              </p:ext>
            </p:extLst>
          </p:nvPr>
        </p:nvGraphicFramePr>
        <p:xfrm>
          <a:off x="5976257" y="2694122"/>
          <a:ext cx="5597065" cy="341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26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955</Words>
  <Application>Microsoft Office PowerPoint</Application>
  <PresentationFormat>Широкоэкранный</PresentationFormat>
  <Paragraphs>215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DIN Pro Bold</vt:lpstr>
      <vt:lpstr>DIN Pro Regular</vt:lpstr>
      <vt:lpstr>Times New Roman</vt:lpstr>
      <vt:lpstr>Wingdings</vt:lpstr>
      <vt:lpstr>Тема Office</vt:lpstr>
      <vt:lpstr>1_Обложка</vt:lpstr>
      <vt:lpstr>2_Обложка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ltekeeva</dc:creator>
  <cp:lastModifiedBy>Жылдыз Кубанычбек кызы</cp:lastModifiedBy>
  <cp:revision>175</cp:revision>
  <cp:lastPrinted>2026-04-09T08:04:48Z</cp:lastPrinted>
  <dcterms:created xsi:type="dcterms:W3CDTF">2022-07-25T13:40:24Z</dcterms:created>
  <dcterms:modified xsi:type="dcterms:W3CDTF">2026-05-14T08:31:55Z</dcterms:modified>
</cp:coreProperties>
</file>