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6" r:id="rId1"/>
  </p:sldMasterIdLst>
  <p:notesMasterIdLst>
    <p:notesMasterId r:id="rId13"/>
  </p:notesMasterIdLst>
  <p:sldIdLst>
    <p:sldId id="292" r:id="rId2"/>
    <p:sldId id="435" r:id="rId3"/>
    <p:sldId id="477" r:id="rId4"/>
    <p:sldId id="429" r:id="rId5"/>
    <p:sldId id="430" r:id="rId6"/>
    <p:sldId id="476" r:id="rId7"/>
    <p:sldId id="440" r:id="rId8"/>
    <p:sldId id="441" r:id="rId9"/>
    <p:sldId id="474" r:id="rId10"/>
    <p:sldId id="475" r:id="rId11"/>
    <p:sldId id="433" r:id="rId12"/>
  </p:sldIdLst>
  <p:sldSz cx="9906000" cy="6858000" type="A4"/>
  <p:notesSz cx="9942513" cy="67611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E25FB"/>
    <a:srgbClr val="000000"/>
    <a:srgbClr val="FFFFFF"/>
    <a:srgbClr val="CCCCFF"/>
    <a:srgbClr val="009900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28" autoAdjust="0"/>
    <p:restoredTop sz="94356" autoAdjust="0"/>
  </p:normalViewPr>
  <p:slideViewPr>
    <p:cSldViewPr>
      <p:cViewPr varScale="1">
        <p:scale>
          <a:sx n="116" d="100"/>
          <a:sy n="116" d="100"/>
        </p:scale>
        <p:origin x="180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95;&#1077;&#1088;&#1085;&#1086;&#1074;&#1080;&#108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01%20&#1055;&#1088;&#1086;&#1080;&#1079;&#1074;&#1086;&#1076;&#1089;&#1090;&#1074;&#1086;%20&#1086;&#1089;&#1085;&#1086;&#1074;&#1085;&#1099;&#1093;%20&#1074;&#1080;&#1076;&#1086;&#1074;%20&#1089;&#1077;&#1083;-&#1085;&#1086;&#1081;%20%20&#1087;&#1088;&#1086;&#1076;&#1091;&#1082;&#1094;&#1080;&#1080;%20%20&#1087;&#1086;%20%20&#1082;&#1072;&#1090;&#1077;&#1075;&#1086;&#1088;&#1080;&#1103;&#1084;%20&#1093;&#1086;&#1079;&#1103;&#1081;&#1089;&#1090;&#1074;%20&#1050;&#1056;.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12%20&#1055;&#1086;&#1075;&#1086;&#1083;&#1086;&#1074;&#1100;&#1077;%20&#1089;&#1082;&#1086;&#1090;&#1072;%20&#1080;%20&#1087;&#1090;&#1080;&#1094;&#1099;%20&#1087;&#1086;%20&#1082;&#1072;&#1090;&#1077;&#1075;&#1086;&#1088;&#1080;&#1103;&#1084;%20&#1093;&#1086;&#1079;&#1103;&#1081;&#1089;&#1090;&#1074;%20&#1050;&#1099;&#1088;&#1075;&#1099;&#1079;&#1089;&#1082;&#1086;&#1081;%20&#1056;&#1077;&#1089;&#1087;&#1091;&#1073;&#1083;&#1080;&#1082;&#1080;..xls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01%20&#1055;&#1088;&#1086;&#1080;&#1079;&#1074;&#1086;&#1076;&#1089;&#1090;&#1074;&#1086;%20&#1086;&#1089;&#1085;&#1086;&#1074;&#1085;&#1099;&#1093;%20&#1074;&#1080;&#1076;&#1086;&#1074;%20&#1089;&#1077;&#1083;-&#1085;&#1086;&#1081;%20%20&#1087;&#1088;&#1086;&#1076;&#1091;&#1082;&#1094;&#1080;&#1080;%20%20&#1087;&#1086;%20%20&#1082;&#1072;&#1090;&#1077;&#1075;&#1086;&#1088;&#1080;&#1103;&#1084;%20&#1093;&#1086;&#1079;&#1103;&#1081;&#1089;&#1090;&#1074;%20&#1050;&#1056;.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05%20&#1055;&#1086;&#1089;&#1077;&#1074;&#1085;&#1072;&#1103;%20&#1087;&#1083;&#1086;&#1097;&#1072;&#1076;&#1100;%20&#1087;&#1086;%20&#1075;&#1088;&#1091;&#1087;&#1087;&#1072;&#1084;%20&#1089;&#1077;&#1083;&#1100;&#1089;&#1082;&#1086;&#1093;&#1086;&#1079;&#1103;&#1081;&#1089;&#1090;&#1074;&#1077;&#1085;&#1085;&#1099;&#1093;%20&#1082;&#1091;&#1083;&#1100;&#1090;&#1091;&#1088;..xls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F8-42EC-8732-07D49649C0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Сельское хозяйство </c:v>
                </c:pt>
                <c:pt idx="1">
                  <c:v>Растениеводство </c:v>
                </c:pt>
                <c:pt idx="2">
                  <c:v>Животноводство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102.6</c:v>
                </c:pt>
                <c:pt idx="1">
                  <c:v>102.8</c:v>
                </c:pt>
                <c:pt idx="2">
                  <c:v>102.5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CF8-42EC-8732-07D49649C0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Сельское хозяйство </c:v>
                </c:pt>
                <c:pt idx="1">
                  <c:v>Растениеводство </c:v>
                </c:pt>
                <c:pt idx="2">
                  <c:v>Животноводство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101.1</c:v>
                </c:pt>
                <c:pt idx="1">
                  <c:v>100.2</c:v>
                </c:pt>
                <c:pt idx="2" formatCode="0.0">
                  <c:v>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CF8-42EC-8732-07D49649C0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06885904"/>
        <c:axId val="306886296"/>
      </c:barChart>
      <c:catAx>
        <c:axId val="306885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6886296"/>
        <c:crosses val="autoZero"/>
        <c:auto val="1"/>
        <c:lblAlgn val="ctr"/>
        <c:lblOffset val="100"/>
        <c:noMultiLvlLbl val="0"/>
      </c:catAx>
      <c:valAx>
        <c:axId val="306886296"/>
        <c:scaling>
          <c:orientation val="minMax"/>
          <c:max val="103"/>
          <c:min val="99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8859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8984508827184577"/>
          <c:y val="7.5050762681215088E-3"/>
          <c:w val="0.30234205243345053"/>
          <c:h val="0.127117672504473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8832651751216356"/>
          <c:w val="1"/>
          <c:h val="0.62637343496673625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C-4283-A096-14E00AB9F7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C-4283-A096-14E00AB9F779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C-4283-A096-14E00AB9F779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C-4283-A096-14E00AB9F779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D2C-4283-A096-14E00AB9F779}"/>
              </c:ext>
            </c:extLst>
          </c:dPt>
          <c:dLbls>
            <c:dLbl>
              <c:idx val="0"/>
              <c:layout>
                <c:manualLayout>
                  <c:x val="-1.1117295134348927E-2"/>
                  <c:y val="-4.91520978543367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Жарандардын</a:t>
                    </a:r>
                    <a:r>
                      <a:rPr lang="ru-RU" baseline="0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жеке</a:t>
                    </a:r>
                    <a:r>
                      <a:rPr lang="ru-RU" baseline="0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көмокчу</a:t>
                    </a:r>
                    <a:r>
                      <a:rPr lang="ru-RU" baseline="0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чарбалары</a:t>
                    </a:r>
                    <a:r>
                      <a:rPr lang="ru-RU" baseline="0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36,4%</a:t>
                    </a:r>
                    <a:endParaRPr lang="ru-RU" baseline="0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D2C-4283-A096-14E00AB9F779}"/>
                </c:ext>
                <c:ext xmlns:c15="http://schemas.microsoft.com/office/drawing/2012/chart" uri="{CE6537A1-D6FC-4f65-9D91-7224C49458BB}">
                  <c15:layout>
                    <c:manualLayout>
                      <c:w val="0.17392725594592054"/>
                      <c:h val="0.2106890218026776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"/>
                  <c:y val="1.73477992427070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Мамлекеттик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0,3%</a:t>
                    </a:r>
                    <a:endParaRPr lang="ru-RU" baseline="0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D2C-4283-A096-14E00AB9F779}"/>
                </c:ext>
                <c:ext xmlns:c15="http://schemas.microsoft.com/office/drawing/2012/chart" uri="{CE6537A1-D6FC-4f65-9D91-7224C49458BB}">
                  <c15:layout>
                    <c:manualLayout>
                      <c:w val="0.18369680001191163"/>
                      <c:h val="0.1872984058237609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8705834031908913"/>
                  <c:y val="0.153238893310579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Коллективдик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1,2%</a:t>
                    </a:r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D2C-4283-A096-14E00AB9F77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0.20239099116491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Дыйкан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(фермер) </a:t>
                    </a: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чарбалары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59,9</a:t>
                    </a:r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D2C-4283-A096-14E00AB9F77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28860429649230895"/>
                  <c:y val="2.891299873784515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Токой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Балык </a:t>
                    </a:r>
                    <a:r>
                      <a:rPr lang="ru-RU" dirty="0" err="1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уулочулук</a:t>
                    </a:r>
                    <a:r>
                      <a:rPr lang="ru-RU" dirty="0" smtClean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2,6%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D2C-4283-A096-14E00AB9F77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'лист 1 '!$AL$114:$AL$118</c:f>
              <c:strCache>
                <c:ptCount val="5"/>
                <c:pt idx="0">
                  <c:v>личные подсобные хозяйства граждан 36,4%</c:v>
                </c:pt>
                <c:pt idx="1">
                  <c:v>государственные хозяйства 0,3%</c:v>
                </c:pt>
                <c:pt idx="2">
                  <c:v>коллективные хозяйства 1,2%</c:v>
                </c:pt>
                <c:pt idx="3">
                  <c:v>крестьянские (фермерские) хозяйства 59,5%</c:v>
                </c:pt>
                <c:pt idx="4">
                  <c:v>Лесное хозяйство, Рыболовство</c:v>
                </c:pt>
              </c:strCache>
            </c:strRef>
          </c:cat>
          <c:val>
            <c:numRef>
              <c:f>'лист 1 '!$AM$114:$AM$118</c:f>
              <c:numCache>
                <c:formatCode>General</c:formatCode>
                <c:ptCount val="5"/>
                <c:pt idx="0">
                  <c:v>36.4</c:v>
                </c:pt>
                <c:pt idx="1">
                  <c:v>0.3</c:v>
                </c:pt>
                <c:pt idx="2">
                  <c:v>1.2</c:v>
                </c:pt>
                <c:pt idx="3">
                  <c:v>59.5</c:v>
                </c:pt>
                <c:pt idx="4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D2C-4283-A096-14E00AB9F77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Яйца, млн. шт.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102.2</c:v>
                </c:pt>
                <c:pt idx="1">
                  <c:v>102.4</c:v>
                </c:pt>
                <c:pt idx="2">
                  <c:v>105.3</c:v>
                </c:pt>
                <c:pt idx="3">
                  <c:v>101.1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FE-46FD-A111-DD540F930A1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Яйца, млн. шт.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101.7</c:v>
                </c:pt>
                <c:pt idx="1">
                  <c:v>102.5</c:v>
                </c:pt>
                <c:pt idx="2">
                  <c:v>100.1</c:v>
                </c:pt>
                <c:pt idx="3">
                  <c:v>101.2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4FE-46FD-A111-DD540F930A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3968008"/>
        <c:axId val="313973496"/>
      </c:barChart>
      <c:catAx>
        <c:axId val="313968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3973496"/>
        <c:crosses val="autoZero"/>
        <c:auto val="1"/>
        <c:lblAlgn val="ctr"/>
        <c:lblOffset val="100"/>
        <c:noMultiLvlLbl val="0"/>
      </c:catAx>
      <c:valAx>
        <c:axId val="31397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396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114487612143879"/>
          <c:y val="2.0364853901018398E-2"/>
          <c:w val="0.17502897650501725"/>
          <c:h val="6.12668672777838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Респ!$Y$6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Респ!$Y$7:$Y$12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15-49DE-AC32-B17D6F597175}"/>
            </c:ext>
          </c:extLst>
        </c:ser>
        <c:ser>
          <c:idx val="1"/>
          <c:order val="1"/>
          <c:tx>
            <c:strRef>
              <c:f>Респ!$Z$6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Респ!$Z$7:$Z$12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15-49DE-AC32-B17D6F597175}"/>
            </c:ext>
          </c:extLst>
        </c:ser>
        <c:ser>
          <c:idx val="2"/>
          <c:order val="2"/>
          <c:tx>
            <c:strRef>
              <c:f>Респ!$AA$6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Респ!$AA$7:$AA$12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F15-49DE-AC32-B17D6F597175}"/>
            </c:ext>
          </c:extLst>
        </c:ser>
        <c:ser>
          <c:idx val="3"/>
          <c:order val="3"/>
          <c:tx>
            <c:strRef>
              <c:f>Респ!$AB$6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Респ!$AB$7:$AB$12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F15-49DE-AC32-B17D6F597175}"/>
            </c:ext>
          </c:extLst>
        </c:ser>
        <c:ser>
          <c:idx val="4"/>
          <c:order val="4"/>
          <c:tx>
            <c:strRef>
              <c:f>Респ!$AC$6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Респ!$AC$7:$AC$12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15-49DE-AC32-B17D6F597175}"/>
            </c:ext>
          </c:extLst>
        </c:ser>
        <c:ser>
          <c:idx val="5"/>
          <c:order val="5"/>
          <c:tx>
            <c:strRef>
              <c:f>Респ!$AD$6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Респ!$AD$7:$AD$12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F15-49DE-AC32-B17D6F597175}"/>
            </c:ext>
          </c:extLst>
        </c:ser>
        <c:ser>
          <c:idx val="6"/>
          <c:order val="6"/>
          <c:tx>
            <c:strRef>
              <c:f>Респ!$AE$6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Респ!$AE$7:$AE$12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F15-49DE-AC32-B17D6F597175}"/>
            </c:ext>
          </c:extLst>
        </c:ser>
        <c:ser>
          <c:idx val="7"/>
          <c:order val="7"/>
          <c:tx>
            <c:strRef>
              <c:f>Респ!$AF$6</c:f>
              <c:strCache>
                <c:ptCount val="1"/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Респ!$AF$7:$AF$12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F15-49DE-AC32-B17D6F597175}"/>
            </c:ext>
          </c:extLst>
        </c:ser>
        <c:ser>
          <c:idx val="8"/>
          <c:order val="8"/>
          <c:tx>
            <c:strRef>
              <c:f>Респ!$AG$6</c:f>
              <c:strCache>
                <c:ptCount val="1"/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Респ!$AG$7:$AG$12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F15-49DE-AC32-B17D6F597175}"/>
            </c:ext>
          </c:extLst>
        </c:ser>
        <c:ser>
          <c:idx val="9"/>
          <c:order val="9"/>
          <c:tx>
            <c:strRef>
              <c:f>Респ!$AH$6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Респ!$AH$7:$AH$12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F15-49DE-AC32-B17D6F597175}"/>
            </c:ext>
          </c:extLst>
        </c:ser>
        <c:ser>
          <c:idx val="10"/>
          <c:order val="10"/>
          <c:tx>
            <c:strRef>
              <c:f>Респ!$AI$6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Респ!$AI$7:$AI$12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F15-49DE-AC32-B17D6F597175}"/>
            </c:ext>
          </c:extLst>
        </c:ser>
        <c:ser>
          <c:idx val="11"/>
          <c:order val="11"/>
          <c:tx>
            <c:strRef>
              <c:f>Респ!$AJ$6</c:f>
              <c:strCache>
                <c:ptCount val="1"/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Респ!$AJ$7:$AJ$12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6F15-49DE-AC32-B17D6F597175}"/>
            </c:ext>
          </c:extLst>
        </c:ser>
        <c:ser>
          <c:idx val="12"/>
          <c:order val="12"/>
          <c:tx>
            <c:strRef>
              <c:f>Респ!$AK$6</c:f>
              <c:strCache>
                <c:ptCount val="1"/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Респ!$AK$7:$AK$12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F15-49DE-AC32-B17D6F597175}"/>
            </c:ext>
          </c:extLst>
        </c:ser>
        <c:ser>
          <c:idx val="13"/>
          <c:order val="13"/>
          <c:tx>
            <c:strRef>
              <c:f>Респ!$AL$6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816774415826455E-2"/>
                  <c:y val="-3.149451648229561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9083872079132277E-3"/>
                  <c:y val="1.54323130763248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633548831652914E-3"/>
                  <c:y val="5.98395813163610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670193948487625E-2"/>
                  <c:y val="9.1334097798657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871742091078519E-2"/>
                  <c:y val="9.1334097798657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9633548831654363E-3"/>
                  <c:y val="-3.149451648229561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Респ!$AL$7:$AL$12</c:f>
              <c:numCache>
                <c:formatCode>0.0</c:formatCode>
                <c:ptCount val="6"/>
                <c:pt idx="0">
                  <c:v>103.28483570290838</c:v>
                </c:pt>
                <c:pt idx="1">
                  <c:v>102.79031646722356</c:v>
                </c:pt>
                <c:pt idx="2">
                  <c:v>67.785038525309673</c:v>
                </c:pt>
                <c:pt idx="3">
                  <c:v>101.6016669398531</c:v>
                </c:pt>
                <c:pt idx="4">
                  <c:v>104.79802841077716</c:v>
                </c:pt>
                <c:pt idx="5">
                  <c:v>103.352698147677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6F15-49DE-AC32-B17D6F597175}"/>
            </c:ext>
          </c:extLst>
        </c:ser>
        <c:ser>
          <c:idx val="14"/>
          <c:order val="14"/>
          <c:tx>
            <c:strRef>
              <c:f>Респ!$AM$6</c:f>
              <c:strCache>
                <c:ptCount val="1"/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Респ!$AM$7:$AM$12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F15-49DE-AC32-B17D6F597175}"/>
            </c:ext>
          </c:extLst>
        </c:ser>
        <c:ser>
          <c:idx val="15"/>
          <c:order val="15"/>
          <c:tx>
            <c:strRef>
              <c:f>Респ!$AN$6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9083872079132277E-3"/>
                  <c:y val="1.22828614280952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871742091078519E-2"/>
                  <c:y val="-6.61384846128207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633548831652914E-3"/>
                  <c:y val="-1.29127517577412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9083872079132277E-3"/>
                  <c:y val="1.85817647245543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81677441582631E-2"/>
                  <c:y val="-3.149451648229561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1890064649495874E-2"/>
                  <c:y val="5.98395813163613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1D9-4F33-843E-D199F7DEEF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Респ!$AN$7:$AN$12</c:f>
              <c:numCache>
                <c:formatCode>0.0</c:formatCode>
                <c:ptCount val="6"/>
                <c:pt idx="0">
                  <c:v>102.08395061728395</c:v>
                </c:pt>
                <c:pt idx="1">
                  <c:v>102.36809654363259</c:v>
                </c:pt>
                <c:pt idx="2">
                  <c:v>84.791366906474821</c:v>
                </c:pt>
                <c:pt idx="3">
                  <c:v>100.19143927966363</c:v>
                </c:pt>
                <c:pt idx="4">
                  <c:v>103.25921191861633</c:v>
                </c:pt>
                <c:pt idx="5">
                  <c:v>97.734071313939495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6F15-49DE-AC32-B17D6F5971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3971536"/>
        <c:axId val="313970360"/>
      </c:barChart>
      <c:catAx>
        <c:axId val="313971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3970360"/>
        <c:crosses val="autoZero"/>
        <c:auto val="1"/>
        <c:lblAlgn val="ctr"/>
        <c:lblOffset val="100"/>
        <c:noMultiLvlLbl val="0"/>
      </c:catAx>
      <c:valAx>
        <c:axId val="3139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397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105625280087481"/>
          <c:y val="3.0455676191625428E-2"/>
          <c:w val="0.17887478794490999"/>
          <c:h val="6.22361404288412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02157115566031E-2"/>
          <c:y val="4.7591713795468935E-2"/>
          <c:w val="0.91390306727090864"/>
          <c:h val="0.678662467838670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'лист 1 '!$Y$6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'!$Y$7:$Y$20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3F-48D4-AA78-1AF447E1775E}"/>
            </c:ext>
          </c:extLst>
        </c:ser>
        <c:ser>
          <c:idx val="1"/>
          <c:order val="1"/>
          <c:tx>
            <c:strRef>
              <c:f>'лист 1 '!$Z$6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'!$Z$7:$Z$20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3F-48D4-AA78-1AF447E1775E}"/>
            </c:ext>
          </c:extLst>
        </c:ser>
        <c:ser>
          <c:idx val="2"/>
          <c:order val="2"/>
          <c:tx>
            <c:strRef>
              <c:f>'лист 1 '!$AA$6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'!$AA$7:$AA$20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3F-48D4-AA78-1AF447E1775E}"/>
            </c:ext>
          </c:extLst>
        </c:ser>
        <c:ser>
          <c:idx val="3"/>
          <c:order val="3"/>
          <c:tx>
            <c:strRef>
              <c:f>'лист 1 '!$AB$6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'!$AB$7:$AB$20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C3F-48D4-AA78-1AF447E1775E}"/>
            </c:ext>
          </c:extLst>
        </c:ser>
        <c:ser>
          <c:idx val="4"/>
          <c:order val="4"/>
          <c:tx>
            <c:strRef>
              <c:f>'лист 1 '!$AC$6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'!$AC$7:$AC$20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3F-48D4-AA78-1AF447E1775E}"/>
            </c:ext>
          </c:extLst>
        </c:ser>
        <c:ser>
          <c:idx val="5"/>
          <c:order val="5"/>
          <c:tx>
            <c:strRef>
              <c:f>'лист 1 '!$AD$6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'!$AD$7:$AD$20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C3F-48D4-AA78-1AF447E1775E}"/>
            </c:ext>
          </c:extLst>
        </c:ser>
        <c:ser>
          <c:idx val="6"/>
          <c:order val="6"/>
          <c:tx>
            <c:strRef>
              <c:f>'лист 1 '!$AE$6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'!$AE$7:$AE$20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C3F-48D4-AA78-1AF447E1775E}"/>
            </c:ext>
          </c:extLst>
        </c:ser>
        <c:ser>
          <c:idx val="7"/>
          <c:order val="7"/>
          <c:tx>
            <c:strRef>
              <c:f>'лист 1 '!$AF$6</c:f>
              <c:strCache>
                <c:ptCount val="1"/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'!$AF$7:$AF$20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C3F-48D4-AA78-1AF447E1775E}"/>
            </c:ext>
          </c:extLst>
        </c:ser>
        <c:ser>
          <c:idx val="8"/>
          <c:order val="8"/>
          <c:tx>
            <c:strRef>
              <c:f>'лист 1 '!$AG$6</c:f>
              <c:strCache>
                <c:ptCount val="1"/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'!$AG$7:$AG$20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C3F-48D4-AA78-1AF447E1775E}"/>
            </c:ext>
          </c:extLst>
        </c:ser>
        <c:ser>
          <c:idx val="9"/>
          <c:order val="9"/>
          <c:tx>
            <c:strRef>
              <c:f>'лист 1 '!$AH$6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'!$AH$7:$AH$20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C3F-48D4-AA78-1AF447E1775E}"/>
            </c:ext>
          </c:extLst>
        </c:ser>
        <c:ser>
          <c:idx val="10"/>
          <c:order val="10"/>
          <c:tx>
            <c:strRef>
              <c:f>'лист 1 '!$AI$6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'!$AI$7:$AI$20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C3F-48D4-AA78-1AF447E1775E}"/>
            </c:ext>
          </c:extLst>
        </c:ser>
        <c:ser>
          <c:idx val="11"/>
          <c:order val="11"/>
          <c:tx>
            <c:strRef>
              <c:f>'лист 1 '!$AJ$6</c:f>
              <c:strCache>
                <c:ptCount val="1"/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'!$AJ$7:$AJ$20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C3F-48D4-AA78-1AF447E1775E}"/>
            </c:ext>
          </c:extLst>
        </c:ser>
        <c:ser>
          <c:idx val="12"/>
          <c:order val="12"/>
          <c:tx>
            <c:strRef>
              <c:f>'лист 1 '!$AK$6</c:f>
              <c:strCache>
                <c:ptCount val="1"/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'!$AK$7:$AK$20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C3F-48D4-AA78-1AF447E1775E}"/>
            </c:ext>
          </c:extLst>
        </c:ser>
        <c:ser>
          <c:idx val="13"/>
          <c:order val="13"/>
          <c:tx>
            <c:strRef>
              <c:f>'лист 1 '!$AL$6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813432375932079E-2"/>
                  <c:y val="2.7995125762040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3388053263049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4457462088711704E-2"/>
                  <c:y val="2.799512576204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'!$AL$7:$AL$20</c:f>
              <c:numCache>
                <c:formatCode>0.0</c:formatCode>
                <c:ptCount val="9"/>
                <c:pt idx="0">
                  <c:v>97.611726083977615</c:v>
                </c:pt>
                <c:pt idx="1">
                  <c:v>108.51537132022379</c:v>
                </c:pt>
                <c:pt idx="2">
                  <c:v>102.72905580644182</c:v>
                </c:pt>
                <c:pt idx="3">
                  <c:v>101.83530117883166</c:v>
                </c:pt>
                <c:pt idx="4">
                  <c:v>95.872626559763233</c:v>
                </c:pt>
                <c:pt idx="5">
                  <c:v>94.965470997711904</c:v>
                </c:pt>
                <c:pt idx="6">
                  <c:v>103.53402137181477</c:v>
                </c:pt>
                <c:pt idx="7">
                  <c:v>98.670910973915966</c:v>
                </c:pt>
                <c:pt idx="8">
                  <c:v>107.19457681264444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DC3F-48D4-AA78-1AF447E1775E}"/>
            </c:ext>
          </c:extLst>
        </c:ser>
        <c:ser>
          <c:idx val="14"/>
          <c:order val="14"/>
          <c:tx>
            <c:strRef>
              <c:f>'лист 1 '!$AM$6</c:f>
              <c:strCache>
                <c:ptCount val="1"/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'!$AM$7:$AM$20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DC3F-48D4-AA78-1AF447E1775E}"/>
            </c:ext>
          </c:extLst>
        </c:ser>
        <c:ser>
          <c:idx val="15"/>
          <c:order val="15"/>
          <c:tx>
            <c:strRef>
              <c:f>'лист 1 '!$AN$6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9508207989457367E-2"/>
                  <c:y val="-1.119805030481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22014856389812E-2"/>
                  <c:y val="-5.5990251524081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8813432375932009E-2"/>
                  <c:y val="-2.799512576204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0101491801491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0694775613525149E-2"/>
                  <c:y val="-1.283095108336009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DC3F-48D4-AA78-1AF447E177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'!$AN$7:$AN$20</c:f>
              <c:numCache>
                <c:formatCode>0.0</c:formatCode>
                <c:ptCount val="9"/>
                <c:pt idx="0">
                  <c:v>104.63793378752395</c:v>
                </c:pt>
                <c:pt idx="1">
                  <c:v>109.51717565035214</c:v>
                </c:pt>
                <c:pt idx="2">
                  <c:v>100.32509771195276</c:v>
                </c:pt>
                <c:pt idx="3">
                  <c:v>98.721774045014186</c:v>
                </c:pt>
                <c:pt idx="4">
                  <c:v>60.556341144849469</c:v>
                </c:pt>
                <c:pt idx="5">
                  <c:v>96.609355209713357</c:v>
                </c:pt>
                <c:pt idx="6">
                  <c:v>99.788813278828229</c:v>
                </c:pt>
                <c:pt idx="7">
                  <c:v>106.3842770954448</c:v>
                </c:pt>
                <c:pt idx="8">
                  <c:v>103.14901322014151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DC3F-48D4-AA78-1AF447E17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"/>
        <c:axId val="313967616"/>
        <c:axId val="313971144"/>
      </c:barChart>
      <c:catAx>
        <c:axId val="313967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3971144"/>
        <c:crosses val="autoZero"/>
        <c:auto val="1"/>
        <c:lblAlgn val="ctr"/>
        <c:lblOffset val="100"/>
        <c:noMultiLvlLbl val="0"/>
      </c:catAx>
      <c:valAx>
        <c:axId val="31397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396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1510549743307751"/>
          <c:y val="0"/>
          <c:w val="0.21117855636089555"/>
          <c:h val="4.57319116218127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accent2">
          <a:satMod val="175000"/>
          <a:alpha val="40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63754258437649E-2"/>
          <c:y val="0.1132718859375568"/>
          <c:w val="0.89174531571858662"/>
          <c:h val="0.582119314308494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'ГКЭД-3'!$D$5:$D$6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'ГКЭД-3'!$D$7:$D$24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BE-490E-A9A9-7453677F74CC}"/>
            </c:ext>
          </c:extLst>
        </c:ser>
        <c:ser>
          <c:idx val="1"/>
          <c:order val="1"/>
          <c:tx>
            <c:strRef>
              <c:f>'ГКЭД-3'!$E$5:$E$6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'ГКЭД-3'!$E$7:$E$24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9BE-490E-A9A9-7453677F74CC}"/>
            </c:ext>
          </c:extLst>
        </c:ser>
        <c:ser>
          <c:idx val="2"/>
          <c:order val="2"/>
          <c:tx>
            <c:strRef>
              <c:f>'ГКЭД-3'!$F$5:$F$6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'ГКЭД-3'!$F$7:$F$24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9BE-490E-A9A9-7453677F74CC}"/>
            </c:ext>
          </c:extLst>
        </c:ser>
        <c:ser>
          <c:idx val="3"/>
          <c:order val="3"/>
          <c:tx>
            <c:strRef>
              <c:f>'ГКЭД-3'!$G$5:$G$6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'ГКЭД-3'!$G$7:$G$24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9BE-490E-A9A9-7453677F74CC}"/>
            </c:ext>
          </c:extLst>
        </c:ser>
        <c:ser>
          <c:idx val="4"/>
          <c:order val="4"/>
          <c:tx>
            <c:strRef>
              <c:f>'ГКЭД-3'!$H$5:$H$6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'ГКЭД-3'!$H$7:$H$24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9BE-490E-A9A9-7453677F74CC}"/>
            </c:ext>
          </c:extLst>
        </c:ser>
        <c:ser>
          <c:idx val="5"/>
          <c:order val="5"/>
          <c:tx>
            <c:strRef>
              <c:f>'ГКЭД-3'!$I$5:$I$6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'ГКЭД-3'!$I$7:$I$24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9BE-490E-A9A9-7453677F74CC}"/>
            </c:ext>
          </c:extLst>
        </c:ser>
        <c:ser>
          <c:idx val="6"/>
          <c:order val="6"/>
          <c:tx>
            <c:strRef>
              <c:f>'ГКЭД-3'!$J$5:$J$6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'ГКЭД-3'!$J$7:$J$24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9BE-490E-A9A9-7453677F74CC}"/>
            </c:ext>
          </c:extLst>
        </c:ser>
        <c:ser>
          <c:idx val="7"/>
          <c:order val="7"/>
          <c:tx>
            <c:strRef>
              <c:f>'ГКЭД-3'!$K$5:$K$6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'ГКЭД-3'!$K$7:$K$24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9BE-490E-A9A9-7453677F74CC}"/>
            </c:ext>
          </c:extLst>
        </c:ser>
        <c:ser>
          <c:idx val="8"/>
          <c:order val="8"/>
          <c:tx>
            <c:strRef>
              <c:f>'ГКЭД-3'!$L$5:$L$6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'ГКЭД-3'!$L$7:$L$24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9BE-490E-A9A9-7453677F74CC}"/>
            </c:ext>
          </c:extLst>
        </c:ser>
        <c:ser>
          <c:idx val="9"/>
          <c:order val="9"/>
          <c:tx>
            <c:strRef>
              <c:f>'ГКЭД-3'!$M$5:$M$6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'ГКЭД-3'!$M$7:$M$24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9BE-490E-A9A9-7453677F74CC}"/>
            </c:ext>
          </c:extLst>
        </c:ser>
        <c:ser>
          <c:idx val="10"/>
          <c:order val="10"/>
          <c:tx>
            <c:strRef>
              <c:f>'ГКЭД-3'!$N$5:$N$6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'ГКЭД-3'!$N$7:$N$24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9BE-490E-A9A9-7453677F74CC}"/>
            </c:ext>
          </c:extLst>
        </c:ser>
        <c:ser>
          <c:idx val="11"/>
          <c:order val="11"/>
          <c:tx>
            <c:strRef>
              <c:f>'ГКЭД-3'!$O$5:$O$6</c:f>
              <c:strCache>
                <c:ptCount val="2"/>
                <c:pt idx="0">
                  <c:v>2019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8607787989225172E-3"/>
                  <c:y val="-9.375996876165363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9BE-490E-A9A9-7453677F74CC}"/>
                </c:ext>
                <c:ext xmlns:c15="http://schemas.microsoft.com/office/drawing/2012/chart" uri="{CE6537A1-D6FC-4f65-9D91-7224C49458BB}">
                  <c15:layout>
                    <c:manualLayout>
                      <c:w val="5.4200069818570749E-2"/>
                      <c:h val="4.3794135703003709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1791168198383774E-2"/>
                  <c:y val="7.48282564893702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3582336396767586E-2"/>
                  <c:y val="2.29529141562235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E9BE-490E-A9A9-7453677F74CC}"/>
                </c:ext>
                <c:ext xmlns:c15="http://schemas.microsoft.com/office/drawing/2012/chart" uri="{CE6537A1-D6FC-4f65-9D91-7224C49458BB}">
                  <c15:layout>
                    <c:manualLayout>
                      <c:w val="6.3996642766598E-2"/>
                      <c:h val="3.8606805695279897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1.2773688178379022E-2"/>
                  <c:y val="8.77965815086795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E9BE-490E-A9A9-7453677F74CC}"/>
                </c:ext>
                <c:ext xmlns:c15="http://schemas.microsoft.com/office/drawing/2012/chart" uri="{CE6537A1-D6FC-4f65-9D91-7224C49458BB}">
                  <c15:layout>
                    <c:manualLayout>
                      <c:w val="7.185742156552051E-2"/>
                      <c:h val="4.3794135703003709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7.2056306589520538E-17"/>
                  <c:y val="7.48282564893702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5373504595151324E-2"/>
                  <c:y val="1.7857485664384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7686752297575662E-2"/>
                  <c:y val="-1.06728293780963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7686752297575804E-2"/>
                  <c:y val="4.88916064507509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5721557597845177E-2"/>
                  <c:y val="1.52638206605227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'ГКЭД-3'!$O$7:$O$24</c:f>
              <c:numCache>
                <c:formatCode>0.0</c:formatCode>
                <c:ptCount val="9"/>
                <c:pt idx="0">
                  <c:v>94.603028261409179</c:v>
                </c:pt>
                <c:pt idx="1">
                  <c:v>106.89346185521089</c:v>
                </c:pt>
                <c:pt idx="2">
                  <c:v>101.25058293915544</c:v>
                </c:pt>
                <c:pt idx="3">
                  <c:v>100.92512943696947</c:v>
                </c:pt>
                <c:pt idx="4">
                  <c:v>88.536990344997236</c:v>
                </c:pt>
                <c:pt idx="5">
                  <c:v>93.804188184014777</c:v>
                </c:pt>
                <c:pt idx="6">
                  <c:v>102.72059106476314</c:v>
                </c:pt>
                <c:pt idx="7">
                  <c:v>97.119743977242422</c:v>
                </c:pt>
                <c:pt idx="8">
                  <c:v>102.49862208340987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E9BE-490E-A9A9-7453677F74CC}"/>
            </c:ext>
          </c:extLst>
        </c:ser>
        <c:ser>
          <c:idx val="12"/>
          <c:order val="12"/>
          <c:tx>
            <c:strRef>
              <c:f>'ГКЭД-3'!$P$5:$P$6</c:f>
              <c:strCache>
                <c:ptCount val="2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014076647380134E-17"/>
                  <c:y val="2.2954956412132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756362898114367E-2"/>
                  <c:y val="-1.06728293780963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8607787989225155E-3"/>
                  <c:y val="-1.58601593858201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965194699730629E-2"/>
                  <c:y val="2.2954956412132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8259734986530737E-3"/>
                  <c:y val="-5.48549937037255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2056306589520538E-17"/>
                  <c:y val="2.2954956412132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3756362898114403E-2"/>
                  <c:y val="-1.58601593858201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9.8259734986530008E-3"/>
                  <c:y val="2.29549564121323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1617141697036775E-2"/>
                  <c:y val="1.00764906527989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E9BE-490E-A9A9-7453677F74C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'ГКЭД-3'!$P$7:$P$24</c:f>
              <c:numCache>
                <c:formatCode>0.0</c:formatCode>
                <c:ptCount val="9"/>
                <c:pt idx="0">
                  <c:v>103.09606806851832</c:v>
                </c:pt>
                <c:pt idx="1">
                  <c:v>106.209539868977</c:v>
                </c:pt>
                <c:pt idx="2">
                  <c:v>98.924660431451798</c:v>
                </c:pt>
                <c:pt idx="3">
                  <c:v>99.681584999115515</c:v>
                </c:pt>
                <c:pt idx="4">
                  <c:v>58.380218100993261</c:v>
                </c:pt>
                <c:pt idx="5">
                  <c:v>96.36223594328068</c:v>
                </c:pt>
                <c:pt idx="6">
                  <c:v>99.022252191503711</c:v>
                </c:pt>
                <c:pt idx="7">
                  <c:v>105.90389016018307</c:v>
                </c:pt>
                <c:pt idx="8">
                  <c:v>101.42604093080143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E-E9BE-490E-A9A9-7453677F74C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3968792"/>
        <c:axId val="313972712"/>
      </c:barChart>
      <c:catAx>
        <c:axId val="313968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3972712"/>
        <c:crosses val="autoZero"/>
        <c:auto val="1"/>
        <c:lblAlgn val="ctr"/>
        <c:lblOffset val="100"/>
        <c:noMultiLvlLbl val="0"/>
      </c:catAx>
      <c:valAx>
        <c:axId val="31397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1396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272345037434636"/>
          <c:y val="1.7659386841254975E-2"/>
          <c:w val="0.17316088724053241"/>
          <c:h val="5.12148767723207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16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0.05749</cdr:x>
      <cdr:y>0.91316</cdr:y>
    </cdr:from>
    <cdr:to>
      <cdr:x>1</cdr:x>
      <cdr:y>0.96326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368437" y="4207489"/>
          <a:ext cx="6040275" cy="230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500" kern="1200">
              <a:solidFill>
                <a:schemeClr val="tx1"/>
              </a:solidFill>
              <a:latin typeface="Kyrghyz Times" pitchFamily="2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y-KG" sz="9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Ири мүйүздүү малдар         Уйлар                     Чочколор        Койлор жана эчкилер        Жылкылар       Уй канаттуулары      </a:t>
          </a:r>
          <a:endParaRPr lang="ru-RU" sz="9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0.06461</cdr:x>
      <cdr:y>0.73188</cdr:y>
    </cdr:from>
    <cdr:to>
      <cdr:x>0.16311</cdr:x>
      <cdr:y>0.79913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417517" y="3583693"/>
          <a:ext cx="636551" cy="32926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0.16753</cdr:x>
      <cdr:y>0.72529</cdr:y>
    </cdr:from>
    <cdr:to>
      <cdr:x>0.25271</cdr:x>
      <cdr:y>0.79511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1082650" y="3551413"/>
          <a:ext cx="550469" cy="34186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0.22216</cdr:x>
      <cdr:y>0.75447</cdr:y>
    </cdr:from>
    <cdr:to>
      <cdr:x>0.36556</cdr:x>
      <cdr:y>0.8105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1435728" y="3694311"/>
          <a:ext cx="926672" cy="27433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0.32954</cdr:x>
      <cdr:y>0.74699</cdr:y>
    </cdr:from>
    <cdr:to>
      <cdr:x>0.45689</cdr:x>
      <cdr:y>0.80302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2129637" y="3657651"/>
          <a:ext cx="823011" cy="27439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0.42878</cdr:x>
      <cdr:y>0.75403</cdr:y>
    </cdr:from>
    <cdr:to>
      <cdr:x>0.57122</cdr:x>
      <cdr:y>0.81006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2770957" y="3692146"/>
          <a:ext cx="920551" cy="27433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0.55055</cdr:x>
      <cdr:y>0.73775</cdr:y>
    </cdr:from>
    <cdr:to>
      <cdr:x>0.65809</cdr:x>
      <cdr:y>0.79377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3557885" y="3612408"/>
          <a:ext cx="695016" cy="27433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0.65001</cdr:x>
      <cdr:y>0.73775</cdr:y>
    </cdr:from>
    <cdr:to>
      <cdr:x>0.75755</cdr:x>
      <cdr:y>0.79377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4200655" y="3612407"/>
          <a:ext cx="695015" cy="27433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0.68352</cdr:x>
      <cdr:y>0.7756</cdr:y>
    </cdr:from>
    <cdr:to>
      <cdr:x>0.87219</cdr:x>
      <cdr:y>0.83163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8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4417212" y="3797766"/>
          <a:ext cx="1219289" cy="27433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0.78435</cdr:x>
      <cdr:y>0.77384</cdr:y>
    </cdr:from>
    <cdr:to>
      <cdr:x>0.96926</cdr:x>
      <cdr:y>0.82987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/>
        <a:stretch xmlns:a="http://schemas.openxmlformats.org/drawingml/2006/main">
          <a:fillRect/>
        </a:stretch>
      </cdr:blipFill>
      <cdr:spPr>
        <a:xfrm xmlns:a="http://schemas.openxmlformats.org/drawingml/2006/main" rot="-2700000">
          <a:off x="5068847" y="3789162"/>
          <a:ext cx="1194953" cy="274332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498" y="1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38488" y="506413"/>
            <a:ext cx="3665537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252" y="3211554"/>
            <a:ext cx="7954010" cy="304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21526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498" y="6421526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45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833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950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20133" y="1"/>
            <a:ext cx="4093104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4646" y="914401"/>
            <a:ext cx="7526054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7925" y="4402667"/>
            <a:ext cx="6242777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36255" y="6117337"/>
            <a:ext cx="92892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25711" y="6117337"/>
            <a:ext cx="391022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4930" y="6117337"/>
            <a:ext cx="445770" cy="365125"/>
          </a:xfrm>
        </p:spPr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20133" y="3771900"/>
            <a:ext cx="392113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607088" y="3867150"/>
            <a:ext cx="67072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35666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978" y="2667000"/>
            <a:ext cx="8346723" cy="333281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56357" y="6108174"/>
            <a:ext cx="92892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7035" y="6108174"/>
            <a:ext cx="575739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7215" y="6108174"/>
            <a:ext cx="463486" cy="365125"/>
          </a:xfrm>
        </p:spPr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7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579" y="2666999"/>
            <a:ext cx="7258122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2581" y="5027070"/>
            <a:ext cx="725811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2761" y="6116071"/>
            <a:ext cx="447940" cy="365125"/>
          </a:xfrm>
        </p:spPr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00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685802"/>
            <a:ext cx="834672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3977" y="2667000"/>
            <a:ext cx="4051554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9146" y="2667000"/>
            <a:ext cx="4051554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6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272" y="2658533"/>
            <a:ext cx="374431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6316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1852" y="2667000"/>
            <a:ext cx="375679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0371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9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91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17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1600200"/>
            <a:ext cx="288441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516" y="685801"/>
            <a:ext cx="5072126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8" y="2971800"/>
            <a:ext cx="288441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027" y="1752599"/>
            <a:ext cx="440990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72287" y="914400"/>
            <a:ext cx="2666485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5027" y="3124199"/>
            <a:ext cx="440990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44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7" y="4732865"/>
            <a:ext cx="814232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39140" y="932112"/>
            <a:ext cx="6685320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7" y="5299603"/>
            <a:ext cx="8142324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26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685800"/>
            <a:ext cx="8142324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12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31421" y="3428999"/>
            <a:ext cx="7183722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343400"/>
            <a:ext cx="8142324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49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20" y="3308581"/>
            <a:ext cx="8142321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7381"/>
            <a:ext cx="8142323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5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9" y="3886200"/>
            <a:ext cx="8142323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5200"/>
            <a:ext cx="8142323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877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9" y="685802"/>
            <a:ext cx="8142324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8" y="3505200"/>
            <a:ext cx="814232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402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54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9843" y="685800"/>
            <a:ext cx="1438800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318" y="685800"/>
            <a:ext cx="6517737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7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1"/>
            <a:ext cx="2309681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3978" y="2667001"/>
            <a:ext cx="8346722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03" y="6116071"/>
            <a:ext cx="928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2581" y="6116071"/>
            <a:ext cx="57573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2761" y="6116071"/>
            <a:ext cx="447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0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chart" Target="../charts/chart6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115217" y="304223"/>
            <a:ext cx="852402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  <a:endParaRPr lang="ru-RU" sz="1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80992" y="1939329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2020-жылдагы АЙЫЛ ЧАРБА ӨНДҮРҮШҮНҮН ЖЫЙЫНТЫКТАРЫ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64179" y="4909027"/>
            <a:ext cx="4092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УЛУТСТАТКОМ          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11.03.2021ж.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0533" y="6039816"/>
            <a:ext cx="566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Мурсабекова Г.Т. – </a:t>
            </a:r>
            <a:r>
              <a:rPr lang="ky-KG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 чарба </a:t>
            </a:r>
            <a:r>
              <a:rPr lang="ky-KG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статистикасынын </a:t>
            </a:r>
            <a:r>
              <a:rPr lang="ky-KG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бөлүм </a:t>
            </a:r>
            <a:r>
              <a:rPr lang="ky-KG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башчысы  </a:t>
            </a:r>
            <a:endParaRPr lang="ky-KG" alt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E392C568-A353-456B-9D72-11BC7A643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06" y="1487629"/>
            <a:ext cx="3107792" cy="30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784648" y="1661794"/>
            <a:ext cx="6264694" cy="503963"/>
          </a:xfrm>
        </p:spPr>
        <p:txBody>
          <a:bodyPr anchor="b">
            <a:normAutofit/>
          </a:bodyPr>
          <a:lstStyle/>
          <a:p>
            <a:r>
              <a:rPr lang="ky-KG" altLang="ru-RU" sz="2000" b="1" dirty="0" smtClean="0">
                <a:ln>
                  <a:noFill/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 </a:t>
            </a:r>
            <a:r>
              <a:rPr lang="ky-KG" altLang="ru-RU" sz="2000" b="1" dirty="0">
                <a:ln>
                  <a:noFill/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 өндүрүшүнүн </a:t>
            </a:r>
            <a:r>
              <a:rPr lang="ky-KG" altLang="ru-RU" sz="2000" b="1" dirty="0" smtClean="0">
                <a:ln>
                  <a:noFill/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өсүшү, пайыз менен </a:t>
            </a:r>
            <a:endParaRPr lang="ru-RU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3032" y="6338366"/>
            <a:ext cx="9072184" cy="432048"/>
          </a:xfrm>
        </p:spPr>
        <p:txBody>
          <a:bodyPr>
            <a:noAutofit/>
          </a:bodyPr>
          <a:lstStyle/>
          <a:p>
            <a:pPr algn="ctr"/>
            <a:r>
              <a:rPr lang="ky-KG" alt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alt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ндүрүштүн </a:t>
            </a:r>
            <a:r>
              <a:rPr lang="ky-KG" alt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үлүшү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2020г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- </a:t>
            </a:r>
            <a:r>
              <a:rPr lang="ky-KG" alt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 өстүрүү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50,2%; - мал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чарбачылык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47,2%.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B99441E3-5D61-4539-AC3D-821EA93B47A0}"/>
              </a:ext>
            </a:extLst>
          </p:cNvPr>
          <p:cNvSpPr txBox="1">
            <a:spLocks/>
          </p:cNvSpPr>
          <p:nvPr/>
        </p:nvSpPr>
        <p:spPr>
          <a:xfrm>
            <a:off x="1928664" y="178624"/>
            <a:ext cx="7128792" cy="685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2020-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жылдын</a:t>
            </a:r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январь-декабрь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айларындагы</a:t>
            </a:r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айыл</a:t>
            </a:r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продукциясыны</a:t>
            </a:r>
            <a:r>
              <a:rPr lang="ky-KG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дүң</a:t>
            </a:r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чыгарылышы</a:t>
            </a:r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247,3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млд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. сом.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264676"/>
              </p:ext>
            </p:extLst>
          </p:nvPr>
        </p:nvGraphicFramePr>
        <p:xfrm>
          <a:off x="2274835" y="2153020"/>
          <a:ext cx="619268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 rot="10800000" flipV="1">
            <a:off x="3152799" y="5540407"/>
            <a:ext cx="4896543" cy="1898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0" lang="ky-KG" altLang="ru-RU" sz="14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kumimoji="0" lang="ky-KG" altLang="ru-RU" sz="1400" b="0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чарба                Ө</a:t>
            </a:r>
            <a:r>
              <a:rPr lang="ky-KG" altLang="ru-RU" sz="1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сүмдүк өстүрүү </a:t>
            </a:r>
            <a:r>
              <a:rPr lang="ru-RU" altLang="ru-RU" sz="1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altLang="ru-RU" sz="1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1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чарбачылык</a:t>
            </a:r>
            <a:r>
              <a:rPr lang="ky-KG" altLang="ru-RU" sz="1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y-KG" altLang="ru-RU" sz="1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1CE6AD1-994D-4A81-96BE-67E1D9AC85BB}"/>
              </a:ext>
            </a:extLst>
          </p:cNvPr>
          <p:cNvSpPr/>
          <p:nvPr/>
        </p:nvSpPr>
        <p:spPr>
          <a:xfrm>
            <a:off x="6609594" y="1058524"/>
            <a:ext cx="2879496" cy="60025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ИДПга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чарбанын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бөлүгү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928664" y="201352"/>
            <a:ext cx="7056784" cy="995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/>
            <a:r>
              <a:rPr lang="ky-KG" altLang="ru-RU" sz="2400" b="1" dirty="0" smtClean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2020-жылдагы </a:t>
            </a:r>
            <a:r>
              <a:rPr lang="ky-KG" altLang="ru-RU" sz="2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айыл </a:t>
            </a:r>
            <a:r>
              <a:rPr lang="ky-KG" altLang="ru-RU" sz="2400" b="1" dirty="0" smtClean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чарбанын категориялар боюнча дүң продукциясынын бөлүштүрүүсү</a:t>
            </a:r>
            <a:endParaRPr lang="ky-KG" altLang="ru-RU" sz="2400" b="1" dirty="0"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1784648" y="1844824"/>
          <a:ext cx="756084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076237"/>
              </p:ext>
            </p:extLst>
          </p:nvPr>
        </p:nvGraphicFramePr>
        <p:xfrm>
          <a:off x="1496616" y="1412776"/>
          <a:ext cx="748883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6369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чарбасынын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негизги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продукциясын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өндүрүү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769906"/>
              </p:ext>
            </p:extLst>
          </p:nvPr>
        </p:nvGraphicFramePr>
        <p:xfrm>
          <a:off x="200472" y="1453426"/>
          <a:ext cx="2160240" cy="3662856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14328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73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249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2020ж.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Союлуучу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канаттуу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тирүүлөй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тонна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6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Чийки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тонна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1668,0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7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даана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физикалык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тонна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13040" y="1084094"/>
            <a:ext cx="4996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урунку</a:t>
            </a:r>
            <a:r>
              <a:rPr lang="ru-RU" sz="1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карата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983213"/>
              </p:ext>
            </p:extLst>
          </p:nvPr>
        </p:nvGraphicFramePr>
        <p:xfrm>
          <a:off x="2667000" y="2057400"/>
          <a:ext cx="6246440" cy="396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89188" y="5585254"/>
            <a:ext cx="604027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Союлуучу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5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канаттуу</a:t>
            </a:r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Чийки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5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</a:t>
            </a:r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Жумуртка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85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Жүн</a:t>
            </a:r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физикалык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салмакта</a:t>
            </a:r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тирүүлөй</a:t>
            </a:r>
            <a:r>
              <a:rPr lang="ru-RU" sz="85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5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салмакта</a:t>
            </a:r>
            <a:r>
              <a:rPr lang="ru-RU" sz="85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850" dirty="0"/>
          </a:p>
        </p:txBody>
      </p:sp>
    </p:spTree>
    <p:extLst>
      <p:ext uri="{BB962C8B-B14F-4D97-AF65-F5344CB8AC3E}">
        <p14:creationId xmlns:p14="http://schemas.microsoft.com/office/powerpoint/2010/main" val="14402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352600" y="138099"/>
            <a:ext cx="836848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саны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797702"/>
              </p:ext>
            </p:extLst>
          </p:nvPr>
        </p:nvGraphicFramePr>
        <p:xfrm>
          <a:off x="200472" y="1700808"/>
          <a:ext cx="2304256" cy="3579533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ж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аягына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  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баш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5600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мүйүздүү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малдар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1715,8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0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анын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ичинен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rtl="0" fontAlgn="ctr"/>
                      <a:r>
                        <a:rPr lang="ky-KG" sz="1400" b="1" i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855,1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эчкилер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6278,7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Чочколор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канаттуулары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269000"/>
              </p:ext>
            </p:extLst>
          </p:nvPr>
        </p:nvGraphicFramePr>
        <p:xfrm>
          <a:off x="2900772" y="1508942"/>
          <a:ext cx="6408712" cy="460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92688" y="1052736"/>
            <a:ext cx="35283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13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01EF2E-F3D3-4C39-997D-4283677F6255}"/>
              </a:ext>
            </a:extLst>
          </p:cNvPr>
          <p:cNvSpPr txBox="1"/>
          <p:nvPr/>
        </p:nvSpPr>
        <p:spPr>
          <a:xfrm>
            <a:off x="1856656" y="814209"/>
            <a:ext cx="734481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канаттууларынын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өндүрүмдүүлүгү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810626"/>
              </p:ext>
            </p:extLst>
          </p:nvPr>
        </p:nvGraphicFramePr>
        <p:xfrm>
          <a:off x="1784647" y="1844824"/>
          <a:ext cx="7128792" cy="37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22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92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64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69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69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69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6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2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уйдан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саалган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орточо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жылдык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кг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2 002,3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2 006,1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2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койдон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кыркылган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орточо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жылдык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физикалык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кг.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1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Тооктун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орточо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жылдык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жумурткалуулугу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даана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03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y-KG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 өстүрүүнун негизги түрлөрү боюнча өндүрүү</a:t>
            </a:r>
            <a:endParaRPr lang="ru-RU" sz="16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2560" y="1120098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тонна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606232"/>
              </p:ext>
            </p:extLst>
          </p:nvPr>
        </p:nvGraphicFramePr>
        <p:xfrm>
          <a:off x="272480" y="1556792"/>
          <a:ext cx="1944216" cy="454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2020ж.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510,2</a:t>
                      </a:r>
                      <a:endParaRPr lang="ru-RU" sz="1400" b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5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жүгөрүсү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714,1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7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буурчактар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Кант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кызылчасы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1327,2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1131,2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61179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Азык-түлуктүк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бакча 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92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Мөмө-жемиш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902125" y="672243"/>
            <a:ext cx="3143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442820"/>
              </p:ext>
            </p:extLst>
          </p:nvPr>
        </p:nvGraphicFramePr>
        <p:xfrm>
          <a:off x="2416048" y="1330657"/>
          <a:ext cx="6750496" cy="4594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2700000">
            <a:off x="2884092" y="4800478"/>
            <a:ext cx="530387" cy="274348"/>
          </a:xfrm>
          <a:prstGeom prst="rect">
            <a:avLst/>
          </a:prstGeom>
        </p:spPr>
      </p:pic>
      <p:pic>
        <p:nvPicPr>
          <p:cNvPr id="21" name="char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2700000">
            <a:off x="3627639" y="4763843"/>
            <a:ext cx="426766" cy="274348"/>
          </a:xfrm>
          <a:prstGeom prst="rect">
            <a:avLst/>
          </a:prstGeom>
        </p:spPr>
      </p:pic>
      <p:pic>
        <p:nvPicPr>
          <p:cNvPr id="2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700000">
            <a:off x="3906182" y="4940575"/>
            <a:ext cx="926641" cy="274348"/>
          </a:xfrm>
          <a:prstGeom prst="rect">
            <a:avLst/>
          </a:prstGeom>
        </p:spPr>
      </p:pic>
      <p:pic>
        <p:nvPicPr>
          <p:cNvPr id="23" name="char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2700000">
            <a:off x="4544427" y="4964299"/>
            <a:ext cx="993741" cy="274348"/>
          </a:xfrm>
          <a:prstGeom prst="rect">
            <a:avLst/>
          </a:prstGeom>
        </p:spPr>
      </p:pic>
      <p:pic>
        <p:nvPicPr>
          <p:cNvPr id="24" name="char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2700000">
            <a:off x="5110674" y="4987998"/>
            <a:ext cx="1060773" cy="274347"/>
          </a:xfrm>
          <a:prstGeom prst="rect">
            <a:avLst/>
          </a:prstGeom>
        </p:spPr>
      </p:pic>
      <p:pic>
        <p:nvPicPr>
          <p:cNvPr id="25" name="char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2700000">
            <a:off x="6094982" y="4871625"/>
            <a:ext cx="731619" cy="274348"/>
          </a:xfrm>
          <a:prstGeom prst="rect">
            <a:avLst/>
          </a:prstGeom>
        </p:spPr>
      </p:pic>
      <p:pic>
        <p:nvPicPr>
          <p:cNvPr id="26" name="chart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-2700000">
            <a:off x="6783095" y="4858665"/>
            <a:ext cx="694963" cy="274347"/>
          </a:xfrm>
          <a:prstGeom prst="rect">
            <a:avLst/>
          </a:prstGeom>
        </p:spPr>
      </p:pic>
      <p:pic>
        <p:nvPicPr>
          <p:cNvPr id="27" name="char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-2700000">
            <a:off x="6390711" y="5341510"/>
            <a:ext cx="2060656" cy="274348"/>
          </a:xfrm>
          <a:prstGeom prst="rect">
            <a:avLst/>
          </a:prstGeom>
        </p:spPr>
      </p:pic>
      <p:pic>
        <p:nvPicPr>
          <p:cNvPr id="28" name="chart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802314">
            <a:off x="7455616" y="5199241"/>
            <a:ext cx="1658259" cy="27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08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өсүмдүктөрүнүн</a:t>
            </a:r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айдоо</a:t>
            </a:r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аянттары</a:t>
            </a:r>
            <a:endPara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61747" y="666013"/>
            <a:ext cx="3143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6536" y="1318877"/>
            <a:ext cx="158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гектар)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604050"/>
              </p:ext>
            </p:extLst>
          </p:nvPr>
        </p:nvGraphicFramePr>
        <p:xfrm>
          <a:off x="200472" y="1772816"/>
          <a:ext cx="1820664" cy="46186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85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2020ж.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жүгөрүсү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буурчак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Кант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кызылча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096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Бакча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өсүмдүктүөр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05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Тоют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497919"/>
              </p:ext>
            </p:extLst>
          </p:nvPr>
        </p:nvGraphicFramePr>
        <p:xfrm>
          <a:off x="2542451" y="1462302"/>
          <a:ext cx="6462464" cy="4896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266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-41189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49D66B44-8871-400C-A89A-A04BA2DF7E97}"/>
              </a:ext>
            </a:extLst>
          </p:cNvPr>
          <p:cNvSpPr txBox="1">
            <a:spLocks/>
          </p:cNvSpPr>
          <p:nvPr/>
        </p:nvSpPr>
        <p:spPr>
          <a:xfrm>
            <a:off x="1208584" y="800708"/>
            <a:ext cx="7776864" cy="396044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 fontAlgn="auto">
              <a:spcAft>
                <a:spcPts val="0"/>
              </a:spcAft>
              <a:buNone/>
            </a:pPr>
            <a:r>
              <a:rPr lang="ky-KG" sz="1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 түрлөрү боюнча айыл чарба өсүмдүктөрүнүн түшүмдүүлүгү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12982"/>
              </p:ext>
            </p:extLst>
          </p:nvPr>
        </p:nvGraphicFramePr>
        <p:xfrm>
          <a:off x="560511" y="1700806"/>
          <a:ext cx="8208913" cy="4824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63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08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08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08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69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71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иштетилген-ден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кийинки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жүгөрүсү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Күрүч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иштетилгенден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кийинки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35,5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36,7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Кант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кызылчасы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фабрикалык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475,4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514,8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533,9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Чийки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пахта (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зачеттук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32,8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Тамеки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зачеттук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24,4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 </a:t>
                      </a:r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197,6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198,7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Бакча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218,0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220,6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Мөмө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жана жемиш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Жүзүм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96816" y="1196752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гектардан</a:t>
            </a:r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центнер </a:t>
            </a:r>
            <a:r>
              <a:rPr lang="ru-RU" sz="16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35821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288704" y="1068289"/>
            <a:ext cx="7526054" cy="3488266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173DCC0-A459-4097-8E07-97F4E9D87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2681" y="332657"/>
            <a:ext cx="7272807" cy="64807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Өлкөлөр</a:t>
            </a:r>
            <a:r>
              <a:rPr lang="ru-RU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түшүмдүлүк</a:t>
            </a:r>
            <a:r>
              <a:rPr lang="ru-RU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Казахстан; Республика Беларусь.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065475"/>
              </p:ext>
            </p:extLst>
          </p:nvPr>
        </p:nvGraphicFramePr>
        <p:xfrm>
          <a:off x="704524" y="1556794"/>
          <a:ext cx="8280921" cy="4536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20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1765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53321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Жылдар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иштетилгенден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кийинки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6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194,8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197,6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168,8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198,7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171,3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200,1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265,9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171,8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93160" y="1052736"/>
            <a:ext cx="25168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гектардан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центнер </a:t>
            </a:r>
            <a:r>
              <a:rPr lang="ru-RU" sz="14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087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19" y="0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3152800" y="985015"/>
            <a:ext cx="5616624" cy="192762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Көң</a:t>
            </a:r>
            <a:r>
              <a:rPr lang="ky-KG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ү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л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бурганыңыздарга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рахмат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!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Mongolian Baiti" pitchFamily="66" charset="0"/>
            </a:endParaRPr>
          </a:p>
          <a:p>
            <a:pPr algn="ctr"/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 </a:t>
            </a:r>
            <a:r>
              <a:rPr lang="ky-KG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кош келиңиздер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pic>
        <p:nvPicPr>
          <p:cNvPr id="7" name="Рисунок 6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2924944"/>
            <a:ext cx="2232248" cy="342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732" y="3228826"/>
            <a:ext cx="241383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1" descr="Сельское хозяйство Кыргызской Республики">
            <a:extLst>
              <a:ext uri="{FF2B5EF4-FFF2-40B4-BE49-F238E27FC236}">
                <a16:creationId xmlns="" xmlns:a16="http://schemas.microsoft.com/office/drawing/2014/main" id="{0191B611-D044-4594-9C0D-68EA5D8F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3" y="3439408"/>
            <a:ext cx="2413835" cy="34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13796</TotalTime>
  <Words>605</Words>
  <Application>Microsoft Office PowerPoint</Application>
  <PresentationFormat>Лист A4 (210x297 мм)</PresentationFormat>
  <Paragraphs>288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Corbel</vt:lpstr>
      <vt:lpstr>Kyrghyz Times</vt:lpstr>
      <vt:lpstr>Mongolian Baiti</vt:lpstr>
      <vt:lpstr>Times New Roman</vt:lpstr>
      <vt:lpstr>Wingdings 2</vt:lpstr>
      <vt:lpstr>Параллакс</vt:lpstr>
      <vt:lpstr>Презентация PowerPoint</vt:lpstr>
      <vt:lpstr>Айыл чарба өндүрүшүнүн өсүшү, пайыз менен </vt:lpstr>
      <vt:lpstr>Презентация PowerPoint</vt:lpstr>
      <vt:lpstr>Мал чарбасынын негизги продукциясын өндүрүү </vt:lpstr>
      <vt:lpstr>Кыргыз Республикасы боюнча мал жана үй канаттууларынын саны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ETurgunbaeva</cp:lastModifiedBy>
  <cp:revision>715</cp:revision>
  <cp:lastPrinted>2021-03-11T03:47:06Z</cp:lastPrinted>
  <dcterms:created xsi:type="dcterms:W3CDTF">2009-11-26T05:40:33Z</dcterms:created>
  <dcterms:modified xsi:type="dcterms:W3CDTF">2021-03-11T03:48:59Z</dcterms:modified>
</cp:coreProperties>
</file>