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6" r:id="rId3"/>
    <p:sldId id="284" r:id="rId4"/>
    <p:sldId id="288" r:id="rId5"/>
    <p:sldId id="269" r:id="rId6"/>
    <p:sldId id="272" r:id="rId7"/>
    <p:sldId id="290" r:id="rId8"/>
    <p:sldId id="291" r:id="rId9"/>
    <p:sldId id="293" r:id="rId10"/>
    <p:sldId id="294" r:id="rId11"/>
    <p:sldId id="287" r:id="rId12"/>
    <p:sldId id="266" r:id="rId13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1" autoAdjust="0"/>
    <p:restoredTop sz="94660"/>
  </p:normalViewPr>
  <p:slideViewPr>
    <p:cSldViewPr>
      <p:cViewPr varScale="1">
        <p:scale>
          <a:sx n="110" d="100"/>
          <a:sy n="110" d="100"/>
        </p:scale>
        <p:origin x="168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76;&#1080;&#1089;&#1082;%20D\&#1046;&#1099;&#1083;&#1076;&#1099;&#1079;\&#1046;&#1099;&#1083;&#1076;&#1099;&#1079;\&#1052;&#1040;&#1058;&#1045;&#1056;&#1048;&#1040;&#1051;&#1067;%20&#1044;&#1051;&#1071;%20&#1055;&#1056;&#1045;&#1047;&#1045;&#1053;&#1058;&#1040;&#1062;&#1048;&#1048;\2017\2017\&#1043;&#1088;&#1072;&#1092;&#1080;&#1082;&#1080;&#1057;&#1086;&#1094;&#1086;&#1073;&#1077;&#1089;&#1087;&#1077;&#1095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633510837380504"/>
          <c:y val="5.2238824387880266E-2"/>
          <c:w val="0.48033833773278894"/>
          <c:h val="0.73377093289216888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2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2.7112034140332378E-2"/>
                  <c:y val="-2.696980472789186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2ADFDA4-FA0F-4817-92C3-0087CD0112BA}" type="CATEGORYNAME">
                      <a:rPr lang="ru-RU"/>
                      <a:pPr>
                        <a:defRPr sz="1400" b="0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2003C257-CF54-46E4-AD7F-31C943B9A3C2}" type="VALUE">
                      <a:rPr lang="ru-RU" baseline="0" smtClean="0"/>
                      <a:pPr>
                        <a:defRPr sz="1400" b="0"/>
                      </a:pPr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6.6113002433238519E-2"/>
                  <c:y val="3.351291971701626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142CD96-FA2F-4AB6-9F28-2C41B7465F61}" type="CATEGORYNAME">
                      <a:rPr lang="ru-RU"/>
                      <a:pPr>
                        <a:defRPr sz="1400" b="0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990A4C10-1E84-4D49-8C6A-DC839D29EE8A}" type="VALUE">
                      <a:rPr lang="ru-RU" baseline="0" smtClean="0"/>
                      <a:pPr>
                        <a:defRPr sz="1400" b="0"/>
                      </a:pPr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2633741753561778"/>
                  <c:y val="2.0325397017989452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37E0A65C-C9DA-40E4-8440-D8251DC51BAE}" type="CATEGORYNAME">
                      <a:rPr lang="ru-RU"/>
                      <a:pPr>
                        <a:defRPr sz="1400" b="0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239CC98F-2757-456E-82D0-B093EC4AE0B0}" type="VALUE">
                      <a:rPr lang="ru-RU" baseline="0" smtClean="0"/>
                      <a:pPr>
                        <a:defRPr sz="1400" b="0"/>
                      </a:pPr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4.1693383274874221E-2"/>
                  <c:y val="-6.621169786073084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spc="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41BA49C4-A9EC-4437-8D91-C89B49614253}" type="CATEGORYNAME">
                      <a:rPr lang="ru-RU"/>
                      <a:pPr>
                        <a:defRPr sz="1400" b="0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5695B3EB-6A7E-4E90-836D-DBB4AAF2D4C7}" type="VALUE">
                      <a:rPr lang="ru-RU" baseline="0" smtClean="0"/>
                      <a:pPr>
                        <a:defRPr sz="1400" b="0"/>
                      </a:pPr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spc="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spc="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'графики 2016'!$A$34:$A$37</c:f>
              <c:strCache>
                <c:ptCount val="4"/>
                <c:pt idx="0">
                  <c:v>Бала кезинен ден соолугунун мүмкүнчүлүктөрү чектелген адамдар</c:v>
                </c:pt>
                <c:pt idx="1">
                  <c:v>Жалпы оорудан ден соолугунун мүмкүнчүлүктөрү чектелген адамдар</c:v>
                </c:pt>
                <c:pt idx="2">
                  <c:v>Багар көрөөрүнөн айрылгандыгы боюнча алуучулар</c:v>
                </c:pt>
                <c:pt idx="3">
                  <c:v>жөлөкпулдардын башка түрлөрү </c:v>
                </c:pt>
              </c:strCache>
            </c:strRef>
          </c:cat>
          <c:val>
            <c:numRef>
              <c:f>'графики 2016'!$B$34:$B$37</c:f>
              <c:numCache>
                <c:formatCode>#,##0.0</c:formatCode>
                <c:ptCount val="4"/>
                <c:pt idx="0">
                  <c:v>35.07391851166323</c:v>
                </c:pt>
                <c:pt idx="1">
                  <c:v>7.9673002539094941</c:v>
                </c:pt>
                <c:pt idx="2">
                  <c:v>18.912697847701761</c:v>
                </c:pt>
                <c:pt idx="3">
                  <c:v>38.046083386725513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045450924740015E-2"/>
          <c:y val="3.218061241058686E-2"/>
          <c:w val="0.8949882140978046"/>
          <c:h val="0.790719407245348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'графики 2016'!$A$48</c:f>
              <c:strCache>
                <c:ptCount val="1"/>
                <c:pt idx="0">
                  <c:v>Аз камсыз болгон үй-бүлөлөргө айлык жөлөкпул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'графики 2016'!$B$47:$C$47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'графики 2016'!$B$48:$C$48</c:f>
              <c:numCache>
                <c:formatCode>General</c:formatCode>
                <c:ptCount val="2"/>
                <c:pt idx="0">
                  <c:v>463.5</c:v>
                </c:pt>
                <c:pt idx="1">
                  <c:v>873.4</c:v>
                </c:pt>
              </c:numCache>
            </c:numRef>
          </c:val>
        </c:ser>
        <c:ser>
          <c:idx val="1"/>
          <c:order val="1"/>
          <c:tx>
            <c:strRef>
              <c:f>'графики 2016'!$A$49</c:f>
              <c:strCache>
                <c:ptCount val="1"/>
                <c:pt idx="0">
                  <c:v>социалдык жөлөкпул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'графики 2016'!$B$47:$C$47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'графики 2016'!$B$49:$C$49</c:f>
              <c:numCache>
                <c:formatCode>General</c:formatCode>
                <c:ptCount val="2"/>
                <c:pt idx="0">
                  <c:v>2403.6999999999998</c:v>
                </c:pt>
                <c:pt idx="1">
                  <c:v>2405.3000000000002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57728"/>
        <c:axId val="17259296"/>
      </c:barChart>
      <c:catAx>
        <c:axId val="17257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259296"/>
        <c:crosses val="autoZero"/>
        <c:auto val="1"/>
        <c:lblAlgn val="ctr"/>
        <c:lblOffset val="100"/>
        <c:noMultiLvlLbl val="0"/>
      </c:catAx>
      <c:valAx>
        <c:axId val="172592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2577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3.3158584256144971E-2"/>
          <c:y val="0.90743699418013379"/>
          <c:w val="0.94448080818673097"/>
          <c:h val="7.5765726885046958E-2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Пенсия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алуучулардын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саны, </a:t>
            </a:r>
            <a:r>
              <a:rPr lang="ru-RU" sz="2000" b="0" i="1" dirty="0" err="1" smtClean="0">
                <a:latin typeface="Times New Roman" pitchFamily="18" charset="0"/>
                <a:cs typeface="Times New Roman" pitchFamily="18" charset="0"/>
              </a:rPr>
              <a:t>ми</a:t>
            </a:r>
            <a:r>
              <a:rPr lang="ru-RU" sz="2000" b="0" i="1" u="none" strike="noStrike" baseline="0" dirty="0" err="1" smtClean="0">
                <a:effectLst/>
              </a:rPr>
              <a:t>ң</a:t>
            </a:r>
            <a:r>
              <a:rPr lang="ru-RU" sz="2000" b="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i="1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000" b="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0" i="1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607174103237096E-2"/>
          <c:y val="0.28887128483308616"/>
          <c:w val="0.86948381452318457"/>
          <c:h val="0.59514884819561109"/>
        </c:manualLayout>
      </c:layout>
      <c:lineChart>
        <c:grouping val="standard"/>
        <c:varyColors val="0"/>
        <c:ser>
          <c:idx val="0"/>
          <c:order val="0"/>
          <c:tx>
            <c:strRef>
              <c:f>'графики 2016'!$A$69</c:f>
              <c:strCache>
                <c:ptCount val="1"/>
                <c:pt idx="0">
                  <c:v>Численность получателей пенсий, тысяч человек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dLbls>
            <c:dLbl>
              <c:idx val="0"/>
              <c:layout>
                <c:manualLayout>
                  <c:x val="-9.1190822900241525E-2"/>
                  <c:y val="-6.2214621981168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8486088732260876E-2"/>
                  <c:y val="-5.7428881828770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0578135456428027"/>
                  <c:y val="-5.7428881828770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3496241789235749"/>
                  <c:y val="-4.3071661371578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422576837243768"/>
                  <c:y val="-5.0250271600174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2016'!$B$68:$F$68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'графики 2016'!$B$69:$F$69</c:f>
              <c:numCache>
                <c:formatCode>General</c:formatCode>
                <c:ptCount val="5"/>
                <c:pt idx="0">
                  <c:v>613</c:v>
                </c:pt>
                <c:pt idx="1">
                  <c:v>625</c:v>
                </c:pt>
                <c:pt idx="2">
                  <c:v>634</c:v>
                </c:pt>
                <c:pt idx="3">
                  <c:v>647</c:v>
                </c:pt>
                <c:pt idx="4">
                  <c:v>661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60080"/>
        <c:axId val="17260472"/>
      </c:lineChart>
      <c:catAx>
        <c:axId val="1726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260472"/>
        <c:crosses val="autoZero"/>
        <c:auto val="1"/>
        <c:lblAlgn val="ctr"/>
        <c:lblOffset val="100"/>
        <c:noMultiLvlLbl val="0"/>
      </c:catAx>
      <c:valAx>
        <c:axId val="17260472"/>
        <c:scaling>
          <c:orientation val="minMax"/>
          <c:min val="6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260080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sz="2000" b="1" i="0" u="none" strike="noStrike" baseline="0" dirty="0" err="1" smtClean="0">
                <a:effectLst/>
              </a:rPr>
              <a:t>Бир</a:t>
            </a:r>
            <a:r>
              <a:rPr lang="ru-RU" sz="2000" b="1" i="0" u="none" strike="noStrike" baseline="0" dirty="0" smtClean="0">
                <a:effectLst/>
              </a:rPr>
              <a:t> </a:t>
            </a:r>
            <a:r>
              <a:rPr lang="ru-RU" sz="2000" b="1" i="0" u="none" strike="noStrike" baseline="0" dirty="0" err="1" smtClean="0">
                <a:effectLst/>
              </a:rPr>
              <a:t>айлык</a:t>
            </a:r>
            <a:r>
              <a:rPr lang="ru-RU" sz="2000" b="1" i="0" u="none" strike="noStrike" baseline="0" dirty="0" smtClean="0">
                <a:effectLst/>
              </a:rPr>
              <a:t> </a:t>
            </a:r>
            <a:r>
              <a:rPr lang="ru-RU" sz="2000" b="1" i="0" u="none" strike="noStrike" baseline="0" dirty="0" err="1" smtClean="0">
                <a:effectLst/>
              </a:rPr>
              <a:t>пенсиянын</a:t>
            </a:r>
            <a:r>
              <a:rPr lang="ru-RU" sz="2000" b="1" i="0" u="none" strike="noStrike" baseline="0" dirty="0" smtClean="0">
                <a:effectLst/>
              </a:rPr>
              <a:t> </a:t>
            </a:r>
            <a:r>
              <a:rPr lang="ru-RU" sz="2000" b="1" i="0" u="none" strike="noStrike" baseline="0" dirty="0" err="1" smtClean="0">
                <a:effectLst/>
              </a:rPr>
              <a:t>орточо</a:t>
            </a:r>
            <a:r>
              <a:rPr lang="ru-RU" sz="2000" b="1" i="0" u="none" strike="noStrike" baseline="0" dirty="0" smtClean="0">
                <a:effectLst/>
              </a:rPr>
              <a:t> </a:t>
            </a:r>
            <a:r>
              <a:rPr lang="ru-RU" sz="2000" b="1" i="0" u="none" strike="noStrike" baseline="0" dirty="0" err="1" smtClean="0">
                <a:effectLst/>
              </a:rPr>
              <a:t>өлчөмү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i="1" dirty="0" smtClean="0">
                <a:latin typeface="Times New Roman" pitchFamily="18" charset="0"/>
                <a:cs typeface="Times New Roman" pitchFamily="18" charset="0"/>
              </a:rPr>
              <a:t>сом</a:t>
            </a:r>
            <a:endParaRPr lang="ru-RU" sz="2000" b="0" i="1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015507436570428"/>
          <c:y val="0.28275222940800004"/>
          <c:w val="0.78024759405074362"/>
          <c:h val="0.57940666999441381"/>
        </c:manualLayout>
      </c:layout>
      <c:lineChart>
        <c:grouping val="standard"/>
        <c:varyColors val="0"/>
        <c:ser>
          <c:idx val="0"/>
          <c:order val="0"/>
          <c:tx>
            <c:strRef>
              <c:f>'графики 2016'!$A$73</c:f>
              <c:strCache>
                <c:ptCount val="1"/>
                <c:pt idx="0">
                  <c:v>Средний размер назначенных месячных пенсий, сомов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  <a:effectLst/>
          </c:spPr>
          <c:marker>
            <c:spPr>
              <a:effectLst/>
            </c:spPr>
          </c:marker>
          <c:dLbls>
            <c:dLbl>
              <c:idx val="0"/>
              <c:layout>
                <c:manualLayout>
                  <c:x val="-5.3716833690309225E-2"/>
                  <c:y val="4.98056945159458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389121233256177"/>
                  <c:y val="-4.4589137983103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747726204118154"/>
                  <c:y val="-4.9557287062000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2106331174980139"/>
                  <c:y val="-5.7009510680346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5407510584280569E-2"/>
                  <c:y val="-6.1977659759244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'графики 2016'!$B$72:$F$72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'графики 2016'!$B$73:$F$73</c:f>
              <c:numCache>
                <c:formatCode>General</c:formatCode>
                <c:ptCount val="5"/>
                <c:pt idx="0">
                  <c:v>4274.1000000000004</c:v>
                </c:pt>
                <c:pt idx="1">
                  <c:v>4507.6000000000004</c:v>
                </c:pt>
                <c:pt idx="2">
                  <c:v>4710.3999999999996</c:v>
                </c:pt>
                <c:pt idx="3">
                  <c:v>4895.8</c:v>
                </c:pt>
                <c:pt idx="4">
                  <c:v>5235.3999999999996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57336"/>
        <c:axId val="17258120"/>
      </c:lineChart>
      <c:catAx>
        <c:axId val="17257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258120"/>
        <c:crosses val="autoZero"/>
        <c:auto val="1"/>
        <c:lblAlgn val="ctr"/>
        <c:lblOffset val="100"/>
        <c:noMultiLvlLbl val="0"/>
      </c:catAx>
      <c:valAx>
        <c:axId val="17258120"/>
        <c:scaling>
          <c:orientation val="minMax"/>
          <c:max val="6000"/>
          <c:min val="30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257336"/>
        <c:crosses val="autoZero"/>
        <c:crossBetween val="between"/>
        <c:majorUnit val="10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0C55B-994D-4E9C-AF35-8D43B0CAAEDA}" type="doc">
      <dgm:prSet loTypeId="urn:microsoft.com/office/officeart/2005/8/layout/targe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4169FD-B251-4F74-BC64-508E57819A78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Ден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соолугунун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мүмкүнчүлүктөрү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чектелген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улгайган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жана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чоң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адамдар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үчүн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588D99B2-8167-4DBD-BE86-E1CB774E824A}" type="parTrans" cxnId="{D68FA91E-BDFA-4FE1-AD7D-D51141FE69F7}">
      <dgm:prSet/>
      <dgm:spPr/>
      <dgm:t>
        <a:bodyPr/>
        <a:lstStyle/>
        <a:p>
          <a:endParaRPr lang="ru-RU"/>
        </a:p>
      </dgm:t>
    </dgm:pt>
    <dgm:pt modelId="{BD5E796A-AE85-4540-8ABA-69AC39ED52CB}" type="sibTrans" cxnId="{D68FA91E-BDFA-4FE1-AD7D-D51141FE69F7}">
      <dgm:prSet/>
      <dgm:spPr/>
      <dgm:t>
        <a:bodyPr/>
        <a:lstStyle/>
        <a:p>
          <a:endParaRPr lang="ru-RU"/>
        </a:p>
      </dgm:t>
    </dgm:pt>
    <dgm:pt modelId="{47DDB424-81A5-41D0-86CC-FC2E4CC0053E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2012г.-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2390 орун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91F0500D-B1CD-4870-A197-55F40DC196B9}" type="parTrans" cxnId="{950A0E98-AFF4-43A0-BCA6-027042C5F267}">
      <dgm:prSet/>
      <dgm:spPr/>
      <dgm:t>
        <a:bodyPr/>
        <a:lstStyle/>
        <a:p>
          <a:endParaRPr lang="ru-RU"/>
        </a:p>
      </dgm:t>
    </dgm:pt>
    <dgm:pt modelId="{D4C31292-8BCD-4D31-AF2D-37DC21510FC2}" type="sibTrans" cxnId="{950A0E98-AFF4-43A0-BCA6-027042C5F267}">
      <dgm:prSet/>
      <dgm:spPr/>
      <dgm:t>
        <a:bodyPr/>
        <a:lstStyle/>
        <a:p>
          <a:endParaRPr lang="ru-RU"/>
        </a:p>
      </dgm:t>
    </dgm:pt>
    <dgm:pt modelId="{320393A9-AB0B-4E1C-A1A8-82470158D495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2016г.-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2290 орун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F9898312-C436-41E0-B972-FD259F28AA70}" type="parTrans" cxnId="{B492E5BC-CDB3-4D9F-A3A8-9E0EF22C80CC}">
      <dgm:prSet/>
      <dgm:spPr/>
      <dgm:t>
        <a:bodyPr/>
        <a:lstStyle/>
        <a:p>
          <a:endParaRPr lang="ru-RU"/>
        </a:p>
      </dgm:t>
    </dgm:pt>
    <dgm:pt modelId="{49C13293-6058-4559-B4B1-6D2A2312812C}" type="sibTrans" cxnId="{B492E5BC-CDB3-4D9F-A3A8-9E0EF22C80CC}">
      <dgm:prSet/>
      <dgm:spPr/>
      <dgm:t>
        <a:bodyPr/>
        <a:lstStyle/>
        <a:p>
          <a:endParaRPr lang="ru-RU"/>
        </a:p>
      </dgm:t>
    </dgm:pt>
    <dgm:pt modelId="{96BECFED-A81E-4CCD-89E1-5B3C4AF889F3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Ден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соолугунун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мүмкүнчүлүктөрү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чектелген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балдар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үчүн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34E7D60-41B4-492D-B712-C3E11B7E992C}" type="parTrans" cxnId="{6108B83D-B5AB-430A-866E-61819806C105}">
      <dgm:prSet/>
      <dgm:spPr/>
      <dgm:t>
        <a:bodyPr/>
        <a:lstStyle/>
        <a:p>
          <a:endParaRPr lang="ru-RU"/>
        </a:p>
      </dgm:t>
    </dgm:pt>
    <dgm:pt modelId="{459FC33D-6FF5-4ABD-B7A0-DFA8024CD46C}" type="sibTrans" cxnId="{6108B83D-B5AB-430A-866E-61819806C105}">
      <dgm:prSet/>
      <dgm:spPr/>
      <dgm:t>
        <a:bodyPr/>
        <a:lstStyle/>
        <a:p>
          <a:endParaRPr lang="ru-RU"/>
        </a:p>
      </dgm:t>
    </dgm:pt>
    <dgm:pt modelId="{12802370-336F-4666-BCAB-5AB0DD78D764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2012г.-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464 орун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6C5419C5-471B-4687-A27A-575A35DC5718}" type="parTrans" cxnId="{A97D8D72-0328-4702-8CD0-6A95803D6AA4}">
      <dgm:prSet/>
      <dgm:spPr/>
      <dgm:t>
        <a:bodyPr/>
        <a:lstStyle/>
        <a:p>
          <a:endParaRPr lang="ru-RU"/>
        </a:p>
      </dgm:t>
    </dgm:pt>
    <dgm:pt modelId="{902E1394-968D-48FA-A313-C08244F0F0F8}" type="sibTrans" cxnId="{A97D8D72-0328-4702-8CD0-6A95803D6AA4}">
      <dgm:prSet/>
      <dgm:spPr/>
      <dgm:t>
        <a:bodyPr/>
        <a:lstStyle/>
        <a:p>
          <a:endParaRPr lang="ru-RU"/>
        </a:p>
      </dgm:t>
    </dgm:pt>
    <dgm:pt modelId="{12DD2949-8F3D-4CCD-BC6F-2374E5346B82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2016г.-</a:t>
          </a:r>
          <a:r>
            <a:rPr lang="ru-RU" sz="2400" i="1" dirty="0" smtClean="0">
              <a:latin typeface="Times New Roman" pitchFamily="18" charset="0"/>
              <a:cs typeface="Times New Roman" pitchFamily="18" charset="0"/>
            </a:rPr>
            <a:t>522 орун</a:t>
          </a:r>
          <a:endParaRPr lang="ru-RU" sz="2400" i="1" dirty="0">
            <a:latin typeface="Times New Roman" pitchFamily="18" charset="0"/>
            <a:cs typeface="Times New Roman" pitchFamily="18" charset="0"/>
          </a:endParaRPr>
        </a:p>
      </dgm:t>
    </dgm:pt>
    <dgm:pt modelId="{7ACB9DA8-FB92-4966-9914-E548C4DB84E5}" type="parTrans" cxnId="{0E65796D-737A-45E0-99FF-5C2A537BA718}">
      <dgm:prSet/>
      <dgm:spPr/>
      <dgm:t>
        <a:bodyPr/>
        <a:lstStyle/>
        <a:p>
          <a:endParaRPr lang="ru-RU"/>
        </a:p>
      </dgm:t>
    </dgm:pt>
    <dgm:pt modelId="{06668FEA-8579-4C21-A529-8518DBB08BAF}" type="sibTrans" cxnId="{0E65796D-737A-45E0-99FF-5C2A537BA718}">
      <dgm:prSet/>
      <dgm:spPr/>
      <dgm:t>
        <a:bodyPr/>
        <a:lstStyle/>
        <a:p>
          <a:endParaRPr lang="ru-RU"/>
        </a:p>
      </dgm:t>
    </dgm:pt>
    <dgm:pt modelId="{AF936EC9-C9D4-49C5-A12A-778B274C2572}" type="pres">
      <dgm:prSet presAssocID="{0920C55B-994D-4E9C-AF35-8D43B0CAAED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BC989-50F2-475D-97C4-3F2044064AF5}" type="pres">
      <dgm:prSet presAssocID="{B34169FD-B251-4F74-BC64-508E57819A78}" presName="circle1" presStyleLbl="node1" presStyleIdx="0" presStyleCnt="2"/>
      <dgm:spPr/>
      <dgm:t>
        <a:bodyPr/>
        <a:lstStyle/>
        <a:p>
          <a:endParaRPr lang="ru-RU"/>
        </a:p>
      </dgm:t>
    </dgm:pt>
    <dgm:pt modelId="{36323BF4-AB24-4BA3-A7BC-74BD08A358B0}" type="pres">
      <dgm:prSet presAssocID="{B34169FD-B251-4F74-BC64-508E57819A78}" presName="space" presStyleCnt="0"/>
      <dgm:spPr/>
      <dgm:t>
        <a:bodyPr/>
        <a:lstStyle/>
        <a:p>
          <a:endParaRPr lang="ru-RU"/>
        </a:p>
      </dgm:t>
    </dgm:pt>
    <dgm:pt modelId="{6F236EC8-5E8A-4046-9C70-50E587DC0986}" type="pres">
      <dgm:prSet presAssocID="{B34169FD-B251-4F74-BC64-508E57819A78}" presName="rect1" presStyleLbl="alignAcc1" presStyleIdx="0" presStyleCnt="2" custScaleX="108689" custLinFactNeighborX="-342" custLinFactNeighborY="632"/>
      <dgm:spPr/>
      <dgm:t>
        <a:bodyPr/>
        <a:lstStyle/>
        <a:p>
          <a:endParaRPr lang="ru-RU"/>
        </a:p>
      </dgm:t>
    </dgm:pt>
    <dgm:pt modelId="{BC8D5014-649B-4AFA-AE29-207C2A40138E}" type="pres">
      <dgm:prSet presAssocID="{96BECFED-A81E-4CCD-89E1-5B3C4AF889F3}" presName="vertSpace2" presStyleLbl="node1" presStyleIdx="0" presStyleCnt="2"/>
      <dgm:spPr/>
      <dgm:t>
        <a:bodyPr/>
        <a:lstStyle/>
        <a:p>
          <a:endParaRPr lang="ru-RU"/>
        </a:p>
      </dgm:t>
    </dgm:pt>
    <dgm:pt modelId="{D64E1226-44FF-4EE7-9226-B071F575B113}" type="pres">
      <dgm:prSet presAssocID="{96BECFED-A81E-4CCD-89E1-5B3C4AF889F3}" presName="circle2" presStyleLbl="node1" presStyleIdx="1" presStyleCnt="2" custScaleY="105031" custLinFactNeighborX="-9437" custLinFactNeighborY="347"/>
      <dgm:spPr/>
      <dgm:t>
        <a:bodyPr/>
        <a:lstStyle/>
        <a:p>
          <a:endParaRPr lang="ru-RU"/>
        </a:p>
      </dgm:t>
    </dgm:pt>
    <dgm:pt modelId="{874DA64B-0572-4161-A662-285624FB4245}" type="pres">
      <dgm:prSet presAssocID="{96BECFED-A81E-4CCD-89E1-5B3C4AF889F3}" presName="rect2" presStyleLbl="alignAcc1" presStyleIdx="1" presStyleCnt="2" custScaleX="107459" custScaleY="103750"/>
      <dgm:spPr/>
      <dgm:t>
        <a:bodyPr/>
        <a:lstStyle/>
        <a:p>
          <a:endParaRPr lang="ru-RU"/>
        </a:p>
      </dgm:t>
    </dgm:pt>
    <dgm:pt modelId="{25655752-A9C3-4597-981F-C1028D972D95}" type="pres">
      <dgm:prSet presAssocID="{B34169FD-B251-4F74-BC64-508E57819A78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206D0-EEBD-492C-86CF-2B4BC4B3A66D}" type="pres">
      <dgm:prSet presAssocID="{B34169FD-B251-4F74-BC64-508E57819A78}" presName="rect1ChTx" presStyleLbl="alignAcc1" presStyleIdx="1" presStyleCnt="2" custScaleX="103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083CC-C5DE-4B7F-94E7-2EDE4F961FFD}" type="pres">
      <dgm:prSet presAssocID="{96BECFED-A81E-4CCD-89E1-5B3C4AF889F3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88D03-31C8-4FF7-86BD-01FC5F34A202}" type="pres">
      <dgm:prSet presAssocID="{96BECFED-A81E-4CCD-89E1-5B3C4AF889F3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45BB4B-8118-4898-8610-62D820BB45A9}" type="presOf" srcId="{320393A9-AB0B-4E1C-A1A8-82470158D495}" destId="{AB1206D0-EEBD-492C-86CF-2B4BC4B3A66D}" srcOrd="0" destOrd="1" presId="urn:microsoft.com/office/officeart/2005/8/layout/target3"/>
    <dgm:cxn modelId="{950A0E98-AFF4-43A0-BCA6-027042C5F267}" srcId="{B34169FD-B251-4F74-BC64-508E57819A78}" destId="{47DDB424-81A5-41D0-86CC-FC2E4CC0053E}" srcOrd="0" destOrd="0" parTransId="{91F0500D-B1CD-4870-A197-55F40DC196B9}" sibTransId="{D4C31292-8BCD-4D31-AF2D-37DC21510FC2}"/>
    <dgm:cxn modelId="{D6B88455-1F0B-4CD4-868C-18886007DFCC}" type="presOf" srcId="{96BECFED-A81E-4CCD-89E1-5B3C4AF889F3}" destId="{7EA083CC-C5DE-4B7F-94E7-2EDE4F961FFD}" srcOrd="1" destOrd="0" presId="urn:microsoft.com/office/officeart/2005/8/layout/target3"/>
    <dgm:cxn modelId="{55E9183D-A61C-4620-95E8-35E2F0707C8E}" type="presOf" srcId="{96BECFED-A81E-4CCD-89E1-5B3C4AF889F3}" destId="{874DA64B-0572-4161-A662-285624FB4245}" srcOrd="0" destOrd="0" presId="urn:microsoft.com/office/officeart/2005/8/layout/target3"/>
    <dgm:cxn modelId="{A97D8D72-0328-4702-8CD0-6A95803D6AA4}" srcId="{96BECFED-A81E-4CCD-89E1-5B3C4AF889F3}" destId="{12802370-336F-4666-BCAB-5AB0DD78D764}" srcOrd="0" destOrd="0" parTransId="{6C5419C5-471B-4687-A27A-575A35DC5718}" sibTransId="{902E1394-968D-48FA-A313-C08244F0F0F8}"/>
    <dgm:cxn modelId="{D68FA91E-BDFA-4FE1-AD7D-D51141FE69F7}" srcId="{0920C55B-994D-4E9C-AF35-8D43B0CAAEDA}" destId="{B34169FD-B251-4F74-BC64-508E57819A78}" srcOrd="0" destOrd="0" parTransId="{588D99B2-8167-4DBD-BE86-E1CB774E824A}" sibTransId="{BD5E796A-AE85-4540-8ABA-69AC39ED52CB}"/>
    <dgm:cxn modelId="{CFD1BA60-DFA8-43D0-A89D-BA70B6990F22}" type="presOf" srcId="{12802370-336F-4666-BCAB-5AB0DD78D764}" destId="{78988D03-31C8-4FF7-86BD-01FC5F34A202}" srcOrd="0" destOrd="0" presId="urn:microsoft.com/office/officeart/2005/8/layout/target3"/>
    <dgm:cxn modelId="{3A1B847F-0FBA-4847-AEA7-9CF8461AF571}" type="presOf" srcId="{B34169FD-B251-4F74-BC64-508E57819A78}" destId="{6F236EC8-5E8A-4046-9C70-50E587DC0986}" srcOrd="0" destOrd="0" presId="urn:microsoft.com/office/officeart/2005/8/layout/target3"/>
    <dgm:cxn modelId="{6108B83D-B5AB-430A-866E-61819806C105}" srcId="{0920C55B-994D-4E9C-AF35-8D43B0CAAEDA}" destId="{96BECFED-A81E-4CCD-89E1-5B3C4AF889F3}" srcOrd="1" destOrd="0" parTransId="{634E7D60-41B4-492D-B712-C3E11B7E992C}" sibTransId="{459FC33D-6FF5-4ABD-B7A0-DFA8024CD46C}"/>
    <dgm:cxn modelId="{79A7CBAD-5F69-4965-A658-65B37AAC554F}" type="presOf" srcId="{12DD2949-8F3D-4CCD-BC6F-2374E5346B82}" destId="{78988D03-31C8-4FF7-86BD-01FC5F34A202}" srcOrd="0" destOrd="1" presId="urn:microsoft.com/office/officeart/2005/8/layout/target3"/>
    <dgm:cxn modelId="{0E65796D-737A-45E0-99FF-5C2A537BA718}" srcId="{96BECFED-A81E-4CCD-89E1-5B3C4AF889F3}" destId="{12DD2949-8F3D-4CCD-BC6F-2374E5346B82}" srcOrd="1" destOrd="0" parTransId="{7ACB9DA8-FB92-4966-9914-E548C4DB84E5}" sibTransId="{06668FEA-8579-4C21-A529-8518DBB08BAF}"/>
    <dgm:cxn modelId="{B492E5BC-CDB3-4D9F-A3A8-9E0EF22C80CC}" srcId="{B34169FD-B251-4F74-BC64-508E57819A78}" destId="{320393A9-AB0B-4E1C-A1A8-82470158D495}" srcOrd="1" destOrd="0" parTransId="{F9898312-C436-41E0-B972-FD259F28AA70}" sibTransId="{49C13293-6058-4559-B4B1-6D2A2312812C}"/>
    <dgm:cxn modelId="{B57AA57B-DE8C-43D3-9819-5F2811BDD7B1}" type="presOf" srcId="{47DDB424-81A5-41D0-86CC-FC2E4CC0053E}" destId="{AB1206D0-EEBD-492C-86CF-2B4BC4B3A66D}" srcOrd="0" destOrd="0" presId="urn:microsoft.com/office/officeart/2005/8/layout/target3"/>
    <dgm:cxn modelId="{2400FDE9-290F-4DC0-B906-364B3CB459E1}" type="presOf" srcId="{B34169FD-B251-4F74-BC64-508E57819A78}" destId="{25655752-A9C3-4597-981F-C1028D972D95}" srcOrd="1" destOrd="0" presId="urn:microsoft.com/office/officeart/2005/8/layout/target3"/>
    <dgm:cxn modelId="{E6F16558-6DC4-42FA-A2CB-6D2930497CFA}" type="presOf" srcId="{0920C55B-994D-4E9C-AF35-8D43B0CAAEDA}" destId="{AF936EC9-C9D4-49C5-A12A-778B274C2572}" srcOrd="0" destOrd="0" presId="urn:microsoft.com/office/officeart/2005/8/layout/target3"/>
    <dgm:cxn modelId="{1DA2A386-B6D5-46F7-9D0C-D22866C8F396}" type="presParOf" srcId="{AF936EC9-C9D4-49C5-A12A-778B274C2572}" destId="{C40BC989-50F2-475D-97C4-3F2044064AF5}" srcOrd="0" destOrd="0" presId="urn:microsoft.com/office/officeart/2005/8/layout/target3"/>
    <dgm:cxn modelId="{FD14D25F-275F-4AB5-838C-46CFE0B85C65}" type="presParOf" srcId="{AF936EC9-C9D4-49C5-A12A-778B274C2572}" destId="{36323BF4-AB24-4BA3-A7BC-74BD08A358B0}" srcOrd="1" destOrd="0" presId="urn:microsoft.com/office/officeart/2005/8/layout/target3"/>
    <dgm:cxn modelId="{40463744-E2A1-4C06-B7FF-24239743AB9B}" type="presParOf" srcId="{AF936EC9-C9D4-49C5-A12A-778B274C2572}" destId="{6F236EC8-5E8A-4046-9C70-50E587DC0986}" srcOrd="2" destOrd="0" presId="urn:microsoft.com/office/officeart/2005/8/layout/target3"/>
    <dgm:cxn modelId="{76AE514B-A0A8-4652-A1F5-49154C91B9EF}" type="presParOf" srcId="{AF936EC9-C9D4-49C5-A12A-778B274C2572}" destId="{BC8D5014-649B-4AFA-AE29-207C2A40138E}" srcOrd="3" destOrd="0" presId="urn:microsoft.com/office/officeart/2005/8/layout/target3"/>
    <dgm:cxn modelId="{FE21CB1A-0496-425B-80B6-07629F01611D}" type="presParOf" srcId="{AF936EC9-C9D4-49C5-A12A-778B274C2572}" destId="{D64E1226-44FF-4EE7-9226-B071F575B113}" srcOrd="4" destOrd="0" presId="urn:microsoft.com/office/officeart/2005/8/layout/target3"/>
    <dgm:cxn modelId="{6AB337AB-99DA-427F-9D18-310433286976}" type="presParOf" srcId="{AF936EC9-C9D4-49C5-A12A-778B274C2572}" destId="{874DA64B-0572-4161-A662-285624FB4245}" srcOrd="5" destOrd="0" presId="urn:microsoft.com/office/officeart/2005/8/layout/target3"/>
    <dgm:cxn modelId="{B2D35973-04EC-49FF-B348-967613814E2C}" type="presParOf" srcId="{AF936EC9-C9D4-49C5-A12A-778B274C2572}" destId="{25655752-A9C3-4597-981F-C1028D972D95}" srcOrd="6" destOrd="0" presId="urn:microsoft.com/office/officeart/2005/8/layout/target3"/>
    <dgm:cxn modelId="{7888319F-77D2-4019-88F4-A491EA013D6A}" type="presParOf" srcId="{AF936EC9-C9D4-49C5-A12A-778B274C2572}" destId="{AB1206D0-EEBD-492C-86CF-2B4BC4B3A66D}" srcOrd="7" destOrd="0" presId="urn:microsoft.com/office/officeart/2005/8/layout/target3"/>
    <dgm:cxn modelId="{06CD8B0D-664B-4DD2-99DC-559A0C911279}" type="presParOf" srcId="{AF936EC9-C9D4-49C5-A12A-778B274C2572}" destId="{7EA083CC-C5DE-4B7F-94E7-2EDE4F961FFD}" srcOrd="8" destOrd="0" presId="urn:microsoft.com/office/officeart/2005/8/layout/target3"/>
    <dgm:cxn modelId="{31729629-672A-4891-9150-70C8AC89736E}" type="presParOf" srcId="{AF936EC9-C9D4-49C5-A12A-778B274C2572}" destId="{78988D03-31C8-4FF7-86BD-01FC5F34A202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BC989-50F2-475D-97C4-3F2044064AF5}">
      <dsp:nvSpPr>
        <dsp:cNvPr id="0" name=""/>
        <dsp:cNvSpPr/>
      </dsp:nvSpPr>
      <dsp:spPr>
        <a:xfrm>
          <a:off x="-126699" y="0"/>
          <a:ext cx="4608513" cy="460851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236EC8-5E8A-4046-9C70-50E587DC0986}">
      <dsp:nvSpPr>
        <dsp:cNvPr id="0" name=""/>
        <dsp:cNvSpPr/>
      </dsp:nvSpPr>
      <dsp:spPr>
        <a:xfrm>
          <a:off x="1904209" y="0"/>
          <a:ext cx="6339446" cy="46085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Ден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соолугунун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мүмкүнчүлүктөрү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чектелген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улгайган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жана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чоң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адамдар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үчүн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04209" y="0"/>
        <a:ext cx="3169723" cy="2189043"/>
      </dsp:txXfrm>
    </dsp:sp>
    <dsp:sp modelId="{D64E1226-44FF-4EE7-9226-B071F575B113}">
      <dsp:nvSpPr>
        <dsp:cNvPr id="0" name=""/>
        <dsp:cNvSpPr/>
      </dsp:nvSpPr>
      <dsp:spPr>
        <a:xfrm>
          <a:off x="876454" y="2141574"/>
          <a:ext cx="2189043" cy="229917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4DA64B-0572-4161-A662-285624FB4245}">
      <dsp:nvSpPr>
        <dsp:cNvPr id="0" name=""/>
        <dsp:cNvSpPr/>
      </dsp:nvSpPr>
      <dsp:spPr>
        <a:xfrm>
          <a:off x="1960028" y="2147999"/>
          <a:ext cx="6267704" cy="22711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Ден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соолугунун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мүмкүнчүлүктөрү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чектелген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балдар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үчүн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60028" y="2147999"/>
        <a:ext cx="3133852" cy="2271132"/>
      </dsp:txXfrm>
    </dsp:sp>
    <dsp:sp modelId="{AB1206D0-EEBD-492C-86CF-2B4BC4B3A66D}">
      <dsp:nvSpPr>
        <dsp:cNvPr id="0" name=""/>
        <dsp:cNvSpPr/>
      </dsp:nvSpPr>
      <dsp:spPr>
        <a:xfrm>
          <a:off x="5048240" y="0"/>
          <a:ext cx="3007604" cy="2189043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2012г.-</a:t>
          </a: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2390 орун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2016г.-</a:t>
          </a: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2290 орун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48240" y="0"/>
        <a:ext cx="3007604" cy="2189043"/>
      </dsp:txXfrm>
    </dsp:sp>
    <dsp:sp modelId="{78988D03-31C8-4FF7-86BD-01FC5F34A202}">
      <dsp:nvSpPr>
        <dsp:cNvPr id="0" name=""/>
        <dsp:cNvSpPr/>
      </dsp:nvSpPr>
      <dsp:spPr>
        <a:xfrm>
          <a:off x="5093880" y="2189043"/>
          <a:ext cx="2916323" cy="2189043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2012г.-</a:t>
          </a: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464 орун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2016г.-</a:t>
          </a:r>
          <a:r>
            <a:rPr lang="ru-RU" sz="2400" i="1" kern="1200" dirty="0" smtClean="0">
              <a:latin typeface="Times New Roman" pitchFamily="18" charset="0"/>
              <a:cs typeface="Times New Roman" pitchFamily="18" charset="0"/>
            </a:rPr>
            <a:t>522 орун</a:t>
          </a:r>
          <a:endParaRPr lang="ru-RU" sz="24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93880" y="2189043"/>
        <a:ext cx="2916323" cy="2189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5" y="4722814"/>
            <a:ext cx="5409874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406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72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613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331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582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74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63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45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551" y="1556793"/>
            <a:ext cx="7920930" cy="4680496"/>
          </a:xfrm>
        </p:spPr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7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Республикасындагы</a:t>
            </a:r>
            <a:r>
              <a:rPr lang="ru-RU" sz="7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калкты</a:t>
            </a:r>
            <a:r>
              <a:rPr lang="ru-RU" sz="7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7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оциалдык</a:t>
            </a:r>
            <a:r>
              <a:rPr lang="ru-RU" sz="7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жактан</a:t>
            </a:r>
            <a:r>
              <a:rPr lang="ru-RU" sz="7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камсыздоо</a:t>
            </a:r>
            <a:r>
              <a:rPr lang="ru-RU" sz="7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ru-RU" sz="2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Социалдык-демографиялык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статистика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эмгек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рыногу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башкармалыгынын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статистика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бөлүмү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955674" y="338139"/>
            <a:ext cx="8075613" cy="735011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Улуттук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статистика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комитети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9540" y="331645"/>
            <a:ext cx="7643192" cy="724941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камсыз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кылуу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статистикалык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маалыматты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топтоо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772815"/>
            <a:ext cx="4172272" cy="3384377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Фонду</a:t>
            </a:r>
          </a:p>
          <a:p>
            <a:pPr marL="45720" indent="0">
              <a:buNone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Эмгек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өнүгүү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министрлиги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башка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административдик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ведомстволор</a:t>
            </a:r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16832"/>
            <a:ext cx="403860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767" y="251521"/>
            <a:ext cx="7848401" cy="822374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1-таблица: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Эмгек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өнүгүү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министрликтин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органдарында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каттодо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мамлекеттик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жөлөкпул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алуучулардын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1800" b="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b="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8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8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68138013"/>
              </p:ext>
            </p:extLst>
          </p:nvPr>
        </p:nvGraphicFramePr>
        <p:xfrm>
          <a:off x="899592" y="2420888"/>
          <a:ext cx="770485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9"/>
                <a:gridCol w="1728192"/>
                <a:gridCol w="1584177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Алуучулардын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саны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414,8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360,2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анын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ичинен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аз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камсыз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болгон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үй-бүлөлөргө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айлык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кпул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алуучулардын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саны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343,5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275,9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социалдык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кпул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алуучулардын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саны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71,3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84,3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5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59" cy="91937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1-график</a:t>
            </a:r>
            <a:r>
              <a:rPr lang="ru-RU" sz="2400" b="1" dirty="0" smtClean="0"/>
              <a:t>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2016-ж.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жөлөкпул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алуучулар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 UniToktom" pitchFamily="18" charset="0"/>
                <a:cs typeface="Times New Roman UniToktom" pitchFamily="18" charset="0"/>
              </a:rPr>
              <a:t>жыйынтыкка</a:t>
            </a:r>
            <a:r>
              <a:rPr lang="ru-RU" altLang="ru-RU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 UniToktom" pitchFamily="18" charset="0"/>
                <a:cs typeface="Times New Roman UniToktom" pitchFamily="18" charset="0"/>
              </a:rPr>
              <a:t> карата </a:t>
            </a:r>
            <a:r>
              <a:rPr lang="ru-RU" altLang="ru-RU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 UniToktom" pitchFamily="18" charset="0"/>
                <a:cs typeface="Times New Roman UniToktom" pitchFamily="18" charset="0"/>
              </a:rPr>
              <a:t>пайыз</a:t>
            </a:r>
            <a:r>
              <a:rPr lang="ru-RU" altLang="ru-RU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 UniToktom" pitchFamily="18" charset="0"/>
                <a:cs typeface="Times New Roman UniToktom" pitchFamily="18" charset="0"/>
              </a:rPr>
              <a:t>менен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4" y="2367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146380"/>
              </p:ext>
            </p:extLst>
          </p:nvPr>
        </p:nvGraphicFramePr>
        <p:xfrm>
          <a:off x="899592" y="1556793"/>
          <a:ext cx="7560840" cy="4615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94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8136904" cy="1152128"/>
          </a:xfrm>
        </p:spPr>
        <p:txBody>
          <a:bodyPr rtlCol="0"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2-график: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Эсептелген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айлык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мамлекеттик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жөлөкпул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дун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орточо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лч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түрү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карата, сом)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7814837"/>
              </p:ext>
            </p:extLst>
          </p:nvPr>
        </p:nvGraphicFramePr>
        <p:xfrm>
          <a:off x="827584" y="1556792"/>
          <a:ext cx="763284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3-график: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Пенсиялык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камсыздоо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51882637"/>
              </p:ext>
            </p:extLst>
          </p:nvPr>
        </p:nvGraphicFramePr>
        <p:xfrm>
          <a:off x="467544" y="1268760"/>
          <a:ext cx="39604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294419694"/>
              </p:ext>
            </p:extLst>
          </p:nvPr>
        </p:nvGraphicFramePr>
        <p:xfrm>
          <a:off x="4572000" y="1268760"/>
          <a:ext cx="432048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208783" y="404664"/>
            <a:ext cx="7827267" cy="106613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2-таблица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жашка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чейинки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соолугунун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мүмкүнчүлүгү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чектелген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балдар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09123008"/>
              </p:ext>
            </p:extLst>
          </p:nvPr>
        </p:nvGraphicFramePr>
        <p:xfrm>
          <a:off x="539552" y="2132856"/>
          <a:ext cx="8352928" cy="2335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805"/>
                <a:gridCol w="928103"/>
                <a:gridCol w="928103"/>
                <a:gridCol w="928103"/>
                <a:gridCol w="928103"/>
                <a:gridCol w="856711"/>
              </a:tblGrid>
              <a:tr h="432049"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91444" marR="91444" marT="45717" marB="45717"/>
                </a:tc>
              </a:tr>
              <a:tr h="745486">
                <a:tc>
                  <a:txBody>
                    <a:bodyPr/>
                    <a:lstStyle/>
                    <a:p>
                      <a:pPr indent="190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1900" b="1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indent="190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Майып</a:t>
                      </a: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балдардын</a:t>
                      </a: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саны, </a:t>
                      </a:r>
                      <a:r>
                        <a:rPr lang="ru-RU" sz="1900" b="0" i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адам</a:t>
                      </a:r>
                      <a:endParaRPr lang="ru-RU" sz="1900" b="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25 346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26 672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27 450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28 200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29 317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  <a:tr h="431593">
                <a:tc>
                  <a:txBody>
                    <a:bodyPr/>
                    <a:lstStyle/>
                    <a:p>
                      <a:pPr marL="71755" indent="-7175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соолугунун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мүмкүнчүлүктөрү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чектелген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адамдардын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жалпы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санындагы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майып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балдардын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үлүшү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900" i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пайыз</a:t>
                      </a:r>
                      <a:r>
                        <a:rPr lang="ru-RU" sz="1900" i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i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менен</a:t>
                      </a:r>
                      <a:endParaRPr lang="ru-RU" sz="19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16,2</a:t>
                      </a:r>
                      <a:endParaRPr lang="ru-RU" sz="1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3619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16,4</a:t>
                      </a:r>
                      <a:endParaRPr lang="ru-RU" sz="1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1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416824" cy="9572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3-таблица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жашка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чейинки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майып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балдар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алуучу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өлөкпулдун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орточо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өлчөмү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i="1" dirty="0" err="1"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 карата, сом)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50688291"/>
              </p:ext>
            </p:extLst>
          </p:nvPr>
        </p:nvGraphicFramePr>
        <p:xfrm>
          <a:off x="467544" y="1556792"/>
          <a:ext cx="8291264" cy="2194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936104"/>
                <a:gridCol w="936104"/>
                <a:gridCol w="864096"/>
                <a:gridCol w="864096"/>
                <a:gridCol w="864096"/>
              </a:tblGrid>
              <a:tr h="360041"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2732" marR="42732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2732" marR="42732" marT="45717" marB="45717"/>
                </a:tc>
              </a:tr>
              <a:tr h="65571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Майыптыгы</a:t>
                      </a: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9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жөлөкпул</a:t>
                      </a:r>
                      <a:endParaRPr lang="ru-RU" sz="19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2992,2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  <a:tr h="4315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Балдарга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майыптыгы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жөлөкпул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ДЦП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менен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ооругандар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  <a:tr h="44241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АИВ-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инфекциясы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менен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жуккан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балдардын</a:t>
                      </a:r>
                      <a:r>
                        <a:rPr lang="ru-RU" sz="19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900" b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жөлөкпулу</a:t>
                      </a:r>
                      <a:endParaRPr lang="ru-RU" sz="1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9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49080"/>
            <a:ext cx="828092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0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67779"/>
            <a:ext cx="6800543" cy="1143000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Топтомо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пенсиялык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фонд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217911"/>
            <a:ext cx="4248472" cy="4968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2016-жылдын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катышуучулардын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саны 1,9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</a:rPr>
              <a:t>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түзгөн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2012-жылга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салыштырганда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эсеге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көбөйгөн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бөлүгүн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катышуучулары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аялдар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Негизги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максаты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ыктыяры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пенсиялык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төлөмдөрдү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чогултууга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багытталган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403244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21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45522"/>
            <a:ext cx="6512511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4-график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Үй-интернаттардагы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орундардын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саны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611560" y="1484784"/>
          <a:ext cx="8136904" cy="460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32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92211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4-таблица: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коргоого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мамлекеттик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бюджеттин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чыгымдары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97619542"/>
              </p:ext>
            </p:extLst>
          </p:nvPr>
        </p:nvGraphicFramePr>
        <p:xfrm>
          <a:off x="395532" y="1484784"/>
          <a:ext cx="8424939" cy="1797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6"/>
                <a:gridCol w="1872208"/>
                <a:gridCol w="1944215"/>
              </a:tblGrid>
              <a:tr h="315566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6328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Чыгымдар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, млн. сом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17498,5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25009,7</a:t>
                      </a:r>
                    </a:p>
                  </a:txBody>
                  <a:tcPr marL="0" marR="0" marT="0" marB="0" anchor="b"/>
                </a:tc>
              </a:tr>
              <a:tr h="328796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чыгымдарына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карата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пайыз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менен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552240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ИДПга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карата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пайыз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менен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429000"/>
            <a:ext cx="4902696" cy="277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5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67544" y="146919"/>
            <a:ext cx="8229600" cy="1143000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22531" name="Объект 2"/>
          <p:cNvSpPr>
            <a:spLocks noGrp="1"/>
          </p:cNvSpPr>
          <p:nvPr>
            <p:ph sz="quarter" idx="13"/>
          </p:nvPr>
        </p:nvSpPr>
        <p:spPr>
          <a:xfrm>
            <a:off x="395536" y="1052736"/>
            <a:ext cx="8229600" cy="4525963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45720" indent="0" algn="ctr">
              <a:buNone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КӨҢҮЛ БУРГАНЫҢАР </a:t>
            </a:r>
          </a:p>
          <a:p>
            <a:pPr marL="45720" indent="0" algn="ctr">
              <a:buNone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ҮЧҮН РАХМАТ!</a:t>
            </a:r>
            <a:b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charset="0"/>
              <a:buNone/>
            </a:pPr>
            <a:endParaRPr lang="ru-RU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95726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4090</TotalTime>
  <Words>371</Words>
  <Application>Microsoft Office PowerPoint</Application>
  <PresentationFormat>Экран (4:3)</PresentationFormat>
  <Paragraphs>142</Paragraphs>
  <Slides>12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Georgia</vt:lpstr>
      <vt:lpstr>Times New Roman</vt:lpstr>
      <vt:lpstr>Times New Roman UniToktom</vt:lpstr>
      <vt:lpstr>Trebuchet MS</vt:lpstr>
      <vt:lpstr>Воздушный поток</vt:lpstr>
      <vt:lpstr>Кыргыз Республикасынын Улуттук статистика комитети</vt:lpstr>
      <vt:lpstr>Социалдык камсыз кылуу статистикалык маалыматты топтоо </vt:lpstr>
      <vt:lpstr>1-таблица: Кыргыз Республикасынын Эмгек жана социалдык өнүгүү министрликтин органдарында каттодо турган, мамлекеттик жөлөкпул алуучулардын саны  (жылдын аягына карата, миң адам)         </vt:lpstr>
      <vt:lpstr>1-график: 2016-ж. Социалдык жөлөкпул алуучулар (жыйынтыкка карата пайыз менен)</vt:lpstr>
      <vt:lpstr>2-график: Эсептелген бир айлык мамлекеттик жөлөкпулдун орточо өлчөмү, түрү боюнча  (жылдын аягына карата, сом)</vt:lpstr>
      <vt:lpstr>3-график: Пенсиялык камсыздоо</vt:lpstr>
      <vt:lpstr>2-таблица: 18 жашка чейинки ден соолугунун мүмкүнчүлүгү чектелген балдар</vt:lpstr>
      <vt:lpstr>3-таблица: 18 жашка чейинки майып балдар алуучу  жөлөкпулдун орточо өлчөмү,  (жылдын аягына карата, сом)</vt:lpstr>
      <vt:lpstr>Топтомо пенсиялык фонд</vt:lpstr>
      <vt:lpstr>4-график: Үй-интернаттардагы  орундардын саны</vt:lpstr>
      <vt:lpstr>4-таблица: Социалдык коргоого кеткен мамлекеттик бюджеттин чыгымдары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rahmanova</cp:lastModifiedBy>
  <cp:revision>413</cp:revision>
  <cp:lastPrinted>2016-06-09T11:39:38Z</cp:lastPrinted>
  <dcterms:created xsi:type="dcterms:W3CDTF">2014-06-04T04:28:59Z</dcterms:created>
  <dcterms:modified xsi:type="dcterms:W3CDTF">2017-06-09T03:28:03Z</dcterms:modified>
</cp:coreProperties>
</file>