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56" r:id="rId3"/>
    <p:sldId id="261" r:id="rId4"/>
    <p:sldId id="310" r:id="rId5"/>
    <p:sldId id="311" r:id="rId6"/>
    <p:sldId id="313" r:id="rId7"/>
    <p:sldId id="312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4" r:id="rId16"/>
    <p:sldId id="321" r:id="rId17"/>
    <p:sldId id="322" r:id="rId18"/>
    <p:sldId id="323" r:id="rId19"/>
    <p:sldId id="306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10"/>
            <p14:sldId id="311"/>
            <p14:sldId id="313"/>
            <p14:sldId id="312"/>
            <p14:sldId id="314"/>
            <p14:sldId id="315"/>
            <p14:sldId id="316"/>
            <p14:sldId id="317"/>
          </p14:sldIdLst>
        </p14:section>
        <p14:section name="Последняя страница" id="{4FE91FCE-F239-445C-9A5B-61A7535B0391}">
          <p14:sldIdLst>
            <p14:sldId id="318"/>
            <p14:sldId id="319"/>
            <p14:sldId id="320"/>
            <p14:sldId id="324"/>
            <p14:sldId id="321"/>
            <p14:sldId id="322"/>
            <p14:sldId id="323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969696"/>
    <a:srgbClr val="009900"/>
    <a:srgbClr val="0099CC"/>
    <a:srgbClr val="FF6600"/>
    <a:srgbClr val="3366FF"/>
    <a:srgbClr val="33CC33"/>
    <a:srgbClr val="66CCFF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3" autoAdjust="0"/>
    <p:restoredTop sz="91525" autoAdjust="0"/>
  </p:normalViewPr>
  <p:slideViewPr>
    <p:cSldViewPr snapToGrid="0">
      <p:cViewPr varScale="1">
        <p:scale>
          <a:sx n="48" d="100"/>
          <a:sy n="48" d="100"/>
        </p:scale>
        <p:origin x="1428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F1-41A7-B59C-3868F5E98333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F1-41A7-B59C-3868F5E98333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F1-41A7-B59C-3868F5E98333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F1-41A7-B59C-3868F5E983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FF1-41A7-B59C-3868F5E98333}"/>
              </c:ext>
            </c:extLst>
          </c:dPt>
          <c:dLbls>
            <c:dLbl>
              <c:idx val="0"/>
              <c:layout>
                <c:manualLayout>
                  <c:x val="6.8593941382327203E-2"/>
                  <c:y val="5.365631379410885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F1-41A7-B59C-3868F5E98333}"/>
                </c:ext>
              </c:extLst>
            </c:dLbl>
            <c:dLbl>
              <c:idx val="3"/>
              <c:layout>
                <c:manualLayout>
                  <c:x val="-7.3121609798775147E-2"/>
                  <c:y val="2.00346310877807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F1-41A7-B59C-3868F5E983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'тип предпр'!$A$6:$A$10</c:f>
              <c:strCache>
                <c:ptCount val="5"/>
                <c:pt idx="0">
                  <c:v>На предприятии, в учреждении, в организации</c:v>
                </c:pt>
                <c:pt idx="1">
                  <c:v>В фермерском (крестьянском) хозяйстве</c:v>
                </c:pt>
                <c:pt idx="2">
                  <c:v>В сфере индивидуальной предпринимательской деятельности</c:v>
                </c:pt>
                <c:pt idx="3">
                  <c:v> По найму у отдельных лиц</c:v>
                </c:pt>
                <c:pt idx="4">
                  <c:v> В личном подсобном хозяйстве</c:v>
                </c:pt>
              </c:strCache>
            </c:strRef>
          </c:cat>
          <c:val>
            <c:numRef>
              <c:f>'тип предпр'!$B$6:$B$10</c:f>
              <c:numCache>
                <c:formatCode>###0</c:formatCode>
                <c:ptCount val="5"/>
                <c:pt idx="0">
                  <c:v>818921.79265153618</c:v>
                </c:pt>
                <c:pt idx="1">
                  <c:v>355719.29727279197</c:v>
                </c:pt>
                <c:pt idx="2">
                  <c:v>486411.16401648743</c:v>
                </c:pt>
                <c:pt idx="3">
                  <c:v>1055167.8558142353</c:v>
                </c:pt>
                <c:pt idx="4">
                  <c:v>39758.23412540304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F1-41A7-B59C-3868F5E98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ЗП_Обл!$B$5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8A247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EC-4A71-BDE1-A7C415B06A74}"/>
              </c:ext>
            </c:extLst>
          </c:dPt>
          <c:cat>
            <c:strRef>
              <c:f>ЗП_Обл!$A$6:$A$16</c:f>
              <c:strCache>
                <c:ptCount val="10"/>
                <c:pt idx="0">
                  <c:v>г.Бишкек</c:v>
                </c:pt>
                <c:pt idx="1">
                  <c:v>Иссык-Кульская область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область(без г.Ош)</c:v>
                </c:pt>
              </c:strCache>
            </c:strRef>
          </c:cat>
          <c:val>
            <c:numRef>
              <c:f>ЗП_Обл!$B$6:$B$16</c:f>
              <c:numCache>
                <c:formatCode>#,##0</c:formatCode>
                <c:ptCount val="11"/>
                <c:pt idx="0">
                  <c:v>37455</c:v>
                </c:pt>
                <c:pt idx="1">
                  <c:v>38742.699999999997</c:v>
                </c:pt>
                <c:pt idx="2">
                  <c:v>31604</c:v>
                </c:pt>
                <c:pt idx="3">
                  <c:v>33010.9</c:v>
                </c:pt>
                <c:pt idx="4">
                  <c:v>30689.1</c:v>
                </c:pt>
                <c:pt idx="5">
                  <c:v>28764</c:v>
                </c:pt>
                <c:pt idx="6">
                  <c:v>26960.5</c:v>
                </c:pt>
                <c:pt idx="7">
                  <c:v>25563</c:v>
                </c:pt>
                <c:pt idx="8">
                  <c:v>25553.9</c:v>
                </c:pt>
                <c:pt idx="9">
                  <c:v>23133.9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5-4BAB-8649-F2B99F378ADF}"/>
            </c:ext>
          </c:extLst>
        </c:ser>
        <c:ser>
          <c:idx val="1"/>
          <c:order val="1"/>
          <c:tx>
            <c:strRef>
              <c:f>ЗП_Обл!$C$5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8A2472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8EC-4A71-BDE1-A7C415B06A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ЗП_Обл!$A$6:$A$16</c:f>
              <c:strCache>
                <c:ptCount val="10"/>
                <c:pt idx="0">
                  <c:v>г.Бишкек</c:v>
                </c:pt>
                <c:pt idx="1">
                  <c:v>Иссык-Кульская область</c:v>
                </c:pt>
                <c:pt idx="2">
                  <c:v>Кыргызская Республика</c:v>
                </c:pt>
                <c:pt idx="3">
                  <c:v>Нарынская область</c:v>
                </c:pt>
                <c:pt idx="4">
                  <c:v>Таласская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Ошская область(без г.Ош)</c:v>
                </c:pt>
              </c:strCache>
            </c:strRef>
          </c:cat>
          <c:val>
            <c:numRef>
              <c:f>ЗП_Обл!$C$6:$C$16</c:f>
              <c:numCache>
                <c:formatCode>#,##0</c:formatCode>
                <c:ptCount val="11"/>
                <c:pt idx="0">
                  <c:v>44098.3</c:v>
                </c:pt>
                <c:pt idx="1">
                  <c:v>41084</c:v>
                </c:pt>
                <c:pt idx="2">
                  <c:v>36055</c:v>
                </c:pt>
                <c:pt idx="3">
                  <c:v>35205</c:v>
                </c:pt>
                <c:pt idx="4">
                  <c:v>34068</c:v>
                </c:pt>
                <c:pt idx="5">
                  <c:v>31229</c:v>
                </c:pt>
                <c:pt idx="6">
                  <c:v>30039.4</c:v>
                </c:pt>
                <c:pt idx="7">
                  <c:v>27818.6</c:v>
                </c:pt>
                <c:pt idx="8">
                  <c:v>26662</c:v>
                </c:pt>
                <c:pt idx="9">
                  <c:v>25200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E5-4BAB-8649-F2B99F378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703184"/>
        <c:axId val="343717872"/>
      </c:barChart>
      <c:catAx>
        <c:axId val="34370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17872"/>
        <c:crosses val="autoZero"/>
        <c:auto val="1"/>
        <c:lblAlgn val="ctr"/>
        <c:lblOffset val="100"/>
        <c:noMultiLvlLbl val="0"/>
      </c:catAx>
      <c:valAx>
        <c:axId val="34371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0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714608"/>
        <c:axId val="343713520"/>
      </c:barChart>
      <c:catAx>
        <c:axId val="34371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13520"/>
        <c:crosses val="autoZero"/>
        <c:auto val="1"/>
        <c:lblAlgn val="ctr"/>
        <c:lblOffset val="100"/>
        <c:noMultiLvlLbl val="0"/>
      </c:catAx>
      <c:valAx>
        <c:axId val="3437135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146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942047244094478"/>
          <c:y val="1.5377188060716971E-2"/>
          <c:w val="0.48338929911667106"/>
          <c:h val="0.87984117473866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'ЗП_ГКЭД (русс.)  (2)'!$B$3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  <a:prstDash val="sysDot"/>
            </a:ln>
            <a:effectLst/>
          </c:spPr>
          <c:invertIfNegative val="0"/>
          <c:cat>
            <c:strRef>
              <c:f>'ЗП_ГКЭД (русс.)  (2)'!$A$4:$A$23</c:f>
              <c:strCache>
                <c:ptCount val="20"/>
                <c:pt idx="0">
                  <c:v>Искусство, развлечения и отдых</c:v>
                </c:pt>
                <c:pt idx="1">
                  <c:v>Здравоохранение и социальное обслуживание населения</c:v>
                </c:pt>
                <c:pt idx="2">
                  <c:v>Сельское хозяйство, лесное хозяйство и рыболовство</c:v>
                </c:pt>
                <c:pt idx="3">
                  <c:v>Деятельность гостиниц и ресторанов</c:v>
                </c:pt>
                <c:pt idx="4">
                  <c:v>Водоснабжение, очистка, обработка отходов </c:v>
                </c:pt>
                <c:pt idx="5">
                  <c:v>Образование</c:v>
                </c:pt>
                <c:pt idx="6">
                  <c:v>Операции с недвижимым имуществом</c:v>
                </c:pt>
                <c:pt idx="7">
                  <c:v>Административная и вспомогательная деятельность</c:v>
                </c:pt>
                <c:pt idx="8">
                  <c:v>Прочая обслуживающая деятельность</c:v>
                </c:pt>
                <c:pt idx="9">
                  <c:v>Строительство</c:v>
                </c:pt>
                <c:pt idx="10">
                  <c:v>Оптовая и розничная торговля, ремонт автомобилей </c:v>
                </c:pt>
                <c:pt idx="11">
                  <c:v>Всего</c:v>
                </c:pt>
                <c:pt idx="12">
                  <c:v>Профессиональная, научная и техническая деятельность</c:v>
                </c:pt>
                <c:pt idx="13">
                  <c:v>Транспортная деятельность и хранение грузов</c:v>
                </c:pt>
                <c:pt idx="14">
                  <c:v>Государственное управление и оборона</c:v>
                </c:pt>
                <c:pt idx="15">
                  <c:v>Обрабатывающие производства </c:v>
                </c:pt>
                <c:pt idx="16">
                  <c:v>Обеспечение (снабжение) электроэнергией, газом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'ЗП_ГКЭД (русс.)  (2)'!$B$4:$B$23</c:f>
              <c:numCache>
                <c:formatCode>#,##0</c:formatCode>
                <c:ptCount val="20"/>
                <c:pt idx="0">
                  <c:v>20845.8</c:v>
                </c:pt>
                <c:pt idx="1">
                  <c:v>20738.900000000001</c:v>
                </c:pt>
                <c:pt idx="2">
                  <c:v>22595.599999999999</c:v>
                </c:pt>
                <c:pt idx="3">
                  <c:v>20693.599999999999</c:v>
                </c:pt>
                <c:pt idx="4">
                  <c:v>22422.799999999999</c:v>
                </c:pt>
                <c:pt idx="5">
                  <c:v>24605.4</c:v>
                </c:pt>
                <c:pt idx="6">
                  <c:v>19012.900000000001</c:v>
                </c:pt>
                <c:pt idx="7">
                  <c:v>23706</c:v>
                </c:pt>
                <c:pt idx="8">
                  <c:v>29158</c:v>
                </c:pt>
                <c:pt idx="9">
                  <c:v>23746.1</c:v>
                </c:pt>
                <c:pt idx="10">
                  <c:v>23545.5</c:v>
                </c:pt>
                <c:pt idx="11">
                  <c:v>31604</c:v>
                </c:pt>
                <c:pt idx="12">
                  <c:v>35944.400000000001</c:v>
                </c:pt>
                <c:pt idx="13">
                  <c:v>39166.300000000003</c:v>
                </c:pt>
                <c:pt idx="14">
                  <c:v>46544</c:v>
                </c:pt>
                <c:pt idx="15">
                  <c:v>42708.1</c:v>
                </c:pt>
                <c:pt idx="16">
                  <c:v>46568.7</c:v>
                </c:pt>
                <c:pt idx="17">
                  <c:v>50181</c:v>
                </c:pt>
                <c:pt idx="18">
                  <c:v>57402.1</c:v>
                </c:pt>
                <c:pt idx="19">
                  <c:v>57767.3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9C-4EAD-8A52-849D16DA1066}"/>
            </c:ext>
          </c:extLst>
        </c:ser>
        <c:ser>
          <c:idx val="1"/>
          <c:order val="1"/>
          <c:tx>
            <c:strRef>
              <c:f>'ЗП_ГКЭД (русс.)  (2)'!$C$3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8B8-4DE6-94A0-6E6D804D2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'ЗП_ГКЭД (русс.)  (2)'!$A$4:$A$23</c:f>
              <c:strCache>
                <c:ptCount val="20"/>
                <c:pt idx="0">
                  <c:v>Искусство, развлечения и отдых</c:v>
                </c:pt>
                <c:pt idx="1">
                  <c:v>Здравоохранение и социальное обслуживание населения</c:v>
                </c:pt>
                <c:pt idx="2">
                  <c:v>Сельское хозяйство, лесное хозяйство и рыболовство</c:v>
                </c:pt>
                <c:pt idx="3">
                  <c:v>Деятельность гостиниц и ресторанов</c:v>
                </c:pt>
                <c:pt idx="4">
                  <c:v>Водоснабжение, очистка, обработка отходов </c:v>
                </c:pt>
                <c:pt idx="5">
                  <c:v>Образование</c:v>
                </c:pt>
                <c:pt idx="6">
                  <c:v>Операции с недвижимым имуществом</c:v>
                </c:pt>
                <c:pt idx="7">
                  <c:v>Административная и вспомогательная деятельность</c:v>
                </c:pt>
                <c:pt idx="8">
                  <c:v>Прочая обслуживающая деятельность</c:v>
                </c:pt>
                <c:pt idx="9">
                  <c:v>Строительство</c:v>
                </c:pt>
                <c:pt idx="10">
                  <c:v>Оптовая и розничная торговля, ремонт автомобилей </c:v>
                </c:pt>
                <c:pt idx="11">
                  <c:v>Всего</c:v>
                </c:pt>
                <c:pt idx="12">
                  <c:v>Профессиональная, научная и техническая деятельность</c:v>
                </c:pt>
                <c:pt idx="13">
                  <c:v>Транспортная деятельность и хранение грузов</c:v>
                </c:pt>
                <c:pt idx="14">
                  <c:v>Государственное управление и оборона</c:v>
                </c:pt>
                <c:pt idx="15">
                  <c:v>Обрабатывающие производства </c:v>
                </c:pt>
                <c:pt idx="16">
                  <c:v>Обеспечение (снабжение) электроэнергией, газом</c:v>
                </c:pt>
                <c:pt idx="17">
                  <c:v>Добыча полезных ископаемых</c:v>
                </c:pt>
                <c:pt idx="18">
                  <c:v>Информация и связь</c:v>
                </c:pt>
                <c:pt idx="19">
                  <c:v>Финансовое посредничество и страхование</c:v>
                </c:pt>
              </c:strCache>
            </c:strRef>
          </c:cat>
          <c:val>
            <c:numRef>
              <c:f>'ЗП_ГКЭД (русс.)  (2)'!$C$4:$C$23</c:f>
              <c:numCache>
                <c:formatCode>#,##0</c:formatCode>
                <c:ptCount val="20"/>
                <c:pt idx="0">
                  <c:v>22585.599999999999</c:v>
                </c:pt>
                <c:pt idx="1">
                  <c:v>23353.4</c:v>
                </c:pt>
                <c:pt idx="2">
                  <c:v>24562.1</c:v>
                </c:pt>
                <c:pt idx="3">
                  <c:v>25280.6</c:v>
                </c:pt>
                <c:pt idx="4">
                  <c:v>25763.1</c:v>
                </c:pt>
                <c:pt idx="5">
                  <c:v>25786.3</c:v>
                </c:pt>
                <c:pt idx="6">
                  <c:v>25874.1</c:v>
                </c:pt>
                <c:pt idx="7">
                  <c:v>26812.799999999999</c:v>
                </c:pt>
                <c:pt idx="8">
                  <c:v>28005.599999999999</c:v>
                </c:pt>
                <c:pt idx="9">
                  <c:v>30582.2</c:v>
                </c:pt>
                <c:pt idx="10">
                  <c:v>34679</c:v>
                </c:pt>
                <c:pt idx="11">
                  <c:v>36055.199999999997</c:v>
                </c:pt>
                <c:pt idx="12">
                  <c:v>42393.3</c:v>
                </c:pt>
                <c:pt idx="13">
                  <c:v>46669.7</c:v>
                </c:pt>
                <c:pt idx="14">
                  <c:v>47947.7</c:v>
                </c:pt>
                <c:pt idx="15">
                  <c:v>49229.9</c:v>
                </c:pt>
                <c:pt idx="16">
                  <c:v>51712.6</c:v>
                </c:pt>
                <c:pt idx="17">
                  <c:v>57856.3</c:v>
                </c:pt>
                <c:pt idx="18">
                  <c:v>64156.9</c:v>
                </c:pt>
                <c:pt idx="19">
                  <c:v>71992.800000000003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9C-4EAD-8A52-849D16DA1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3703728"/>
        <c:axId val="343708624"/>
      </c:barChart>
      <c:catAx>
        <c:axId val="343703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343708624"/>
        <c:crosses val="autoZero"/>
        <c:auto val="1"/>
        <c:lblAlgn val="ctr"/>
        <c:lblOffset val="100"/>
        <c:noMultiLvlLbl val="0"/>
      </c:catAx>
      <c:valAx>
        <c:axId val="343708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0372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44180781638076766"/>
          <c:y val="0.94768769477432202"/>
          <c:w val="0.26404550216785444"/>
          <c:h val="3.7201337776724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'ЗП_Обл (бюджет)'!$B$5</c:f>
              <c:strCache>
                <c:ptCount val="1"/>
                <c:pt idx="0">
                  <c:v>Бюджетная сфера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'ЗП_Обл (бюджет)'!$A$6:$A$16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г.БИШКЕК</c:v>
                </c:pt>
                <c:pt idx="3">
                  <c:v>НАРЫНСКАЯ ОБЛАСТЬ</c:v>
                </c:pt>
                <c:pt idx="4">
                  <c:v>КЫРГЫЗСКАЯ РЕСПУБЛИКА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ОШСКАЯ ОБЛАСТЬ</c:v>
                </c:pt>
                <c:pt idx="8">
                  <c:v>ЧУЙСКАЯ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'ЗП_Обл (бюджет)'!$B$6:$B$16</c:f>
              <c:numCache>
                <c:formatCode>0</c:formatCode>
                <c:ptCount val="11"/>
                <c:pt idx="0">
                  <c:v>25991.094611690423</c:v>
                </c:pt>
                <c:pt idx="1">
                  <c:v>24533.887921583802</c:v>
                </c:pt>
                <c:pt idx="2" formatCode="#,##0">
                  <c:v>37882.112742623285</c:v>
                </c:pt>
                <c:pt idx="3" formatCode="#,##0">
                  <c:v>32770.159594354576</c:v>
                </c:pt>
                <c:pt idx="4" formatCode="#,##0">
                  <c:v>29224.278222749457</c:v>
                </c:pt>
                <c:pt idx="5" formatCode="#,##0">
                  <c:v>24869.263839919109</c:v>
                </c:pt>
                <c:pt idx="6" formatCode="#,##0">
                  <c:v>29221.413493707179</c:v>
                </c:pt>
                <c:pt idx="7" formatCode="#,##0">
                  <c:v>24219.341365687069</c:v>
                </c:pt>
                <c:pt idx="8" formatCode="#,##0">
                  <c:v>26072.649056827526</c:v>
                </c:pt>
                <c:pt idx="9" formatCode="#,##0">
                  <c:v>25921.985058053906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7-41C1-9B72-909DD9B54F92}"/>
            </c:ext>
          </c:extLst>
        </c:ser>
        <c:ser>
          <c:idx val="1"/>
          <c:order val="1"/>
          <c:tx>
            <c:strRef>
              <c:f>'ЗП_Обл (бюджет)'!$C$5</c:f>
              <c:strCache>
                <c:ptCount val="1"/>
                <c:pt idx="0">
                  <c:v>Небюджетная сфера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429-4B51-95BD-B5550E05C8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'ЗП_Обл (бюджет)'!$A$6:$A$16</c:f>
              <c:strCache>
                <c:ptCount val="10"/>
                <c:pt idx="0">
                  <c:v>ИССЫК-КУЛЬСКАЯ ОБЛАСТЬ</c:v>
                </c:pt>
                <c:pt idx="1">
                  <c:v>ТАЛАССКАЯ ОБЛАСТЬ</c:v>
                </c:pt>
                <c:pt idx="2">
                  <c:v>г.БИШКЕК</c:v>
                </c:pt>
                <c:pt idx="3">
                  <c:v>НАРЫНСКАЯ ОБЛАСТЬ</c:v>
                </c:pt>
                <c:pt idx="4">
                  <c:v>КЫРГЫЗСКАЯ РЕСПУБЛИКА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ОШСКАЯ ОБЛАСТЬ</c:v>
                </c:pt>
                <c:pt idx="8">
                  <c:v>ЧУЙСКАЯ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'ЗП_Обл (бюджет)'!$C$6:$C$16</c:f>
              <c:numCache>
                <c:formatCode>0</c:formatCode>
                <c:ptCount val="11"/>
                <c:pt idx="0">
                  <c:v>63412.413009902797</c:v>
                </c:pt>
                <c:pt idx="1">
                  <c:v>59797.612832115075</c:v>
                </c:pt>
                <c:pt idx="2" formatCode="#,##0">
                  <c:v>47381.185082527285</c:v>
                </c:pt>
                <c:pt idx="3" formatCode="#,##0">
                  <c:v>44091.959463300875</c:v>
                </c:pt>
                <c:pt idx="4" formatCode="#,##0">
                  <c:v>43910.66666924084</c:v>
                </c:pt>
                <c:pt idx="5" formatCode="#,##0">
                  <c:v>42575.205902166635</c:v>
                </c:pt>
                <c:pt idx="6" formatCode="#,##0">
                  <c:v>31069.836611144561</c:v>
                </c:pt>
                <c:pt idx="7" formatCode="#,##0">
                  <c:v>30290.843361801235</c:v>
                </c:pt>
                <c:pt idx="8" formatCode="#,##0">
                  <c:v>29820.067824094247</c:v>
                </c:pt>
                <c:pt idx="9" formatCode="#,##0">
                  <c:v>28845.623084598403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7-41C1-9B72-909DD9B54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705904"/>
        <c:axId val="343712976"/>
      </c:barChart>
      <c:catAx>
        <c:axId val="34370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12976"/>
        <c:crosses val="autoZero"/>
        <c:auto val="1"/>
        <c:lblAlgn val="ctr"/>
        <c:lblOffset val="100"/>
        <c:noMultiLvlLbl val="0"/>
      </c:catAx>
      <c:valAx>
        <c:axId val="34371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370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(2)'!$D$3:$K$3</c:f>
              <c:strCache>
                <c:ptCount val="8"/>
                <c:pt idx="0">
                  <c:v>от 2 535 до 7 602 сомов</c:v>
                </c:pt>
                <c:pt idx="1">
                  <c:v>от 7 603 до 15 204 сомов</c:v>
                </c:pt>
                <c:pt idx="2">
                  <c:v>от 15 205 до 25 340 сомов</c:v>
                </c:pt>
                <c:pt idx="3">
                  <c:v>от 25 341 до 38 010 сомов</c:v>
                </c:pt>
                <c:pt idx="4">
                  <c:v>от 38 011 до 50 680 сомов</c:v>
                </c:pt>
                <c:pt idx="5">
                  <c:v>от 50 681 до 63 350 сомов</c:v>
                </c:pt>
                <c:pt idx="6">
                  <c:v>от 63 351 до 76 020 сомов</c:v>
                </c:pt>
                <c:pt idx="7">
                  <c:v>от 76 021 сом и более</c:v>
                </c:pt>
              </c:strCache>
            </c:strRef>
          </c:cat>
          <c:val>
            <c:numRef>
              <c:f>'Лист1 (2)'!$D$4:$K$4</c:f>
              <c:numCache>
                <c:formatCode>0.0</c:formatCode>
                <c:ptCount val="8"/>
                <c:pt idx="0">
                  <c:v>3.6</c:v>
                </c:pt>
                <c:pt idx="1">
                  <c:v>15.4</c:v>
                </c:pt>
                <c:pt idx="2">
                  <c:v>23.7</c:v>
                </c:pt>
                <c:pt idx="3">
                  <c:v>26.3</c:v>
                </c:pt>
                <c:pt idx="4">
                  <c:v>15.3</c:v>
                </c:pt>
                <c:pt idx="5">
                  <c:v>6.4</c:v>
                </c:pt>
                <c:pt idx="6">
                  <c:v>3.3</c:v>
                </c:pt>
                <c:pt idx="7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B2-4A42-BE02-B7683827A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81469008"/>
        <c:axId val="1881495888"/>
      </c:barChart>
      <c:catAx>
        <c:axId val="1881469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LID4096"/>
          </a:p>
        </c:txPr>
        <c:crossAx val="1881495888"/>
        <c:crosses val="autoZero"/>
        <c:auto val="1"/>
        <c:lblAlgn val="ctr"/>
        <c:lblOffset val="100"/>
        <c:noMultiLvlLbl val="0"/>
      </c:catAx>
      <c:valAx>
        <c:axId val="1881495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88146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3704816"/>
        <c:axId val="343716240"/>
        <c:axId val="0"/>
      </c:bar3DChart>
      <c:catAx>
        <c:axId val="3437048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3716240"/>
        <c:crosses val="autoZero"/>
        <c:auto val="1"/>
        <c:lblAlgn val="ctr"/>
        <c:lblOffset val="100"/>
        <c:noMultiLvlLbl val="0"/>
      </c:catAx>
      <c:valAx>
        <c:axId val="343716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37048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/>
              <a:t>Заработная плата мужчин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4627408"/>
        <c:axId val="454622512"/>
      </c:barChart>
      <c:catAx>
        <c:axId val="454627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54622512"/>
        <c:crosses val="autoZero"/>
        <c:auto val="1"/>
        <c:lblAlgn val="ctr"/>
        <c:lblOffset val="100"/>
        <c:noMultiLvlLbl val="0"/>
      </c:catAx>
      <c:valAx>
        <c:axId val="454622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62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/>
              <a:t>Заработная плата женщин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'Таб 3'!$B$3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 3'!$A$4:$A$23</c:f>
              <c:strCache>
                <c:ptCount val="20"/>
                <c:pt idx="0">
                  <c:v>Информация и связь</c:v>
                </c:pt>
                <c:pt idx="1">
                  <c:v>Финансовое посредничество и страхование</c:v>
                </c:pt>
                <c:pt idx="2">
                  <c:v>Добыча полезных ископаемых</c:v>
                </c:pt>
                <c:pt idx="3">
                  <c:v>Обрабатывающие производства (обрабатывающая промышленность)</c:v>
                </c:pt>
                <c:pt idx="4">
                  <c:v>Оптовая и розничная торговля, ремонт автомобилей и мотоциклов</c:v>
                </c:pt>
                <c:pt idx="5">
                  <c:v>Строительство</c:v>
                </c:pt>
                <c:pt idx="6">
                  <c:v>Профессиональная, научная и техническая деятельность</c:v>
                </c:pt>
                <c:pt idx="7">
                  <c:v>Административная и вспомогательная деятельность</c:v>
                </c:pt>
                <c:pt idx="8">
                  <c:v>Государственное управление и оборона; обязательное социальное обеспечение</c:v>
                </c:pt>
                <c:pt idx="9">
                  <c:v>Обеспечение (снабжение) электроэнергией, газом, паром и кондиционированным воздухом</c:v>
                </c:pt>
                <c:pt idx="10">
                  <c:v>Деятельность гостиниц и ресторанов</c:v>
                </c:pt>
                <c:pt idx="11">
                  <c:v>Операции с недвижимым имуществом</c:v>
                </c:pt>
                <c:pt idx="12">
                  <c:v>Всего</c:v>
                </c:pt>
                <c:pt idx="13">
                  <c:v>Транспортная деятельность и хранение грузов</c:v>
                </c:pt>
                <c:pt idx="14">
                  <c:v>Прочая обслуживающая деятельность</c:v>
                </c:pt>
                <c:pt idx="15">
                  <c:v>Водоснабжение, очистка, обработка отходов и получение вторичного сырья</c:v>
                </c:pt>
                <c:pt idx="16">
                  <c:v>Здравоохранение и социальное обслуживание населения</c:v>
                </c:pt>
                <c:pt idx="17">
                  <c:v>Образование</c:v>
                </c:pt>
                <c:pt idx="18">
                  <c:v>Искусство, развлечения и отдых</c:v>
                </c:pt>
                <c:pt idx="19">
                  <c:v>Сельское хозяйство, лесное хозяйство и рыболовство</c:v>
                </c:pt>
              </c:strCache>
            </c:strRef>
          </c:cat>
          <c:val>
            <c:numRef>
              <c:f>'Таб 3'!$B$4:$B$23</c:f>
              <c:numCache>
                <c:formatCode>#,##0</c:formatCode>
                <c:ptCount val="20"/>
                <c:pt idx="0">
                  <c:v>58825</c:v>
                </c:pt>
                <c:pt idx="1">
                  <c:v>56362.6</c:v>
                </c:pt>
                <c:pt idx="2">
                  <c:v>51832.4</c:v>
                </c:pt>
                <c:pt idx="3">
                  <c:v>40867.199999999997</c:v>
                </c:pt>
                <c:pt idx="4">
                  <c:v>40741</c:v>
                </c:pt>
                <c:pt idx="5">
                  <c:v>39702.699999999997</c:v>
                </c:pt>
                <c:pt idx="6">
                  <c:v>39248.400000000001</c:v>
                </c:pt>
                <c:pt idx="7">
                  <c:v>39197.5</c:v>
                </c:pt>
                <c:pt idx="8">
                  <c:v>38793.1</c:v>
                </c:pt>
                <c:pt idx="9">
                  <c:v>38459.300000000003</c:v>
                </c:pt>
                <c:pt idx="10">
                  <c:v>32769.5</c:v>
                </c:pt>
                <c:pt idx="11">
                  <c:v>30917.9</c:v>
                </c:pt>
                <c:pt idx="12">
                  <c:v>30374.1</c:v>
                </c:pt>
                <c:pt idx="13">
                  <c:v>29777.9</c:v>
                </c:pt>
                <c:pt idx="14">
                  <c:v>29465.4</c:v>
                </c:pt>
                <c:pt idx="15">
                  <c:v>26915.1</c:v>
                </c:pt>
                <c:pt idx="16">
                  <c:v>26299</c:v>
                </c:pt>
                <c:pt idx="17">
                  <c:v>25957.7</c:v>
                </c:pt>
                <c:pt idx="18">
                  <c:v>22124.2</c:v>
                </c:pt>
                <c:pt idx="19">
                  <c:v>21252.1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7-49ED-852F-40799F661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4632848"/>
        <c:axId val="454619248"/>
      </c:barChart>
      <c:catAx>
        <c:axId val="454632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54619248"/>
        <c:crosses val="autoZero"/>
        <c:auto val="1"/>
        <c:lblAlgn val="ctr"/>
        <c:lblOffset val="100"/>
        <c:noMultiLvlLbl val="0"/>
      </c:catAx>
      <c:valAx>
        <c:axId val="454619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63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/>
              <a:t>Заработная плата мужчин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'Таб 3'!$B$25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0059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 3'!$A$26:$A$45</c:f>
              <c:strCache>
                <c:ptCount val="20"/>
                <c:pt idx="0">
                  <c:v>Информация и связь</c:v>
                </c:pt>
                <c:pt idx="1">
                  <c:v>Финансовое посредничество и страхование</c:v>
                </c:pt>
                <c:pt idx="2">
                  <c:v>Обрабатывающие производства (обрабатывающая промышленность)</c:v>
                </c:pt>
                <c:pt idx="3">
                  <c:v>Добыча полезных ископаемых</c:v>
                </c:pt>
                <c:pt idx="4">
                  <c:v>Транспортная деятельность и хранение грузов</c:v>
                </c:pt>
                <c:pt idx="5">
                  <c:v>Оптовая и розничная торговля, ремонт автомобилей и мотоциклов</c:v>
                </c:pt>
                <c:pt idx="6">
                  <c:v>Профессиональная, научная и техническая деятельность</c:v>
                </c:pt>
                <c:pt idx="7">
                  <c:v>Государственное управление и оборона; обязательное социальное обеспечение</c:v>
                </c:pt>
                <c:pt idx="8">
                  <c:v>Строительство</c:v>
                </c:pt>
                <c:pt idx="9">
                  <c:v>Всего</c:v>
                </c:pt>
                <c:pt idx="10">
                  <c:v>Обеспечение (снабжение) электроэнергией, газом, паром и кондиционированным воздухом</c:v>
                </c:pt>
                <c:pt idx="11">
                  <c:v>Операции с недвижимым имуществом</c:v>
                </c:pt>
                <c:pt idx="12">
                  <c:v>Деятельность гостиниц и ресторанов</c:v>
                </c:pt>
                <c:pt idx="13">
                  <c:v>Административная и вспомогательная деятельность</c:v>
                </c:pt>
                <c:pt idx="14">
                  <c:v>Прочая обслуживающая деятельность</c:v>
                </c:pt>
                <c:pt idx="15">
                  <c:v>Водоснабжение, очистка, обработка отходов и получение вторичного сырья</c:v>
                </c:pt>
                <c:pt idx="16">
                  <c:v>Здравоохранение и социальное обслуживание населения</c:v>
                </c:pt>
                <c:pt idx="17">
                  <c:v>Образование</c:v>
                </c:pt>
                <c:pt idx="18">
                  <c:v>Сельское хозяйство, лесное хозяйство и рыболовство</c:v>
                </c:pt>
                <c:pt idx="19">
                  <c:v>Искусство, развлечения и отдых</c:v>
                </c:pt>
              </c:strCache>
            </c:strRef>
          </c:cat>
          <c:val>
            <c:numRef>
              <c:f>'Таб 3'!$B$26:$B$45</c:f>
              <c:numCache>
                <c:formatCode>#,##0</c:formatCode>
                <c:ptCount val="20"/>
                <c:pt idx="0">
                  <c:v>80634.600000000006</c:v>
                </c:pt>
                <c:pt idx="1">
                  <c:v>78084.100000000006</c:v>
                </c:pt>
                <c:pt idx="2">
                  <c:v>67573</c:v>
                </c:pt>
                <c:pt idx="3">
                  <c:v>62819.6</c:v>
                </c:pt>
                <c:pt idx="4">
                  <c:v>51165.1</c:v>
                </c:pt>
                <c:pt idx="5">
                  <c:v>51058.5</c:v>
                </c:pt>
                <c:pt idx="6">
                  <c:v>48265.4</c:v>
                </c:pt>
                <c:pt idx="7">
                  <c:v>46855</c:v>
                </c:pt>
                <c:pt idx="8">
                  <c:v>45427.7</c:v>
                </c:pt>
                <c:pt idx="9">
                  <c:v>44011.3</c:v>
                </c:pt>
                <c:pt idx="10">
                  <c:v>41987.3</c:v>
                </c:pt>
                <c:pt idx="11">
                  <c:v>38190.1</c:v>
                </c:pt>
                <c:pt idx="12">
                  <c:v>32148.6</c:v>
                </c:pt>
                <c:pt idx="13">
                  <c:v>30448.1</c:v>
                </c:pt>
                <c:pt idx="14">
                  <c:v>30161.3</c:v>
                </c:pt>
                <c:pt idx="15">
                  <c:v>28914.3</c:v>
                </c:pt>
                <c:pt idx="16">
                  <c:v>26442</c:v>
                </c:pt>
                <c:pt idx="17">
                  <c:v>26106</c:v>
                </c:pt>
                <c:pt idx="18">
                  <c:v>24218.5</c:v>
                </c:pt>
                <c:pt idx="19">
                  <c:v>22332.2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D-43CC-9FF2-758514104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1641520"/>
        <c:axId val="161642608"/>
      </c:barChart>
      <c:catAx>
        <c:axId val="161641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61642608"/>
        <c:crosses val="autoZero"/>
        <c:auto val="1"/>
        <c:lblAlgn val="ctr"/>
        <c:lblOffset val="100"/>
        <c:noMultiLvlLbl val="0"/>
      </c:catAx>
      <c:valAx>
        <c:axId val="161642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64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8460192"/>
        <c:axId val="348465632"/>
        <c:axId val="0"/>
      </c:bar3DChart>
      <c:catAx>
        <c:axId val="348460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8465632"/>
        <c:crosses val="autoZero"/>
        <c:auto val="1"/>
        <c:lblAlgn val="ctr"/>
        <c:lblOffset val="100"/>
        <c:noMultiLvlLbl val="0"/>
      </c:catAx>
      <c:valAx>
        <c:axId val="348465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84601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/>
              <a:t>Заработная плата мужчин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452032"/>
        <c:axId val="348458016"/>
      </c:barChart>
      <c:catAx>
        <c:axId val="348452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8458016"/>
        <c:crosses val="autoZero"/>
        <c:auto val="1"/>
        <c:lblAlgn val="ctr"/>
        <c:lblOffset val="100"/>
        <c:noMultiLvlLbl val="0"/>
      </c:catAx>
      <c:valAx>
        <c:axId val="348458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845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 dirty="0"/>
              <a:t>Небюджетная сфера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6086139621452945"/>
          <c:y val="0.17655327751319289"/>
          <c:w val="0.5785652095071635"/>
          <c:h val="0.758702349361533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'Таб 3'!$B$3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 3'!$A$4:$A$13</c:f>
              <c:strCache>
                <c:ptCount val="10"/>
                <c:pt idx="0">
                  <c:v>ТАЛАССКАЯ ОБЛАСТЬ</c:v>
                </c:pt>
                <c:pt idx="1">
                  <c:v>ИССЫК-КУЛЬСКАЯ ОБЛАСТЬ</c:v>
                </c:pt>
                <c:pt idx="2">
                  <c:v>г. БИШКЕК</c:v>
                </c:pt>
                <c:pt idx="3">
                  <c:v>НАРЫНСКАЯ ОБЛАСТЬ</c:v>
                </c:pt>
                <c:pt idx="4">
                  <c:v>КЫРГЫЗСКАЯ РЕСПУБЛИКА</c:v>
                </c:pt>
                <c:pt idx="5">
                  <c:v>ДЖАЛАЛ - АБАДСКАЯ ОБЛАСТЬ</c:v>
                </c:pt>
                <c:pt idx="6">
                  <c:v>БАТКЕНСКАЯ ОБЛАСТЬ</c:v>
                </c:pt>
                <c:pt idx="7">
                  <c:v>ЧУЙСКАЯ ОБЛАСТЬ</c:v>
                </c:pt>
                <c:pt idx="8">
                  <c:v>г. ОШ</c:v>
                </c:pt>
                <c:pt idx="9">
                  <c:v>ОШСКАЯ ОБЛАСТЬ(без г.ОШ)</c:v>
                </c:pt>
              </c:strCache>
            </c:strRef>
          </c:cat>
          <c:val>
            <c:numRef>
              <c:f>'Таб 3'!$B$4:$B$13</c:f>
              <c:numCache>
                <c:formatCode>#,##0</c:formatCode>
                <c:ptCount val="10"/>
                <c:pt idx="0">
                  <c:v>89924.1</c:v>
                </c:pt>
                <c:pt idx="1">
                  <c:v>83452.899999999994</c:v>
                </c:pt>
                <c:pt idx="2">
                  <c:v>56507.5</c:v>
                </c:pt>
                <c:pt idx="3">
                  <c:v>56232</c:v>
                </c:pt>
                <c:pt idx="4">
                  <c:v>54225</c:v>
                </c:pt>
                <c:pt idx="5">
                  <c:v>51164.2</c:v>
                </c:pt>
                <c:pt idx="6">
                  <c:v>40190.1</c:v>
                </c:pt>
                <c:pt idx="7">
                  <c:v>39929.4</c:v>
                </c:pt>
                <c:pt idx="8">
                  <c:v>38116.699999999997</c:v>
                </c:pt>
                <c:pt idx="9">
                  <c:v>36549.300000000003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7-49ED-852F-40799F661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459648"/>
        <c:axId val="348466176"/>
      </c:barChart>
      <c:catAx>
        <c:axId val="348459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8466176"/>
        <c:crosses val="autoZero"/>
        <c:auto val="1"/>
        <c:lblAlgn val="ctr"/>
        <c:lblOffset val="100"/>
        <c:noMultiLvlLbl val="0"/>
      </c:catAx>
      <c:valAx>
        <c:axId val="348466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8459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 dirty="0"/>
              <a:t>Бюджетная сфера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'Таб 3'!$B$25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9AFDF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 3'!$A$26:$A$36</c:f>
              <c:strCache>
                <c:ptCount val="10"/>
                <c:pt idx="0">
                  <c:v>г. БИШКЕК</c:v>
                </c:pt>
                <c:pt idx="1">
                  <c:v>НАРЫНСКАЯ ОБЛАСТЬ</c:v>
                </c:pt>
                <c:pt idx="2">
                  <c:v>КЫРГЫЗСКАЯ РЕСПУБЛИКА</c:v>
                </c:pt>
                <c:pt idx="3">
                  <c:v>г. ОШ</c:v>
                </c:pt>
                <c:pt idx="4">
                  <c:v>ЧУЙСКАЯ ОБЛАСТЬ</c:v>
                </c:pt>
                <c:pt idx="5">
                  <c:v>ИССЫК-КУЛЬСКАЯ ОБЛАСТЬ</c:v>
                </c:pt>
                <c:pt idx="6">
                  <c:v>БАТКЕНСКАЯ ОБЛАСТЬ</c:v>
                </c:pt>
                <c:pt idx="7">
                  <c:v>ДЖАЛАЛ - АБАДСКАЯ ОБЛАСТЬ</c:v>
                </c:pt>
                <c:pt idx="8">
                  <c:v>ТАЛАССКАЯ ОБЛАСТЬ</c:v>
                </c:pt>
                <c:pt idx="9">
                  <c:v>ОШСКАЯ ОБЛАСТЬ(без г.ОШ)</c:v>
                </c:pt>
              </c:strCache>
            </c:strRef>
          </c:cat>
          <c:val>
            <c:numRef>
              <c:f>'Таб 3'!$B$26:$B$36</c:f>
              <c:numCache>
                <c:formatCode>#,##0</c:formatCode>
                <c:ptCount val="11"/>
                <c:pt idx="0">
                  <c:v>42907</c:v>
                </c:pt>
                <c:pt idx="1">
                  <c:v>34422.6</c:v>
                </c:pt>
                <c:pt idx="2">
                  <c:v>31285</c:v>
                </c:pt>
                <c:pt idx="3">
                  <c:v>29802.7</c:v>
                </c:pt>
                <c:pt idx="4">
                  <c:v>27594.9</c:v>
                </c:pt>
                <c:pt idx="5">
                  <c:v>27037.3</c:v>
                </c:pt>
                <c:pt idx="6">
                  <c:v>27016.3</c:v>
                </c:pt>
                <c:pt idx="7">
                  <c:v>25362.2</c:v>
                </c:pt>
                <c:pt idx="8">
                  <c:v>25242.5</c:v>
                </c:pt>
                <c:pt idx="9">
                  <c:v>24668.400000000001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D-43CC-9FF2-758514104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8455840"/>
        <c:axId val="348461280"/>
      </c:barChart>
      <c:catAx>
        <c:axId val="348455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48461280"/>
        <c:crosses val="autoZero"/>
        <c:auto val="1"/>
        <c:lblAlgn val="ctr"/>
        <c:lblOffset val="100"/>
        <c:noMultiLvlLbl val="0"/>
      </c:catAx>
      <c:valAx>
        <c:axId val="348461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845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BE17-BA37-5C21-3006-7DE93B9CC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17096F-52D8-B76B-2656-81D7FE89A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E8C0A-3AD8-F0BF-21D5-67C447E9A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638C6-DEBF-F236-27D5-B015DBC98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9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C7972-BC51-74A0-E297-A7F476132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B6BBD-B3D4-D0B8-8F11-CAFE29152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89FC7-D18C-959B-5A6A-B47340337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4D52A-9598-77A9-FAD5-682465680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61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03DF2-AE71-228A-D0DC-8B9B55DB1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B339C-8F72-3453-D3BF-4A983F0C8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D9750-E39E-5067-F35A-10393025E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7494E8-8FD9-5641-99CC-C58ED04BE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7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34E82-00FF-EC66-EDA4-0DB6B23A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B8CD5-E56E-4481-44B3-921A87407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BDA32-ECFB-C717-E66B-AC9B5983A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4FA06-3B55-7A3D-24B0-CE2C93216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502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F78DD-8001-FD4F-291C-19349246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31DD49-0C88-6AC0-2A10-96AD15C61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6DC28-CF52-FA04-314F-7FECF7C34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B3B3E-F3C7-E9F8-0313-BE60D5C74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85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5FCA-7A2E-9A9C-95F2-66CC6269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E0554-833C-7A77-1728-AA5E56687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52BE6-528C-93F3-2013-BAF6FDDC2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4B02E-726A-0FE7-35BA-B53CD1DA7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409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623F-8013-E032-6F7B-42864ABF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34BDD-1D17-AAC3-323F-20976E32A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5BD42-8D66-EE37-1F68-DD1106E84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A379D-3862-8065-4DED-52188C64D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767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9ACAE-8389-B256-463C-6947A2CAF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9D6C8-8A21-0A43-B40B-F38A15F38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D0EAAD-5CBB-2B21-B086-9341523EB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96A07-E16D-B7A0-C0C3-7E1B916B5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92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45972-3CC6-7801-2FD3-66B1790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C0F596-FC87-7BBE-0E91-BE24AC993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7D348-B2E5-F299-FEC6-FBFBCD491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99DBE-608A-9CA9-8884-1CA3A94B4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468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CB3D-8947-106D-AD10-B2FCDB62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DE8A6-DA9B-DE8C-28AA-4C544C216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7AD46-75FB-0D8B-B153-143DA8B6F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FCBC4-841E-3ADF-7688-A7CE625B5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758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EF229-2B43-C4BE-A080-7F1E23C0C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3C650-CC3F-B5D4-97C7-AF7829464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DE926-F36D-49C6-821B-18F0B5EB5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1A1B9-785B-0DEE-F6E2-889E01FFA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929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2F9F-D100-B399-D822-32E1E76C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00E50-E150-435A-97DA-A5CB72A68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3ABE3F-A7B9-2808-9DB5-E8359BE67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F4D88-2EF3-5693-A6BC-630232765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89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479E-D04E-1580-8365-A6D31FA2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97991-C76A-541E-6989-D60A9B379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6C055E-B50A-2125-D449-46D4DD0D1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E346F-8C84-9E11-EC17-1B4480B88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207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F8E2-C1C3-C2F6-A7FC-4BC46969F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326B8-C4FF-4629-2189-84B47479A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70592-53E5-57AD-2B17-1F0BC082F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2AA0D-2198-F231-F27E-9D33909B0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32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7A8F1-3D11-EA69-FD4E-ECC6F97EE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CEDFD-397E-D750-4F9F-F9975EC5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11820-0600-BB74-346C-24466260A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E0ECC-02E4-0440-C2B8-5F4E39541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992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1083734" y="541785"/>
            <a:ext cx="10585950" cy="5203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</a:t>
            </a:r>
            <a:r>
              <a:rPr lang="ky-KG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номинальная начисленная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в Кыргызской Республике в 2024 году и  январе-апреле 2025 года</a:t>
            </a:r>
            <a:r>
              <a:rPr lang="ky-KG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y-KG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298" y="5417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6096000" y="5919297"/>
            <a:ext cx="59770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труда и занятости</a:t>
            </a:r>
            <a:endPara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Г.Ж.</a:t>
            </a:r>
            <a:endParaRPr sz="2200" cap="all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014" y="685076"/>
            <a:ext cx="110701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/>
              </a:rPr>
              <a:t>Порядок сбора данных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29030" y="1650022"/>
            <a:ext cx="10753369" cy="513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в рамках, возложенных на статистические органы функций, разрабатывает методологию и инструментарий (формы отчетности, инструкции и указания по их заполнению) для проведения официальных статистических наблюдений по статистике численности и заработной платы работников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Указанные сведения собираются от юридических лиц (предприятия, организации и учреждения) и их обособленных подразделений (филиалы, представительства и др.) независимо от вида осуществляемой экономической деятельности, источника финансирования и формы собственности</a:t>
            </a:r>
            <a:r>
              <a:rPr lang="ru-RU" sz="2200" dirty="0">
                <a:solidFill>
                  <a:srgbClr val="0059A3"/>
                </a:solidFill>
                <a:latin typeface="DIN Pro Regular"/>
              </a:rPr>
              <a:t>;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Хозяйствующие же субъекты, имеющие статус физического лица, к числу которых относятся и крестьянские (фермерские) хозяйства республики, официальную статистическую отчетность не представляют</a:t>
            </a:r>
            <a:r>
              <a:rPr lang="ru-RU" sz="2200" b="1" i="1" dirty="0">
                <a:solidFill>
                  <a:srgbClr val="0059A3"/>
                </a:solidFill>
                <a:latin typeface="DIN Pro Regular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56A14-412D-B4A1-9DE5-20D84EC1A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6A735FDA-7539-1E54-1670-E317886D72E0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13D8AF4-8316-5729-F862-847332B99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31" y="48504"/>
            <a:ext cx="1107018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предприятий и разработка данных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 номинальной начисленной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плате</a:t>
            </a:r>
            <a:endParaRPr lang="ru-RU" altLang="ru-RU" sz="32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B4E629-553A-86C2-BE63-4EA02CF697C1}"/>
              </a:ext>
            </a:extLst>
          </p:cNvPr>
          <p:cNvSpPr/>
          <p:nvPr/>
        </p:nvSpPr>
        <p:spPr>
          <a:xfrm>
            <a:off x="741582" y="1746373"/>
            <a:ext cx="107533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3200" kern="0" dirty="0">
                <a:solidFill>
                  <a:schemeClr val="tx2"/>
                </a:solidFill>
                <a:latin typeface="Times New Roman" panose="02020603050405020304" pitchFamily="18" charset="0"/>
              </a:rPr>
              <a:t>Охват – 47 тыс. предприятий и организаций в год</a:t>
            </a:r>
            <a:r>
              <a:rPr lang="ru-RU" sz="3200" dirty="0">
                <a:solidFill>
                  <a:schemeClr val="tx2"/>
                </a:solidFill>
                <a:latin typeface="DIN Pro Regular"/>
              </a:rPr>
              <a:t>;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3200" kern="0" dirty="0">
                <a:solidFill>
                  <a:schemeClr val="tx2"/>
                </a:solidFill>
                <a:latin typeface="Times New Roman" panose="02020603050405020304" pitchFamily="18" charset="0"/>
              </a:rPr>
              <a:t>8,8 тыс. предприятий представляют годовую отчетность</a:t>
            </a:r>
            <a:r>
              <a:rPr lang="ru-RU" sz="3200" dirty="0">
                <a:solidFill>
                  <a:schemeClr val="tx2"/>
                </a:solidFill>
                <a:latin typeface="DIN Pro Regular"/>
              </a:rPr>
              <a:t>;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3200" kern="0" dirty="0">
                <a:solidFill>
                  <a:schemeClr val="tx2"/>
                </a:solidFill>
                <a:latin typeface="Times New Roman" panose="02020603050405020304" pitchFamily="18" charset="0"/>
              </a:rPr>
              <a:t>29,4 тыс. предприятий – на квартальной основе (№1- ФХД-микро-квартальная), 549 - №2-кредит, 4-фин-7,9 тыс..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3200" kern="0" dirty="0">
                <a:solidFill>
                  <a:schemeClr val="tx2"/>
                </a:solidFill>
                <a:latin typeface="Times New Roman" panose="02020603050405020304" pitchFamily="18" charset="0"/>
              </a:rPr>
              <a:t>Разработка данных  – на уровне республики, области, района, городов и </a:t>
            </a:r>
            <a:r>
              <a:rPr lang="ru-RU" altLang="ru-RU" sz="3200" kern="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айыльных</a:t>
            </a:r>
            <a:r>
              <a:rPr lang="ru-RU" altLang="ru-RU" sz="3200" kern="0" dirty="0">
                <a:solidFill>
                  <a:schemeClr val="tx2"/>
                </a:solidFill>
                <a:latin typeface="Times New Roman" panose="02020603050405020304" pitchFamily="18" charset="0"/>
              </a:rPr>
              <a:t> аймаков на основе официальной статистической отчетности.</a:t>
            </a:r>
            <a:r>
              <a:rPr lang="ru-RU" sz="3200" b="1" dirty="0">
                <a:solidFill>
                  <a:srgbClr val="0059A3"/>
                </a:solidFill>
                <a:latin typeface="DIN Pro Regular"/>
              </a:rPr>
              <a:t>                          </a:t>
            </a:r>
            <a:endParaRPr lang="ky-KG" sz="32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37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7ED18-BAA5-4C82-ECDB-6D5FEA90A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5E0EC8D-2E64-D4AB-617C-00CFCEF325B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9C8D75-B827-9A9F-049B-5550795EB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64487"/>
            <a:ext cx="119968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занятого населения в Кыргызской Республике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B92904-F4D8-A1B5-21FC-A82D5E8A291A}"/>
              </a:ext>
            </a:extLst>
          </p:cNvPr>
          <p:cNvSpPr/>
          <p:nvPr/>
        </p:nvSpPr>
        <p:spPr>
          <a:xfrm>
            <a:off x="888665" y="1618164"/>
            <a:ext cx="10753369" cy="1845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CD0924F-9BE2-F39C-1E95-0443785B89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379589"/>
              </p:ext>
            </p:extLst>
          </p:nvPr>
        </p:nvGraphicFramePr>
        <p:xfrm>
          <a:off x="888665" y="1371600"/>
          <a:ext cx="10414670" cy="419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329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EA776-CCAB-6805-7414-5AE78406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99471BD-1526-113A-33A6-76E414BE59D4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03DCDB-90D9-0CD8-56EB-9BB177D14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030" y="202932"/>
            <a:ext cx="103402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среднемесячной номинальной начисленной заработной платы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99F71D-EA09-4AC5-1AF8-FA4156E9F84C}"/>
              </a:ext>
            </a:extLst>
          </p:cNvPr>
          <p:cNvSpPr/>
          <p:nvPr/>
        </p:nvSpPr>
        <p:spPr>
          <a:xfrm>
            <a:off x="829030" y="1650022"/>
            <a:ext cx="10753369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tx2"/>
                </a:solidFill>
                <a:latin typeface="Times New Roman"/>
                <a:ea typeface="Times New Roman"/>
              </a:rPr>
              <a:t>Средняя номинальная начисленная заработная плата работников </a:t>
            </a:r>
            <a:r>
              <a:rPr lang="ru-RU" sz="2400" i="1" dirty="0">
                <a:solidFill>
                  <a:schemeClr val="tx2"/>
                </a:solidFill>
                <a:latin typeface="Times New Roman"/>
                <a:ea typeface="Times New Roman"/>
              </a:rPr>
              <a:t>предприятия исчисляется путем деления фактически начисленного фонда заработной платы работников списочного и </a:t>
            </a:r>
            <a:r>
              <a:rPr lang="ru-RU" sz="2400" i="1" dirty="0" err="1">
                <a:solidFill>
                  <a:schemeClr val="tx2"/>
                </a:solidFill>
                <a:latin typeface="Times New Roman"/>
                <a:ea typeface="Times New Roman"/>
              </a:rPr>
              <a:t>несписочного</a:t>
            </a:r>
            <a:r>
              <a:rPr lang="ru-RU" sz="2400" i="1" dirty="0">
                <a:solidFill>
                  <a:schemeClr val="tx2"/>
                </a:solidFill>
                <a:latin typeface="Times New Roman"/>
                <a:ea typeface="Times New Roman"/>
              </a:rPr>
              <a:t> состава на численность работников, принимаемую для исчисления средней заработной платы и на число месяцев в отчетном периоде. 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2"/>
                </a:solidFill>
                <a:latin typeface="Times New Roman"/>
                <a:ea typeface="Times New Roman"/>
              </a:rPr>
              <a:t>СЗП=ФЗП/ЧР*1000</a:t>
            </a:r>
          </a:p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tx2"/>
                </a:solidFill>
                <a:latin typeface="Times New Roman"/>
                <a:ea typeface="Times New Roman"/>
              </a:rPr>
              <a:t>Реальная заработная плата</a:t>
            </a:r>
          </a:p>
          <a:p>
            <a:pPr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ru-RU" sz="2400" b="1" i="1" dirty="0">
                <a:solidFill>
                  <a:schemeClr val="tx2"/>
                </a:solidFill>
                <a:latin typeface="Times New Roman"/>
                <a:ea typeface="Times New Roman"/>
              </a:rPr>
              <a:t>    </a:t>
            </a:r>
            <a:r>
              <a:rPr lang="ru-RU" sz="2400" i="1" dirty="0">
                <a:solidFill>
                  <a:schemeClr val="tx2"/>
                </a:solidFill>
                <a:latin typeface="Times New Roman"/>
                <a:ea typeface="Times New Roman"/>
              </a:rPr>
              <a:t>РЗП= НЗП/ИПЦ*100</a:t>
            </a:r>
            <a:endParaRPr lang="ru-RU" sz="24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§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</a:t>
            </a: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3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096644-7331-DF6A-A793-6549721EC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ED41380-41D8-36B5-2C97-81FE5EA08323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E0644F6-FB76-3CB1-FF99-589A334DB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02931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данных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среднемесячной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номинальной начисленной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плате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0F9920-946F-1CF2-1EF6-1B19FC348825}"/>
              </a:ext>
            </a:extLst>
          </p:cNvPr>
          <p:cNvSpPr/>
          <p:nvPr/>
        </p:nvSpPr>
        <p:spPr>
          <a:xfrm>
            <a:off x="829030" y="1650022"/>
            <a:ext cx="10753369" cy="6061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видам экономической деятельности;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территории;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бюджетной, небюджетной сфере;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 типам предприятий (малые, средние, крупные);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СЭЗ, предприятия с иностранными инвестициями;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полу (ноябрьское обследование предприятий);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сфере туризма;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формам собственности;</a:t>
            </a:r>
          </a:p>
          <a:p>
            <a:pPr marL="171450" lvl="0" indent="-171450" defTabSz="4572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организационно-правовым формам хозяйствования.</a:t>
            </a:r>
          </a:p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75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134F8-564A-A62D-051F-F820794C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0E9FF18B-D65A-21EC-0D65-B1ED83994930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C75FF4F-28F8-6E21-5A23-DE5F71747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49043"/>
            <a:ext cx="1168333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по территории в 2024 году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B74E01-06DB-7CF8-0683-D976B7DEA78D}"/>
              </a:ext>
            </a:extLst>
          </p:cNvPr>
          <p:cNvSpPr/>
          <p:nvPr/>
        </p:nvSpPr>
        <p:spPr>
          <a:xfrm>
            <a:off x="829030" y="1650022"/>
            <a:ext cx="10753369" cy="273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DA5F231-5832-4C99-803E-FF8736B436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315216"/>
              </p:ext>
            </p:extLst>
          </p:nvPr>
        </p:nvGraphicFramePr>
        <p:xfrm>
          <a:off x="974035" y="1294599"/>
          <a:ext cx="10808389" cy="479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350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803AA-89D4-A6E4-2D3B-9C8A36A61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8E358DE1-7438-9D62-E44D-FBF57F634F3A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99E05EC-1500-6B67-CE33-C5F7ABBAC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3986" y="125987"/>
            <a:ext cx="1188430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по видам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деятельности в  2024 году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(сомов)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8CC39A-2382-FA7B-B1DF-461986B01DF7}"/>
              </a:ext>
            </a:extLst>
          </p:cNvPr>
          <p:cNvSpPr/>
          <p:nvPr/>
        </p:nvSpPr>
        <p:spPr>
          <a:xfrm>
            <a:off x="829030" y="1650022"/>
            <a:ext cx="10753369" cy="273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Объект 11">
            <a:extLst>
              <a:ext uri="{FF2B5EF4-FFF2-40B4-BE49-F238E27FC236}">
                <a16:creationId xmlns:a16="http://schemas.microsoft.com/office/drawing/2014/main" id="{4474B10F-1576-9ECD-D005-8772FD96A398}"/>
              </a:ext>
            </a:extLst>
          </p:cNvPr>
          <p:cNvGraphicFramePr>
            <a:graphicFrameLocks/>
          </p:cNvGraphicFramePr>
          <p:nvPr/>
        </p:nvGraphicFramePr>
        <p:xfrm>
          <a:off x="838200" y="1184248"/>
          <a:ext cx="10515600" cy="491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BA4B69C-FCE6-420C-A340-1773AF146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118256"/>
              </p:ext>
            </p:extLst>
          </p:nvPr>
        </p:nvGraphicFramePr>
        <p:xfrm>
          <a:off x="431677" y="1111249"/>
          <a:ext cx="11425264" cy="519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68969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72D48-67B4-3C29-0CE1-44570CE97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D214A1E-C046-B727-A065-083A505ECB52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6B21B78-4A19-D630-7652-E9A999E10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-12513"/>
            <a:ext cx="1107018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работников бюджетной и небюджетной сферы по территории в 2024 году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356728-617F-519B-9094-AE05BA2CFE7C}"/>
              </a:ext>
            </a:extLst>
          </p:cNvPr>
          <p:cNvSpPr/>
          <p:nvPr/>
        </p:nvSpPr>
        <p:spPr>
          <a:xfrm>
            <a:off x="829030" y="1650022"/>
            <a:ext cx="10753369" cy="273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71A1222-4F24-4C41-86E6-37268B5423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649300"/>
              </p:ext>
            </p:extLst>
          </p:nvPr>
        </p:nvGraphicFramePr>
        <p:xfrm>
          <a:off x="1133061" y="1372482"/>
          <a:ext cx="10536786" cy="473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147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38E95-ECED-B33D-4599-E5DB5D07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C4FED10-25D7-6D50-5263-C17E7C0B9973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6A31DEC-21CD-ECBF-5BE0-5D508300D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07" y="217240"/>
            <a:ext cx="1107018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численности работников, проработавших полностью месяц, по размерам заработной платы в ноябре 2024г.  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итогу)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121039-6845-B789-31A9-83AD8D2C9998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82E1B174-09E8-4C0E-8565-1611975008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723442"/>
              </p:ext>
            </p:extLst>
          </p:nvPr>
        </p:nvGraphicFramePr>
        <p:xfrm>
          <a:off x="1133062" y="1745456"/>
          <a:ext cx="10229908" cy="419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9665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F85F6-B7C3-6667-6345-18098FCDD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AC3354A4-7E1B-AC15-856B-0CB5A63E9F1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45F640D-0DB8-B0CB-D899-B985944A4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14" y="242411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женщин и мужчин по видам экономической деятельности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4E23CA-9DEC-9ECB-4845-964C4F0AF0D4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69377D8-20B1-0DA4-7518-103B33DD2B58}"/>
              </a:ext>
            </a:extLst>
          </p:cNvPr>
          <p:cNvGraphicFramePr>
            <a:graphicFrameLocks/>
          </p:cNvGraphicFramePr>
          <p:nvPr/>
        </p:nvGraphicFramePr>
        <p:xfrm>
          <a:off x="923925" y="1650022"/>
          <a:ext cx="10496550" cy="422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0EE174F-E1C1-B11F-D578-929F802E6C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388840"/>
              </p:ext>
            </p:extLst>
          </p:nvPr>
        </p:nvGraphicFramePr>
        <p:xfrm>
          <a:off x="319924" y="1162051"/>
          <a:ext cx="5424406" cy="501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855A3B72-637C-B89C-0773-CD7417483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981249"/>
              </p:ext>
            </p:extLst>
          </p:nvPr>
        </p:nvGraphicFramePr>
        <p:xfrm>
          <a:off x="6194588" y="981074"/>
          <a:ext cx="5736185" cy="501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0726B271-8A01-70E1-FE4B-37A64E6E83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920190"/>
              </p:ext>
            </p:extLst>
          </p:nvPr>
        </p:nvGraphicFramePr>
        <p:xfrm>
          <a:off x="860588" y="981074"/>
          <a:ext cx="5181600" cy="501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40693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D6F556-20AE-F0E3-EF36-2E5BC0E08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3D5A00C-8150-D5A2-BC85-21263F76E542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082599-B557-3C7B-D826-A5D78580A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9" y="64433"/>
            <a:ext cx="11499743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по территории в январе-апреле 2025 года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A76EB3-9A3F-F9BC-C833-E39AD1744500}"/>
              </a:ext>
            </a:extLst>
          </p:cNvPr>
          <p:cNvSpPr/>
          <p:nvPr/>
        </p:nvSpPr>
        <p:spPr>
          <a:xfrm>
            <a:off x="829030" y="1650022"/>
            <a:ext cx="10753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7BCD961-40D1-6546-55F0-3151C6EF0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563166"/>
              </p:ext>
            </p:extLst>
          </p:nvPr>
        </p:nvGraphicFramePr>
        <p:xfrm>
          <a:off x="371959" y="1294601"/>
          <a:ext cx="11448080" cy="4383530"/>
        </p:xfrm>
        <a:graphic>
          <a:graphicData uri="http://schemas.openxmlformats.org/drawingml/2006/table">
            <a:tbl>
              <a:tblPr/>
              <a:tblGrid>
                <a:gridCol w="3100140">
                  <a:extLst>
                    <a:ext uri="{9D8B030D-6E8A-4147-A177-3AD203B41FA5}">
                      <a16:colId xmlns:a16="http://schemas.microsoft.com/office/drawing/2014/main" val="3180969827"/>
                    </a:ext>
                  </a:extLst>
                </a:gridCol>
                <a:gridCol w="1254708">
                  <a:extLst>
                    <a:ext uri="{9D8B030D-6E8A-4147-A177-3AD203B41FA5}">
                      <a16:colId xmlns:a16="http://schemas.microsoft.com/office/drawing/2014/main" val="3772078000"/>
                    </a:ext>
                  </a:extLst>
                </a:gridCol>
                <a:gridCol w="1891223">
                  <a:extLst>
                    <a:ext uri="{9D8B030D-6E8A-4147-A177-3AD203B41FA5}">
                      <a16:colId xmlns:a16="http://schemas.microsoft.com/office/drawing/2014/main" val="1170139732"/>
                    </a:ext>
                  </a:extLst>
                </a:gridCol>
                <a:gridCol w="1891223">
                  <a:extLst>
                    <a:ext uri="{9D8B030D-6E8A-4147-A177-3AD203B41FA5}">
                      <a16:colId xmlns:a16="http://schemas.microsoft.com/office/drawing/2014/main" val="4162460586"/>
                    </a:ext>
                  </a:extLst>
                </a:gridCol>
                <a:gridCol w="3310786">
                  <a:extLst>
                    <a:ext uri="{9D8B030D-6E8A-4147-A177-3AD203B41FA5}">
                      <a16:colId xmlns:a16="http://schemas.microsoft.com/office/drawing/2014/main" val="862066977"/>
                    </a:ext>
                  </a:extLst>
                </a:gridCol>
              </a:tblGrid>
              <a:tr h="84237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Реальная заработная плата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соответствующему периоду предыдущего года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951152"/>
                  </a:ext>
                </a:extLst>
              </a:tr>
              <a:tr h="306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566863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40 776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110,9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66714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29 604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y-KG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742501"/>
                  </a:ext>
                </a:extLst>
              </a:tr>
              <a:tr h="31451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33 156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257731"/>
                  </a:ext>
                </a:extLst>
              </a:tr>
              <a:tr h="28091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-Кульская область</a:t>
                      </a:r>
                      <a:r>
                        <a:rPr lang="ru-RU" sz="18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45 677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773263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38 513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y-KG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733809"/>
                  </a:ext>
                </a:extLst>
              </a:tr>
              <a:tr h="31451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26 034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56662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38 943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113,5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930640"/>
                  </a:ext>
                </a:extLst>
              </a:tr>
              <a:tr h="314516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32 544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118,0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184116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51 266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115,1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124,4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116,6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349173"/>
                  </a:ext>
                </a:extLst>
              </a:tr>
              <a:tr h="334975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32 917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011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832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99E33-F989-080D-1CAF-04472BF58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B57BC396-1B41-561D-3A84-98901B20B6F0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CFDF1F0-1620-1CC3-C985-13165F862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02931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Среднемесячная номинальная начисленная заработная плата по территории в январе-апреле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4AA8B4-9A2F-A6C8-CEDF-366339451D9E}"/>
              </a:ext>
            </a:extLst>
          </p:cNvPr>
          <p:cNvSpPr/>
          <p:nvPr/>
        </p:nvSpPr>
        <p:spPr>
          <a:xfrm>
            <a:off x="829030" y="1650022"/>
            <a:ext cx="10753369" cy="229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F39B882-BE52-6EE9-58E4-E82D2AD90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586564"/>
              </p:ext>
            </p:extLst>
          </p:nvPr>
        </p:nvGraphicFramePr>
        <p:xfrm>
          <a:off x="329984" y="1157038"/>
          <a:ext cx="11532031" cy="4565334"/>
        </p:xfrm>
        <a:graphic>
          <a:graphicData uri="http://schemas.openxmlformats.org/drawingml/2006/table">
            <a:tbl>
              <a:tblPr/>
              <a:tblGrid>
                <a:gridCol w="2987326">
                  <a:extLst>
                    <a:ext uri="{9D8B030D-6E8A-4147-A177-3AD203B41FA5}">
                      <a16:colId xmlns:a16="http://schemas.microsoft.com/office/drawing/2014/main" val="3899425029"/>
                    </a:ext>
                  </a:extLst>
                </a:gridCol>
                <a:gridCol w="1100153">
                  <a:extLst>
                    <a:ext uri="{9D8B030D-6E8A-4147-A177-3AD203B41FA5}">
                      <a16:colId xmlns:a16="http://schemas.microsoft.com/office/drawing/2014/main" val="1375972628"/>
                    </a:ext>
                  </a:extLst>
                </a:gridCol>
                <a:gridCol w="1100153">
                  <a:extLst>
                    <a:ext uri="{9D8B030D-6E8A-4147-A177-3AD203B41FA5}">
                      <a16:colId xmlns:a16="http://schemas.microsoft.com/office/drawing/2014/main" val="2072011284"/>
                    </a:ext>
                  </a:extLst>
                </a:gridCol>
                <a:gridCol w="1100153">
                  <a:extLst>
                    <a:ext uri="{9D8B030D-6E8A-4147-A177-3AD203B41FA5}">
                      <a16:colId xmlns:a16="http://schemas.microsoft.com/office/drawing/2014/main" val="1171237697"/>
                    </a:ext>
                  </a:extLst>
                </a:gridCol>
                <a:gridCol w="1748082">
                  <a:extLst>
                    <a:ext uri="{9D8B030D-6E8A-4147-A177-3AD203B41FA5}">
                      <a16:colId xmlns:a16="http://schemas.microsoft.com/office/drawing/2014/main" val="767830178"/>
                    </a:ext>
                  </a:extLst>
                </a:gridCol>
                <a:gridCol w="1748082">
                  <a:extLst>
                    <a:ext uri="{9D8B030D-6E8A-4147-A177-3AD203B41FA5}">
                      <a16:colId xmlns:a16="http://schemas.microsoft.com/office/drawing/2014/main" val="1486361663"/>
                    </a:ext>
                  </a:extLst>
                </a:gridCol>
                <a:gridCol w="1748082">
                  <a:extLst>
                    <a:ext uri="{9D8B030D-6E8A-4147-A177-3AD203B41FA5}">
                      <a16:colId xmlns:a16="http://schemas.microsoft.com/office/drawing/2014/main" val="3997799509"/>
                    </a:ext>
                  </a:extLst>
                </a:gridCol>
              </a:tblGrid>
              <a:tr h="305463">
                <a:tc rowSpan="3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ru-RU" sz="11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процентах к соответствующему периоду предыдущего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4211"/>
                  </a:ext>
                </a:extLst>
              </a:tr>
              <a:tr h="456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бюджетная сфера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небюджетная сфера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07051"/>
                  </a:ext>
                </a:extLst>
              </a:tr>
              <a:tr h="4207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бюджетная сфера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небюджетная сфера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594315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Кыргызская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27 828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31 285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44 708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54 225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121,3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762434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25 548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27 016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30 450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40 190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097651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24 106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25 362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45 530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51 164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516830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ык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-Кульская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25 046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27 037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76 501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83 453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423940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32 555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34 423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40 841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56 232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137,7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30495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 область 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24 025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24 668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30 558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36 549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132,0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9128774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23 607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25 243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76 650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89 924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106,9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117,3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08486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25 423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27 595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31 586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39 929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734924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34 938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42 907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45 485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56 508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122,8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124,2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705099"/>
                  </a:ext>
                </a:extLst>
              </a:tr>
              <a:tr h="338291">
                <a:tc>
                  <a:txBody>
                    <a:bodyPr/>
                    <a:lstStyle/>
                    <a:p>
                      <a:pPr marL="71755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80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26 461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29 803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31 814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38 117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80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119,8</a:t>
                      </a:r>
                      <a:endParaRPr lang="ru-RU" sz="1800" dirty="0">
                        <a:effectLst/>
                        <a:latin typeface="Kyrghyz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24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190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1415-86AC-2C67-AF20-C57FED323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77CDFF5-850C-42C2-C5C2-8307DDD52602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C37C46-C3D6-BC41-D511-6FD8DDCE3B4B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F3293667-35A1-C266-B49C-DDD0003670AB}"/>
              </a:ext>
            </a:extLst>
          </p:cNvPr>
          <p:cNvGraphicFramePr>
            <a:graphicFrameLocks/>
          </p:cNvGraphicFramePr>
          <p:nvPr/>
        </p:nvGraphicFramePr>
        <p:xfrm>
          <a:off x="923925" y="1650022"/>
          <a:ext cx="10496550" cy="422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61E0BC3-70A3-A738-161E-DDC4A4112ACB}"/>
              </a:ext>
            </a:extLst>
          </p:cNvPr>
          <p:cNvGraphicFramePr>
            <a:graphicFrameLocks/>
          </p:cNvGraphicFramePr>
          <p:nvPr/>
        </p:nvGraphicFramePr>
        <p:xfrm>
          <a:off x="319924" y="1162051"/>
          <a:ext cx="5424406" cy="501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697CD9AD-E1A8-58D1-F3FB-D4DC5AEF32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6894578"/>
              </p:ext>
            </p:extLst>
          </p:nvPr>
        </p:nvGraphicFramePr>
        <p:xfrm>
          <a:off x="6194588" y="1162051"/>
          <a:ext cx="5387811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4DA881AE-B895-E6AE-AF84-328E9509B0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577135"/>
              </p:ext>
            </p:extLst>
          </p:nvPr>
        </p:nvGraphicFramePr>
        <p:xfrm>
          <a:off x="860588" y="1162051"/>
          <a:ext cx="5181600" cy="440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1E8D817-18FE-001F-DF5D-BEFEBFB389A5}"/>
              </a:ext>
            </a:extLst>
          </p:cNvPr>
          <p:cNvSpPr txBox="1"/>
          <p:nvPr/>
        </p:nvSpPr>
        <p:spPr>
          <a:xfrm>
            <a:off x="1" y="1"/>
            <a:ext cx="121919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работников бюджетной и небюджетной сферы по территории в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январе-апреле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году</a:t>
            </a:r>
            <a:b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(сомов)</a:t>
            </a:r>
            <a:endParaRPr lang="ru-RU" alt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40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AF7A2-EBE4-276B-5807-55DEB210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04884A06-40E7-4FEE-F72B-B53BAF6FF44B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58C4DB-E6E1-E590-3727-4D6214D97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02931"/>
            <a:ext cx="1194309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номинальная начисленная заработная плата по видам экономической деятельности в январе-апреле 2025 года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7843F0-066A-64A5-FD11-ABC821DF054A}"/>
              </a:ext>
            </a:extLst>
          </p:cNvPr>
          <p:cNvSpPr/>
          <p:nvPr/>
        </p:nvSpPr>
        <p:spPr>
          <a:xfrm>
            <a:off x="387458" y="1650022"/>
            <a:ext cx="11194941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темпов роста среднемесячной номинальной начисленной заработной платы в январе-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2025г. наблюдалось на предприятиях и в организациях всех видов экономической деятельности.</a:t>
            </a:r>
          </a:p>
          <a:p>
            <a:pPr marL="285750" indent="-28575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значительное ее повышение наблюдалось в сфере строительства (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процента), операций с недвижимым имуществом (38,2 процента), 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административной и вспомогательной деятельности (29,9 процента),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профессиональной, научной и технической деятельности (25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процента), здравоохранения и социального обслуживания населения 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(24,9 процента), деятельности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 и ресторанов 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(23,2 процента), финансового посредничества и страхования (22,9 процента),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прочей обслуживающей деятельности (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процента), обеспечения (снабжения) электроэнергией, газом, паром и кондиционированным воздухом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(19,5 процента), информации и связи (17,6 процента),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добычи полезных ископаемых  (15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процента), 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транспортной деятельности и хранения грузов (14,4 процента</a:t>
            </a:r>
            <a:r>
              <a:rPr lang="ky-KG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300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61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D8E16A-B4AD-A9CE-17C6-672BA2CD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B750857-A64F-03B6-EE2E-C0BF6A8CB374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E576F08-9521-A437-0B36-8BCDAE922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79820"/>
            <a:ext cx="119430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заработной плате</a:t>
            </a:r>
            <a:endParaRPr lang="ru-RU" altLang="ru-RU" sz="36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7D9878-EE08-AFE2-B660-03900CB33396}"/>
              </a:ext>
            </a:extLst>
          </p:cNvPr>
          <p:cNvSpPr/>
          <p:nvPr/>
        </p:nvSpPr>
        <p:spPr>
          <a:xfrm>
            <a:off x="387458" y="1650022"/>
            <a:ext cx="11194941" cy="6877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Кыргызской Республики»</a:t>
            </a: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stat.gov.kg/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y-KG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татистика/заработная плата/динамические таблицы</a:t>
            </a: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Ежемесячный обзор</a:t>
            </a: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Раздел: Заработная плата и рынок труда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экономической деятельности (за месяц, период)-</a:t>
            </a:r>
            <a:r>
              <a:rPr lang="ky-KG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stat.gov.kg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/статистика/заработная плата/оперативная информация/заработная плата по видам экономической деятельности </a:t>
            </a: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районам, городам-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stat.gov.kg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/статистика/региональная статистика/статистика по регионам/среднемесячная заработная плата</a:t>
            </a: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solidFill>
                <a:prstClr val="black"/>
              </a:solidFill>
              <a:latin typeface="Kyrghyz Times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1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63B0C8-D489-8421-5084-DC8760FC7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482F5B6-1863-1756-FB5B-8BC437F14C08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B3AA0B-7417-BF7F-EBC4-F36AEFB70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356819"/>
            <a:ext cx="119430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данных</a:t>
            </a:r>
            <a:endParaRPr lang="ru-RU" altLang="ru-RU" sz="36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1DB170-1AE9-980E-F79B-5053FDCE213D}"/>
              </a:ext>
            </a:extLst>
          </p:cNvPr>
          <p:cNvSpPr/>
          <p:nvPr/>
        </p:nvSpPr>
        <p:spPr>
          <a:xfrm>
            <a:off x="387458" y="1650022"/>
            <a:ext cx="11194941" cy="676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Ежемесячный доклад «Социально-экономическое положение Кыргызской Республики»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Экспресс-информация «Социально-экономическое положение Кыргызской Республики»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Кыргызстан (</a:t>
            </a:r>
            <a:r>
              <a:rPr lang="ky-KG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раткий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статистический справочник)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«Кыргызстан в цифрах»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«Ежегодник Кыргызской Республики»</a:t>
            </a: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«Женщины и мужчины Кыргызской Республики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Статбюллетень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«Итоги годовых отчетов по численности работников 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заработной плате».</a:t>
            </a:r>
            <a:r>
              <a:rPr lang="ru-RU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solidFill>
                <a:schemeClr val="tx2"/>
              </a:solidFill>
              <a:latin typeface="Kyrghyz Times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2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statistics.kg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3607</TotalTime>
  <Words>1081</Words>
  <Application>Microsoft Office PowerPoint</Application>
  <PresentationFormat>Широкоэкранный</PresentationFormat>
  <Paragraphs>258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DIN Pro Bold</vt:lpstr>
      <vt:lpstr>DIN Pro Regular</vt:lpstr>
      <vt:lpstr>Kyrghyz Times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Djailobaeva</cp:lastModifiedBy>
  <cp:revision>156</cp:revision>
  <cp:lastPrinted>2025-06-12T05:21:58Z</cp:lastPrinted>
  <dcterms:created xsi:type="dcterms:W3CDTF">2024-10-02T10:12:32Z</dcterms:created>
  <dcterms:modified xsi:type="dcterms:W3CDTF">2025-06-12T11:25:13Z</dcterms:modified>
</cp:coreProperties>
</file>