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311" r:id="rId3"/>
    <p:sldId id="269" r:id="rId4"/>
    <p:sldId id="318" r:id="rId5"/>
    <p:sldId id="316" r:id="rId6"/>
    <p:sldId id="303" r:id="rId7"/>
    <p:sldId id="323" r:id="rId8"/>
    <p:sldId id="322" r:id="rId9"/>
    <p:sldId id="320" r:id="rId10"/>
    <p:sldId id="321" r:id="rId11"/>
    <p:sldId id="312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DAEDEF"/>
    <a:srgbClr val="CCECFF"/>
    <a:srgbClr val="99CCFF"/>
    <a:srgbClr val="0066FF"/>
    <a:srgbClr val="FFFFCC"/>
    <a:srgbClr val="CCFF66"/>
    <a:srgbClr val="FF3399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3728" autoAdjust="0"/>
  </p:normalViewPr>
  <p:slideViewPr>
    <p:cSldViewPr>
      <p:cViewPr varScale="1">
        <p:scale>
          <a:sx n="109" d="100"/>
          <a:sy n="109" d="100"/>
        </p:scale>
        <p:origin x="165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&#1044;&#1080;&#1089;&#1082;%20D_&#1088;&#1072;&#1073;&#1086;&#1095;&#1080;&#1077;%20&#1076;&#1086;&#1082;&#1091;&#1084;&#1077;&#1085;&#1090;&#1099;\&#1056;&#1072;&#1073;&#1086;&#1095;&#1080;&#1077;%20&#1076;&#1086;&#1082;&#1091;&#1084;&#1077;&#1085;&#1090;&#1099;\&#1055;&#1088;&#1077;&#1079;&#1077;&#1085;&#1090;&#1072;&#1094;&#1080;&#1080;\2021\9%20&#1084;&#1077;&#1089;&#1103;&#1094;&#1077;&#1074;\&#1076;&#1083;&#1103;%20&#1075;&#1088;&#1072;&#1092;&#1080;&#1082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7150481189851253E-2"/>
          <c:y val="5.0925925925925923E-2"/>
          <c:w val="0.88396062992125979"/>
          <c:h val="0.6373990230387868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Лист1!$C$21</c:f>
              <c:strCache>
                <c:ptCount val="1"/>
                <c:pt idx="0">
                  <c:v>2020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2759954583235033E-2"/>
                  <c:y val="-5.0793650793650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4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Лист1!$D$20:$O$20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Лист1!$D$21:$O$21</c:f>
              <c:numCache>
                <c:formatCode>0.0</c:formatCode>
                <c:ptCount val="12"/>
                <c:pt idx="0">
                  <c:v>0.59892501611970772</c:v>
                </c:pt>
                <c:pt idx="1">
                  <c:v>1.2301346139432781</c:v>
                </c:pt>
                <c:pt idx="2">
                  <c:v>2.7468319421871286</c:v>
                </c:pt>
                <c:pt idx="3">
                  <c:v>4.9743754797729736</c:v>
                </c:pt>
                <c:pt idx="4">
                  <c:v>3.7015995548027831</c:v>
                </c:pt>
                <c:pt idx="5">
                  <c:v>3.0387186699078086</c:v>
                </c:pt>
                <c:pt idx="6">
                  <c:v>2.4644717181641056</c:v>
                </c:pt>
                <c:pt idx="7">
                  <c:v>2.2182528039453899</c:v>
                </c:pt>
                <c:pt idx="8">
                  <c:v>2.9336887200618804</c:v>
                </c:pt>
                <c:pt idx="9">
                  <c:v>5.2795699863304151</c:v>
                </c:pt>
                <c:pt idx="10">
                  <c:v>7.2079475687582431</c:v>
                </c:pt>
                <c:pt idx="11">
                  <c:v>9.7221295941264998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Лист1!$C$22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4703588882473028E-2"/>
                  <c:y val="-5.0793650793650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3041783087045279E-2"/>
                  <c:y val="-2.53968253968254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9154514488569365E-2"/>
                  <c:y val="-5.0793650793650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Лист1!$D$20:$O$20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Лист1!$D$22:$O$22</c:f>
              <c:numCache>
                <c:formatCode>0.0</c:formatCode>
                <c:ptCount val="12"/>
                <c:pt idx="0">
                  <c:v>0.96017671065524723</c:v>
                </c:pt>
                <c:pt idx="1">
                  <c:v>2.0433134594388918</c:v>
                </c:pt>
                <c:pt idx="2">
                  <c:v>3.1538400053360505</c:v>
                </c:pt>
                <c:pt idx="3">
                  <c:v>4.0352644827051449</c:v>
                </c:pt>
                <c:pt idx="4">
                  <c:v>4.8335886765380423</c:v>
                </c:pt>
                <c:pt idx="5">
                  <c:v>7.2551346043935752</c:v>
                </c:pt>
                <c:pt idx="6">
                  <c:v>7.038485487031565</c:v>
                </c:pt>
                <c:pt idx="7">
                  <c:v>6.2473683976773913</c:v>
                </c:pt>
                <c:pt idx="8">
                  <c:v>6.5075214038516833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17544"/>
        <c:axId val="16311664"/>
      </c:lineChart>
      <c:catAx>
        <c:axId val="16317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alpha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9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311664"/>
        <c:crosses val="autoZero"/>
        <c:auto val="0"/>
        <c:lblAlgn val="ctr"/>
        <c:lblOffset val="100"/>
        <c:noMultiLvlLbl val="0"/>
      </c:catAx>
      <c:valAx>
        <c:axId val="16311664"/>
        <c:scaling>
          <c:orientation val="minMax"/>
          <c:max val="10"/>
        </c:scaling>
        <c:delete val="0"/>
        <c:axPos val="l"/>
        <c:numFmt formatCode="0.0" sourceLinked="0"/>
        <c:majorTickMark val="none"/>
        <c:minorTickMark val="none"/>
        <c:tickLblPos val="nextTo"/>
        <c:spPr>
          <a:noFill/>
          <a:ln w="19050">
            <a:solidFill>
              <a:schemeClr val="tx1">
                <a:alpha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9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317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542551740845901"/>
          <c:y val="0.81700063023391767"/>
          <c:w val="0.30847285641806188"/>
          <c:h val="7.42288806998767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D6BFF336-65F9-4EF5-92A5-211BB872E6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0215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2D4F17BD-65C4-43AF-93CE-623D025C9C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22606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900" dirty="0" smtClean="0"/>
          </a:p>
        </p:txBody>
      </p:sp>
    </p:spTree>
    <p:extLst>
      <p:ext uri="{BB962C8B-B14F-4D97-AF65-F5344CB8AC3E}">
        <p14:creationId xmlns:p14="http://schemas.microsoft.com/office/powerpoint/2010/main" val="363941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965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2662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662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A0030-C914-447D-BD65-13A1270BD74D}" type="slidenum">
              <a:rPr lang="ru-RU" smtClean="0"/>
              <a:pPr/>
              <a:t>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43197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86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8333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9159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2771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2772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DBB530-D718-4601-B1AE-99BFF1EA71E1}" type="slidenum">
              <a:rPr lang="ru-RU" smtClean="0"/>
              <a:pPr/>
              <a:t>8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199288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9432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082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6E03F-63D9-45FE-8BE9-F9F19B6EDF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F2213-90E7-4966-9572-F486217507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AAD60-5A58-4F81-B3C4-10F25A62CA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39513-6916-4E23-BD72-4BCA6A8D93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A6324-2EF7-48E9-B944-448FF7BB0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21C8C-D22D-492D-9A57-6058668B7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26F4-BBCD-488D-A4AA-E129D68D0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4E32B-4FBB-427E-A513-AD2FCFBBF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0F943-2AC4-438E-B867-DA44E73A8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2D06-3052-4433-A454-C83B7CCFD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F54D-C53D-4F9E-BC3F-63BA7055DA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fld id="{188F934C-A649-47CB-99E0-020869506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logo NSC"/>
          <p:cNvPicPr>
            <a:picLocks noGrp="1" noChangeAspect="1" noChangeArrowheads="1"/>
          </p:cNvPicPr>
          <p:nvPr>
            <p:ph type="ctr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466725" y="333375"/>
            <a:ext cx="647700" cy="647700"/>
          </a:xfrm>
        </p:spPr>
      </p:pic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33375"/>
            <a:ext cx="6400800" cy="647700"/>
          </a:xfrm>
        </p:spPr>
        <p:txBody>
          <a:bodyPr anchor="ctr"/>
          <a:lstStyle/>
          <a:p>
            <a:pPr algn="l" eaLnBrk="1" hangingPunct="1"/>
            <a:r>
              <a:rPr lang="ru-RU" sz="1600" i="1" smtClean="0">
                <a:latin typeface="Times New Roman" pitchFamily="18" charset="0"/>
              </a:rPr>
              <a:t>Национальный статистический комитет Кыргызской Республики</a:t>
            </a:r>
            <a:r>
              <a:rPr lang="ru-RU" sz="1600" i="1" smtClean="0"/>
              <a:t> </a:t>
            </a:r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042988" y="1844675"/>
            <a:ext cx="756146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r>
              <a:rPr lang="ru-RU" sz="3400" b="1" i="0" dirty="0"/>
              <a:t>Об изменении потребительских</a:t>
            </a:r>
          </a:p>
          <a:p>
            <a:pPr>
              <a:spcBef>
                <a:spcPct val="20000"/>
              </a:spcBef>
            </a:pPr>
            <a:r>
              <a:rPr lang="ru-RU" sz="3400" b="1" i="0" dirty="0"/>
              <a:t>цен и тарифов за 9 месяцев </a:t>
            </a:r>
            <a:r>
              <a:rPr lang="ru-RU" sz="3400" b="1" i="0" dirty="0" smtClean="0"/>
              <a:t>2021 года</a:t>
            </a:r>
            <a:endParaRPr lang="ru-RU" sz="3400" b="1" i="0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084888" y="5445125"/>
            <a:ext cx="24479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Отдел статистики цен</a:t>
            </a:r>
          </a:p>
          <a:p>
            <a:pPr algn="r">
              <a:lnSpc>
                <a:spcPct val="90000"/>
              </a:lnSpc>
              <a:spcBef>
                <a:spcPct val="20000"/>
              </a:spcBef>
            </a:pPr>
            <a:r>
              <a:rPr lang="en-US" sz="1800" i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ru-RU" sz="1800" i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sz="1800" i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октября </a:t>
            </a:r>
            <a:r>
              <a:rPr lang="ru-RU" sz="1800" i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2021г</a:t>
            </a:r>
            <a:r>
              <a:rPr lang="ru-RU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971550" y="4292600"/>
            <a:ext cx="74168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1" smtClean="0">
                <a:latin typeface="Times New Roman" pitchFamily="18" charset="0"/>
              </a:rPr>
              <a:t>Национальный статистический комитет Кыргызской Республики</a:t>
            </a:r>
            <a:r>
              <a:rPr lang="ru-RU" sz="1200" i="1" smtClean="0"/>
              <a:t> </a:t>
            </a:r>
            <a:endParaRPr lang="ru-RU" sz="1200" i="1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454254" y="908719"/>
            <a:ext cx="8229600" cy="6274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700" b="1" i="0" dirty="0" smtClean="0">
                <a:latin typeface="Times New Roman" pitchFamily="18" charset="0"/>
              </a:rPr>
              <a:t>Изменение уровня потребительской инфляции в республике в январе-сентябре</a:t>
            </a:r>
            <a:r>
              <a:rPr lang="ru-RU" sz="1600" b="1" i="0" dirty="0" smtClean="0">
                <a:latin typeface="Times New Roman" pitchFamily="18" charset="0"/>
              </a:rPr>
              <a:t/>
            </a:r>
            <a:br>
              <a:rPr lang="ru-RU" sz="1600" b="1" i="0" dirty="0" smtClean="0">
                <a:latin typeface="Times New Roman" pitchFamily="18" charset="0"/>
              </a:rPr>
            </a:br>
            <a:r>
              <a:rPr lang="ru-RU" sz="1600" i="0" dirty="0" smtClean="0">
                <a:latin typeface="Times New Roman" pitchFamily="18" charset="0"/>
              </a:rPr>
              <a:t>(прирост (+), снижение (-); в процентах к декабрю предыдущего года)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352178" y="6381328"/>
            <a:ext cx="663352" cy="360040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6742388"/>
              </p:ext>
            </p:extLst>
          </p:nvPr>
        </p:nvGraphicFramePr>
        <p:xfrm>
          <a:off x="447322" y="1916832"/>
          <a:ext cx="7797086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6678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571500" y="928688"/>
            <a:ext cx="8320980" cy="642937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Изменение цен и тарифов по основным группам товаров и услуг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dirty="0" smtClean="0">
                <a:latin typeface="Times New Roman" pitchFamily="18" charset="0"/>
              </a:rPr>
              <a:t>прирост </a:t>
            </a:r>
            <a:r>
              <a:rPr lang="ru-RU" sz="1400" dirty="0">
                <a:latin typeface="Times New Roman" pitchFamily="18" charset="0"/>
              </a:rPr>
              <a:t>(+), снижение </a:t>
            </a:r>
            <a:r>
              <a:rPr lang="ru-RU" sz="1400" dirty="0" smtClean="0">
                <a:latin typeface="Times New Roman" pitchFamily="18" charset="0"/>
              </a:rPr>
              <a:t>(-);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процентах к декабрю предыдущего года)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0134329"/>
              </p:ext>
            </p:extLst>
          </p:nvPr>
        </p:nvGraphicFramePr>
        <p:xfrm>
          <a:off x="428623" y="1714500"/>
          <a:ext cx="7812000" cy="46923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000"/>
                <a:gridCol w="2091457"/>
                <a:gridCol w="1400543"/>
                <a:gridCol w="1548000"/>
              </a:tblGrid>
              <a:tr h="857257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Удельный вес в денежных расходах населения 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(по данным 2016г.)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Изменение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цен и тарифов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 9 месяцев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2636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r>
                        <a:rPr lang="ru-RU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62525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 товары и услуги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sz="24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590">
                <a:tc>
                  <a:txBody>
                    <a:bodyPr/>
                    <a:lstStyle/>
                    <a:p>
                      <a:pPr marL="180000" algn="l" fontAlgn="b">
                        <a:spcAft>
                          <a:spcPts val="200"/>
                        </a:spcAft>
                      </a:pPr>
                      <a:r>
                        <a:rPr lang="ru-RU" sz="175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Пищевые </a:t>
                      </a:r>
                      <a:r>
                        <a:rPr lang="ru-RU" sz="175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продукты и безалкогольные напитки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45,4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en-US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7,4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en-US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Алкогольные напитки, табачные изделия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8,7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lang="ru-RU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,8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9876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Непродовольственные товары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29,0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6,4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</a:t>
                      </a:r>
                      <a:r>
                        <a:rPr lang="en-US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4178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Услуги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16,9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,2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5650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51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8244408" y="6381328"/>
            <a:ext cx="799728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611560" y="997353"/>
            <a:ext cx="8229600" cy="6444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Изменение уровня инфляции в территориальном разрезе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за 9 месяцев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smtClean="0">
                <a:latin typeface="Times New Roman" pitchFamily="18" charset="0"/>
              </a:rPr>
              <a:t>прирост (+), снижение (-); </a:t>
            </a:r>
            <a:r>
              <a:rPr lang="ru-RU" sz="1600" dirty="0">
                <a:latin typeface="Times New Roman" pitchFamily="18" charset="0"/>
              </a:rPr>
              <a:t>в процентах к декабрю предыдущего года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0949447"/>
              </p:ext>
            </p:extLst>
          </p:nvPr>
        </p:nvGraphicFramePr>
        <p:xfrm>
          <a:off x="709613" y="1725884"/>
          <a:ext cx="7675216" cy="4568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494"/>
                <a:gridCol w="2270241"/>
                <a:gridCol w="2170481"/>
              </a:tblGrid>
              <a:tr h="768588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404796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Джалал-Абадская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03">
                <a:tc>
                  <a:txBody>
                    <a:bodyPr/>
                    <a:lstStyle/>
                    <a:p>
                      <a:pPr marL="0" marR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4796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7423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Ошская</a:t>
                      </a:r>
                      <a:r>
                        <a:rPr lang="ru-RU" sz="1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4796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Иссык-Кульская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1628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8423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Бишкек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8423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Ош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4796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Чуйская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8958" name="Овал 2"/>
          <p:cNvSpPr>
            <a:spLocks noChangeArrowheads="1"/>
          </p:cNvSpPr>
          <p:nvPr/>
        </p:nvSpPr>
        <p:spPr bwMode="auto">
          <a:xfrm>
            <a:off x="4572000" y="2471009"/>
            <a:ext cx="863600" cy="474985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sp>
        <p:nvSpPr>
          <p:cNvPr id="38959" name="Овал 9"/>
          <p:cNvSpPr>
            <a:spLocks noChangeArrowheads="1"/>
          </p:cNvSpPr>
          <p:nvPr/>
        </p:nvSpPr>
        <p:spPr bwMode="auto">
          <a:xfrm>
            <a:off x="6876256" y="5445224"/>
            <a:ext cx="865187" cy="46885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172400" y="6381328"/>
            <a:ext cx="799728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0629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23528" y="928688"/>
            <a:ext cx="8406135" cy="6281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800" b="1" i="0" kern="0" dirty="0" smtClean="0">
                <a:latin typeface="Times New Roman" pitchFamily="18" charset="0"/>
                <a:cs typeface="Times New Roman" pitchFamily="18" charset="0"/>
              </a:rPr>
              <a:t>Средние цены на отдельные социально-значимые товары и их изменение</a:t>
            </a:r>
            <a:r>
              <a:rPr lang="ru-RU" sz="2200" b="1" i="0" kern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0" kern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i="0" kern="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0" kern="0" dirty="0" smtClean="0">
                <a:latin typeface="Times New Roman" pitchFamily="18" charset="0"/>
              </a:rPr>
              <a:t>сомов за 1 кг; </a:t>
            </a:r>
            <a:r>
              <a:rPr lang="ru-RU" sz="1400" i="0" dirty="0">
                <a:latin typeface="Times New Roman" pitchFamily="18" charset="0"/>
              </a:rPr>
              <a:t>прирост (+), </a:t>
            </a:r>
            <a:r>
              <a:rPr lang="ru-RU" sz="1400" i="0" kern="0" dirty="0" smtClean="0">
                <a:latin typeface="Times New Roman" pitchFamily="18" charset="0"/>
              </a:rPr>
              <a:t>снижение (-)</a:t>
            </a:r>
            <a:r>
              <a:rPr lang="ru-RU" sz="1400" i="0" kern="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400" b="1" i="0" kern="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4202770"/>
              </p:ext>
            </p:extLst>
          </p:nvPr>
        </p:nvGraphicFramePr>
        <p:xfrm>
          <a:off x="466725" y="1628800"/>
          <a:ext cx="7890634" cy="4480850"/>
        </p:xfrm>
        <a:graphic>
          <a:graphicData uri="http://schemas.openxmlformats.org/drawingml/2006/table">
            <a:tbl>
              <a:tblPr/>
              <a:tblGrid>
                <a:gridCol w="3138106"/>
                <a:gridCol w="1080120"/>
                <a:gridCol w="1008112"/>
                <a:gridCol w="1191728"/>
                <a:gridCol w="1472568"/>
              </a:tblGrid>
              <a:tr h="8640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Сентябрь </a:t>
                      </a:r>
                    </a:p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20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20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года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Декабрь </a:t>
                      </a:r>
                    </a:p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20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20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года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Сентябрь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21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Отклонение 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(сентябрь 2021 к сентябрю 2020</a:t>
                      </a: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),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в 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385480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Мука пшеничная первого сорта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39,24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39,44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39,41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Мука пшеничная высшего сорта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46,84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48,05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49,32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Рис </a:t>
                      </a: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среднезерный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81,11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81,83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80,99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Хлеб из муки первого сорта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47,68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48,41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51,65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Молоко пастеризованное, литр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65,40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66,91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69,27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69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Молоко разливное, литр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34,86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39,01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38,52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Говядина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373,39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435,53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480,43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Баранина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364,08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411,95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492,92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>
          <a:xfrm>
            <a:off x="8100392" y="6237312"/>
            <a:ext cx="754323" cy="360040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 bwMode="auto">
          <a:xfrm>
            <a:off x="7092280" y="3284984"/>
            <a:ext cx="1080120" cy="504056"/>
          </a:xfrm>
          <a:prstGeom prst="ellipse">
            <a:avLst/>
          </a:prstGeom>
          <a:noFill/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i="1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 bwMode="auto">
          <a:xfrm>
            <a:off x="6956648" y="5381600"/>
            <a:ext cx="1368152" cy="864096"/>
          </a:xfrm>
          <a:prstGeom prst="ellipse">
            <a:avLst/>
          </a:prstGeom>
          <a:noFill/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i="1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280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5197154"/>
              </p:ext>
            </p:extLst>
          </p:nvPr>
        </p:nvGraphicFramePr>
        <p:xfrm>
          <a:off x="790574" y="1674488"/>
          <a:ext cx="7669858" cy="4072415"/>
        </p:xfrm>
        <a:graphic>
          <a:graphicData uri="http://schemas.openxmlformats.org/drawingml/2006/table">
            <a:tbl>
              <a:tblPr/>
              <a:tblGrid>
                <a:gridCol w="2629298"/>
                <a:gridCol w="1368152"/>
                <a:gridCol w="1224136"/>
                <a:gridCol w="1088622"/>
                <a:gridCol w="1359650"/>
              </a:tblGrid>
              <a:tr h="7663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Сентябрь </a:t>
                      </a:r>
                    </a:p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20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20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года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Декабрь </a:t>
                      </a:r>
                    </a:p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20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20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года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Сентябрь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21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Отклонение 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(сентябрь 20</a:t>
                      </a:r>
                      <a:r>
                        <a:rPr lang="en-US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21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к сентябрю 20</a:t>
                      </a:r>
                      <a:r>
                        <a:rPr lang="en-US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),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в 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1576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Сахар-песок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46,82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54,22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65,10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39,0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76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Масло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подсолнечное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101,50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145,73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173,25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70,7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95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Масло сливочное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333,58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336,57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357,75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918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Макаронные изделия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93,53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93,74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103,60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10,8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56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Бензин А-92, литр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32,39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34,49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56,84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75,5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5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Дизельное топливо, литр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34,04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34,76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51,42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51,1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8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Уголь, тонна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4 243,77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4 576,69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4 717,81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11,2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23528" y="969667"/>
            <a:ext cx="8406135" cy="6281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800" b="1" i="0" kern="0" dirty="0" smtClean="0">
                <a:latin typeface="Times New Roman" pitchFamily="18" charset="0"/>
                <a:cs typeface="Times New Roman" pitchFamily="18" charset="0"/>
              </a:rPr>
              <a:t>Средние цены на отдельные социально-значимые товары и их изменение</a:t>
            </a:r>
            <a:r>
              <a:rPr lang="ru-RU" sz="2200" b="1" i="0" kern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0" kern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i="0" kern="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0" kern="0" dirty="0" smtClean="0">
                <a:latin typeface="Times New Roman" pitchFamily="18" charset="0"/>
              </a:rPr>
              <a:t>сомов за 1 кг; </a:t>
            </a:r>
            <a:r>
              <a:rPr lang="ru-RU" sz="1400" i="0" dirty="0">
                <a:latin typeface="Times New Roman" pitchFamily="18" charset="0"/>
              </a:rPr>
              <a:t>прирост (+), </a:t>
            </a:r>
            <a:r>
              <a:rPr lang="ru-RU" sz="1400" i="0" kern="0" dirty="0" smtClean="0">
                <a:latin typeface="Times New Roman" pitchFamily="18" charset="0"/>
              </a:rPr>
              <a:t>снижение (-)</a:t>
            </a:r>
            <a:r>
              <a:rPr lang="ru-RU" sz="1400" i="0" kern="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400" b="1" i="0" kern="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>
          <a:xfrm>
            <a:off x="7740352" y="6165304"/>
            <a:ext cx="1231776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6</a:t>
            </a:r>
            <a:endParaRPr lang="ru-RU" sz="1200" dirty="0"/>
          </a:p>
        </p:txBody>
      </p:sp>
      <p:sp>
        <p:nvSpPr>
          <p:cNvPr id="7" name="Овал 6"/>
          <p:cNvSpPr/>
          <p:nvPr/>
        </p:nvSpPr>
        <p:spPr bwMode="auto">
          <a:xfrm>
            <a:off x="7164288" y="2852936"/>
            <a:ext cx="1080120" cy="504056"/>
          </a:xfrm>
          <a:prstGeom prst="ellipse">
            <a:avLst/>
          </a:prstGeom>
          <a:noFill/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i="1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 bwMode="auto">
          <a:xfrm>
            <a:off x="7244680" y="4293096"/>
            <a:ext cx="1080120" cy="1080120"/>
          </a:xfrm>
          <a:prstGeom prst="ellipse">
            <a:avLst/>
          </a:prstGeom>
          <a:noFill/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i="1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800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116632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187450" y="188640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354" y="1319064"/>
            <a:ext cx="8352928" cy="5328591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 bwMode="auto">
          <a:xfrm>
            <a:off x="8100392" y="3068960"/>
            <a:ext cx="914400" cy="91440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 bwMode="auto">
          <a:xfrm>
            <a:off x="7956376" y="3212976"/>
            <a:ext cx="827906" cy="259102"/>
          </a:xfrm>
          <a:prstGeom prst="ellipse">
            <a:avLst/>
          </a:prstGeom>
          <a:noFill/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i="1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 bwMode="auto">
          <a:xfrm>
            <a:off x="8028384" y="4365104"/>
            <a:ext cx="755898" cy="288032"/>
          </a:xfrm>
          <a:prstGeom prst="ellipse">
            <a:avLst/>
          </a:prstGeom>
          <a:noFill/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i="1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883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611560" y="986811"/>
            <a:ext cx="7786287" cy="864096"/>
          </a:xfrm>
        </p:spPr>
        <p:txBody>
          <a:bodyPr/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Уровень инфляции в потребительском секторе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 государствах-членов  ЕАЭС за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9 месяцев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2020-21гг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(в процентах)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6793251"/>
              </p:ext>
            </p:extLst>
          </p:nvPr>
        </p:nvGraphicFramePr>
        <p:xfrm>
          <a:off x="755575" y="2132856"/>
          <a:ext cx="7642271" cy="3917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9894"/>
                <a:gridCol w="2486073"/>
                <a:gridCol w="2736304"/>
              </a:tblGrid>
              <a:tr h="864098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Сентябрь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2021 года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декабрю 2020 года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ентябрь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2020 года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декабрю 2019 года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Казахстан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6,2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Беларусь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4,7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Армения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-1,4</a:t>
                      </a:r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8100392" y="6309320"/>
            <a:ext cx="727720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4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999395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i="0" dirty="0"/>
              <a:t>Средние потребительские цены на основные продукты питания </a:t>
            </a:r>
            <a:r>
              <a:rPr lang="ru-RU" b="1" i="0" dirty="0" smtClean="0"/>
              <a:t>в столицах государств </a:t>
            </a:r>
            <a:r>
              <a:rPr lang="ru-RU" b="1" i="0" dirty="0"/>
              <a:t>- членов ЕАЭС в сентябре </a:t>
            </a:r>
            <a:r>
              <a:rPr lang="ru-RU" b="1" i="0" dirty="0" smtClean="0"/>
              <a:t>20</a:t>
            </a:r>
            <a:r>
              <a:rPr lang="en-US" b="1" i="0" smtClean="0"/>
              <a:t>21</a:t>
            </a:r>
            <a:r>
              <a:rPr lang="ru-RU" b="1" i="0" smtClean="0"/>
              <a:t> </a:t>
            </a:r>
            <a:r>
              <a:rPr lang="ru-RU" b="1" i="0" dirty="0"/>
              <a:t>года</a:t>
            </a:r>
          </a:p>
          <a:p>
            <a:pPr algn="ctr">
              <a:spcAft>
                <a:spcPts val="400"/>
              </a:spcAft>
            </a:pPr>
            <a:r>
              <a:rPr lang="ru-RU" i="0" dirty="0" smtClean="0"/>
              <a:t>(в долларах США </a:t>
            </a:r>
            <a:r>
              <a:rPr lang="ru-RU" i="0" dirty="0"/>
              <a:t>за килограмм)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6093296"/>
            <a:ext cx="30709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i="0" dirty="0">
                <a:ea typeface="Times New Roman" panose="02020603050405020304" pitchFamily="18" charset="0"/>
              </a:rPr>
              <a:t>По курсу Национальных банков государств.</a:t>
            </a:r>
            <a:endParaRPr lang="ru-RU" sz="1200" i="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7956376" y="6370295"/>
            <a:ext cx="943744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7</a:t>
            </a:r>
            <a:endParaRPr lang="ru-RU" sz="12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623973"/>
              </p:ext>
            </p:extLst>
          </p:nvPr>
        </p:nvGraphicFramePr>
        <p:xfrm>
          <a:off x="611560" y="2060847"/>
          <a:ext cx="7704857" cy="3744417"/>
        </p:xfrm>
        <a:graphic>
          <a:graphicData uri="http://schemas.openxmlformats.org/drawingml/2006/table">
            <a:tbl>
              <a:tblPr firstRow="1" firstCol="1" bandRow="1"/>
              <a:tblGrid>
                <a:gridCol w="1682830"/>
                <a:gridCol w="1682830"/>
                <a:gridCol w="1682830"/>
                <a:gridCol w="1502029"/>
                <a:gridCol w="1154338"/>
              </a:tblGrid>
              <a:tr h="322496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Бишкек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Нур-Султан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Москва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Минск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</a:tr>
              <a:tr h="29003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Говядина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5,67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5,79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6,58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4,30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3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Баранина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5,72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7,01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8,32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3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Масло сливочное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4,09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8,02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12,35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7,42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195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Молоко пастеризованное, литр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0,68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3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Яйца, десяток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1,08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90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Мука пшеничная первого сорта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0,46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90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Хлеб из муки первого сорта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0,60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3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Картофель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0,35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8859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963955"/>
            <a:ext cx="72008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i="0" dirty="0">
                <a:ea typeface="Times New Roman" panose="02020603050405020304" pitchFamily="18" charset="0"/>
              </a:rPr>
              <a:t>Максимальные и минимальные средние цены на отдельные продукты питания в столицах государств - членов ЕАЭС в сентябре </a:t>
            </a:r>
            <a:r>
              <a:rPr lang="ru-RU" b="1" i="0" dirty="0" smtClean="0">
                <a:ea typeface="Times New Roman" panose="02020603050405020304" pitchFamily="18" charset="0"/>
              </a:rPr>
              <a:t>2021 </a:t>
            </a:r>
            <a:r>
              <a:rPr lang="ru-RU" b="1" i="0" dirty="0">
                <a:ea typeface="Times New Roman" panose="02020603050405020304" pitchFamily="18" charset="0"/>
              </a:rPr>
              <a:t>года</a:t>
            </a:r>
            <a:endParaRPr lang="ru-RU" i="0" dirty="0">
              <a:ea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</a:pPr>
            <a:r>
              <a:rPr lang="ru-RU" sz="1400" i="0" dirty="0"/>
              <a:t>(в долларах США за килограмм)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7952556" y="6381328"/>
            <a:ext cx="1015752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8</a:t>
            </a:r>
            <a:endParaRPr lang="ru-RU" sz="12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25" y="1798070"/>
            <a:ext cx="7057975" cy="400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3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 ЗА  ВНИМАНИЕ!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51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3539</TotalTime>
  <Words>558</Words>
  <Application>Microsoft Office PowerPoint</Application>
  <PresentationFormat>Экран (4:3)</PresentationFormat>
  <Paragraphs>262</Paragraphs>
  <Slides>11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Kyrghyz Times</vt:lpstr>
      <vt:lpstr>Times New Roman</vt:lpstr>
      <vt:lpstr>Оформление по умолчанию</vt:lpstr>
      <vt:lpstr>Презентация PowerPoint</vt:lpstr>
      <vt:lpstr>Презентация PowerPoint</vt:lpstr>
      <vt:lpstr>Изменение цен и тарифов по основным группам товаров и услуг (прирост (+), снижение (-); в процентах к декабрю предыдущего года) </vt:lpstr>
      <vt:lpstr>Изменение уровня инфляции в территориальном разрезе за 9 месяцев  (прирост (+), снижение (-); в процентах к декабрю предыдущего года)</vt:lpstr>
      <vt:lpstr>Презентация PowerPoint</vt:lpstr>
      <vt:lpstr>Презентация PowerPoint</vt:lpstr>
      <vt:lpstr>Презентация PowerPoint</vt:lpstr>
      <vt:lpstr>Уровень инфляции в потребительском секторе  в государствах-членов  ЕАЭС за 9 месяцев 2020-21гг (в процентах)</vt:lpstr>
      <vt:lpstr>Презентация PowerPoint</vt:lpstr>
      <vt:lpstr>Презентация PowerPoint</vt:lpstr>
      <vt:lpstr>Презентация PowerPoint</vt:lpstr>
    </vt:vector>
  </TitlesOfParts>
  <Company>Организация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nchuikov</dc:creator>
  <cp:lastModifiedBy>Нурбаева</cp:lastModifiedBy>
  <cp:revision>323</cp:revision>
  <cp:lastPrinted>2021-10-11T05:13:23Z</cp:lastPrinted>
  <dcterms:created xsi:type="dcterms:W3CDTF">2014-06-07T05:17:30Z</dcterms:created>
  <dcterms:modified xsi:type="dcterms:W3CDTF">2021-10-12T03:34:48Z</dcterms:modified>
</cp:coreProperties>
</file>