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14"/>
  </p:handoutMasterIdLst>
  <p:sldIdLst>
    <p:sldId id="256" r:id="rId2"/>
    <p:sldId id="262" r:id="rId3"/>
    <p:sldId id="263" r:id="rId4"/>
    <p:sldId id="269" r:id="rId5"/>
    <p:sldId id="277" r:id="rId6"/>
    <p:sldId id="265" r:id="rId7"/>
    <p:sldId id="267" r:id="rId8"/>
    <p:sldId id="266" r:id="rId9"/>
    <p:sldId id="275" r:id="rId10"/>
    <p:sldId id="274" r:id="rId11"/>
    <p:sldId id="276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8" autoAdjust="0"/>
    <p:restoredTop sz="91549" autoAdjust="0"/>
  </p:normalViewPr>
  <p:slideViewPr>
    <p:cSldViewPr>
      <p:cViewPr varScale="1">
        <p:scale>
          <a:sx n="103" d="100"/>
          <a:sy n="103" d="100"/>
        </p:scale>
        <p:origin x="-11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ocuments%20and%20Settings\Admin\&#1056;&#1072;&#1073;&#1086;&#1095;&#1080;&#1081;%20&#1089;&#1090;&#1086;&#1083;\1-10%20&#1084;&#1077;&#10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6.2674370564790496E-3"/>
                  <c:y val="-9.4596905586039171E-2"/>
                </c:manualLayout>
              </c:layout>
              <c:showVal val="1"/>
            </c:dLbl>
            <c:dLbl>
              <c:idx val="2"/>
              <c:layout>
                <c:manualLayout>
                  <c:x val="-0.11252563915621672"/>
                  <c:y val="-0.13355635774228783"/>
                </c:manualLayout>
              </c:layout>
              <c:showVal val="1"/>
            </c:dLbl>
            <c:dLbl>
              <c:idx val="3"/>
              <c:layout>
                <c:manualLayout>
                  <c:x val="-5.8788762515796691E-2"/>
                  <c:y val="6.3703583901058031E-3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sz="2000" b="0"/>
                </a:pPr>
                <a:endParaRPr lang="ru-RU"/>
              </a:p>
            </c:txPr>
          </c:dLbls>
          <c:cat>
            <c:strRef>
              <c:f>Лист2!$F$1:$F$4</c:f>
              <c:strCache>
                <c:ptCount val="4"/>
                <c:pt idx="0">
                  <c:v>Всего 371 наименований товаров и услуг</c:v>
                </c:pt>
                <c:pt idx="1">
                  <c:v>Продовольственные товары (116 наименований)</c:v>
                </c:pt>
                <c:pt idx="2">
                  <c:v>Непродовольственные товары (194 наименований)</c:v>
                </c:pt>
                <c:pt idx="3">
                  <c:v>61 услуга</c:v>
                </c:pt>
              </c:strCache>
            </c:strRef>
          </c:cat>
          <c:val>
            <c:numRef>
              <c:f>Лист2!$G$1:$G$4</c:f>
              <c:numCache>
                <c:formatCode>0%</c:formatCode>
                <c:ptCount val="4"/>
                <c:pt idx="1">
                  <c:v>0.31266846361186029</c:v>
                </c:pt>
                <c:pt idx="2">
                  <c:v>0.52291105121293757</c:v>
                </c:pt>
                <c:pt idx="3">
                  <c:v>0.16442048517520247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2345885208210383"/>
          <c:y val="2.7031160486900616E-2"/>
          <c:w val="0.36762256266301013"/>
          <c:h val="0.9566686889409761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dLbls>
            <c:numFmt formatCode="General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Товары</c:v>
                </c:pt>
                <c:pt idx="1">
                  <c:v>Продовольственные  товары</c:v>
                </c:pt>
                <c:pt idx="2">
                  <c:v>Непродовольственные товары</c:v>
                </c:pt>
                <c:pt idx="3">
                  <c:v>Услуги</c:v>
                </c:pt>
                <c:pt idx="4">
                  <c:v>Всего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99.5</c:v>
                </c:pt>
                <c:pt idx="1">
                  <c:v>97.4</c:v>
                </c:pt>
                <c:pt idx="2">
                  <c:v>101.2</c:v>
                </c:pt>
                <c:pt idx="3">
                  <c:v>107.1</c:v>
                </c:pt>
                <c:pt idx="4">
                  <c:v>100.9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gradFill flip="none" rotWithShape="1">
                <a:gsLst>
                  <a:gs pos="0">
                    <a:srgbClr val="C00000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  <a:effectLst>
              <a:innerShdw blurRad="381000">
                <a:srgbClr val="C00000"/>
              </a:innerShdw>
            </a:effectLst>
          </c:spPr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Товары</c:v>
                </c:pt>
                <c:pt idx="1">
                  <c:v>Продовольственные  товары</c:v>
                </c:pt>
                <c:pt idx="2">
                  <c:v>Непродовольственные товары</c:v>
                </c:pt>
                <c:pt idx="3">
                  <c:v>Услуги</c:v>
                </c:pt>
                <c:pt idx="4">
                  <c:v>Всего 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100.7</c:v>
                </c:pt>
                <c:pt idx="1">
                  <c:v>100.7</c:v>
                </c:pt>
                <c:pt idx="2">
                  <c:v>100.1</c:v>
                </c:pt>
                <c:pt idx="3">
                  <c:v>99.6</c:v>
                </c:pt>
                <c:pt idx="4">
                  <c:v>100.5</c:v>
                </c:pt>
              </c:numCache>
            </c:numRef>
          </c:val>
        </c:ser>
        <c:dLbls>
          <c:showVal val="1"/>
        </c:dLbls>
        <c:gapWidth val="113"/>
        <c:axId val="55669120"/>
        <c:axId val="55670656"/>
      </c:barChart>
      <c:catAx>
        <c:axId val="556691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55670656"/>
        <c:crosses val="autoZero"/>
        <c:auto val="1"/>
        <c:lblAlgn val="ctr"/>
        <c:lblOffset val="100"/>
      </c:catAx>
      <c:valAx>
        <c:axId val="55670656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556691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4.1607273797305555E-2"/>
          <c:y val="4.5477717871473533E-2"/>
          <c:w val="0.91678545240539011"/>
          <c:h val="0.53591339896621926"/>
        </c:manualLayout>
      </c:layout>
      <c:barChart>
        <c:barDir val="col"/>
        <c:grouping val="clustered"/>
        <c:ser>
          <c:idx val="0"/>
          <c:order val="0"/>
          <c:tx>
            <c:strRef>
              <c:f>Лист3!$B$5</c:f>
              <c:strCache>
                <c:ptCount val="1"/>
                <c:pt idx="0">
                  <c:v>Уголь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numRef>
              <c:f>Лист3!$C$4:$E$4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Лист3!$C$5:$E$5</c:f>
              <c:numCache>
                <c:formatCode>#,##0</c:formatCode>
                <c:ptCount val="3"/>
                <c:pt idx="0">
                  <c:v>3292.6459807096976</c:v>
                </c:pt>
                <c:pt idx="1">
                  <c:v>3625.4815996557668</c:v>
                </c:pt>
                <c:pt idx="2">
                  <c:v>3648.993718005036</c:v>
                </c:pt>
              </c:numCache>
            </c:numRef>
          </c:val>
        </c:ser>
        <c:axId val="55710080"/>
        <c:axId val="55711616"/>
      </c:barChart>
      <c:catAx>
        <c:axId val="55710080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5711616"/>
        <c:crosses val="autoZero"/>
        <c:auto val="1"/>
        <c:lblAlgn val="ctr"/>
        <c:lblOffset val="100"/>
      </c:catAx>
      <c:valAx>
        <c:axId val="55711616"/>
        <c:scaling>
          <c:orientation val="minMax"/>
        </c:scaling>
        <c:delete val="1"/>
        <c:axPos val="l"/>
        <c:numFmt formatCode="#,##0" sourceLinked="1"/>
        <c:tickLblPos val="none"/>
        <c:crossAx val="55710080"/>
        <c:crosses val="autoZero"/>
        <c:crossBetween val="between"/>
      </c:valAx>
    </c:plotArea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8343958205360032E-2"/>
          <c:y val="8.1681109985373826E-2"/>
          <c:w val="0.92331208358927996"/>
          <c:h val="0.55387094308956664"/>
        </c:manualLayout>
      </c:layout>
      <c:barChart>
        <c:barDir val="col"/>
        <c:grouping val="clustered"/>
        <c:ser>
          <c:idx val="1"/>
          <c:order val="0"/>
          <c:tx>
            <c:strRef>
              <c:f>Лист3!$B$6</c:f>
              <c:strCache>
                <c:ptCount val="1"/>
                <c:pt idx="0">
                  <c:v>Бензин автомобильной марки АИ-92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numRef>
              <c:f>Лист3!$C$4:$E$4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Лист3!$C$6:$E$6</c:f>
              <c:numCache>
                <c:formatCode>#,##0</c:formatCode>
                <c:ptCount val="3"/>
                <c:pt idx="0">
                  <c:v>38.420551284800013</c:v>
                </c:pt>
                <c:pt idx="1">
                  <c:v>43.455774330733334</c:v>
                </c:pt>
                <c:pt idx="2">
                  <c:v>39.878688357299964</c:v>
                </c:pt>
              </c:numCache>
            </c:numRef>
          </c:val>
        </c:ser>
        <c:axId val="55732096"/>
        <c:axId val="55733632"/>
      </c:barChart>
      <c:catAx>
        <c:axId val="55732096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5733632"/>
        <c:crosses val="autoZero"/>
        <c:auto val="1"/>
        <c:lblAlgn val="ctr"/>
        <c:lblOffset val="100"/>
      </c:catAx>
      <c:valAx>
        <c:axId val="55733632"/>
        <c:scaling>
          <c:orientation val="minMax"/>
        </c:scaling>
        <c:delete val="1"/>
        <c:axPos val="l"/>
        <c:numFmt formatCode="#,##0" sourceLinked="1"/>
        <c:tickLblPos val="none"/>
        <c:crossAx val="55732096"/>
        <c:crosses val="autoZero"/>
        <c:crossBetween val="between"/>
      </c:valAx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243759265637438"/>
          <c:y val="8.5523944881828864E-2"/>
          <c:w val="0.77387478186212755"/>
          <c:h val="0.61755916304154235"/>
        </c:manualLayout>
      </c:layout>
      <c:barChart>
        <c:barDir val="col"/>
        <c:grouping val="clustered"/>
        <c:ser>
          <c:idx val="0"/>
          <c:order val="0"/>
          <c:tx>
            <c:strRef>
              <c:f>Лист7!$B$5</c:f>
              <c:strCache>
                <c:ptCount val="1"/>
                <c:pt idx="0">
                  <c:v>Мука пшеничная первого сорта</c:v>
                </c:pt>
              </c:strCache>
            </c:strRef>
          </c:tx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2.9470442828211166E-2"/>
                  <c:y val="1.9219084702440901E-2"/>
                </c:manualLayout>
              </c:layout>
              <c:showVal val="1"/>
            </c:dLbl>
            <c:txPr>
              <a:bodyPr/>
              <a:lstStyle/>
              <a:p>
                <a:pPr>
                  <a:defRPr sz="1300"/>
                </a:pPr>
                <a:endParaRPr lang="ru-RU"/>
              </a:p>
            </c:txPr>
            <c:showVal val="1"/>
          </c:dLbls>
          <c:cat>
            <c:numRef>
              <c:f>Лист7!$C$4:$E$4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Лист7!$C$5:$E$5</c:f>
              <c:numCache>
                <c:formatCode>#,##0.0</c:formatCode>
                <c:ptCount val="3"/>
                <c:pt idx="0">
                  <c:v>29.413154036600005</c:v>
                </c:pt>
                <c:pt idx="1">
                  <c:v>29.089380643099989</c:v>
                </c:pt>
                <c:pt idx="2">
                  <c:v>30.160353684099999</c:v>
                </c:pt>
              </c:numCache>
            </c:numRef>
          </c:val>
        </c:ser>
        <c:gapWidth val="105"/>
        <c:axId val="55784192"/>
        <c:axId val="55785728"/>
      </c:barChart>
      <c:catAx>
        <c:axId val="55784192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5785728"/>
        <c:crosses val="autoZero"/>
        <c:auto val="1"/>
        <c:lblAlgn val="ctr"/>
        <c:lblOffset val="100"/>
      </c:catAx>
      <c:valAx>
        <c:axId val="55785728"/>
        <c:scaling>
          <c:orientation val="minMax"/>
        </c:scaling>
        <c:delete val="1"/>
        <c:axPos val="l"/>
        <c:numFmt formatCode="#,##0.0" sourceLinked="1"/>
        <c:tickLblPos val="none"/>
        <c:crossAx val="55784192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4.9266667531593221E-2"/>
          <c:y val="0.14358939570507828"/>
          <c:w val="0.92766710891723203"/>
          <c:h val="0.58235217951230345"/>
        </c:manualLayout>
      </c:layout>
      <c:barChart>
        <c:barDir val="col"/>
        <c:grouping val="clustered"/>
        <c:ser>
          <c:idx val="0"/>
          <c:order val="0"/>
          <c:tx>
            <c:strRef>
              <c:f>Лист7!$B$10</c:f>
              <c:strCache>
                <c:ptCount val="1"/>
                <c:pt idx="0">
                  <c:v>Хлеб из пшеничной муки 1 сорта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300"/>
                </a:pPr>
                <a:endParaRPr lang="ru-RU"/>
              </a:p>
            </c:txPr>
            <c:showVal val="1"/>
          </c:dLbls>
          <c:cat>
            <c:numRef>
              <c:f>Лист7!$C$9:$E$9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Лист7!$C$10:$E$10</c:f>
              <c:numCache>
                <c:formatCode>#,##0.0</c:formatCode>
                <c:ptCount val="3"/>
                <c:pt idx="0">
                  <c:v>40.980469815899994</c:v>
                </c:pt>
                <c:pt idx="1">
                  <c:v>41.573865881799996</c:v>
                </c:pt>
                <c:pt idx="2">
                  <c:v>42.173388488600004</c:v>
                </c:pt>
              </c:numCache>
            </c:numRef>
          </c:val>
        </c:ser>
        <c:gapWidth val="106"/>
        <c:axId val="55816192"/>
        <c:axId val="55832576"/>
      </c:barChart>
      <c:catAx>
        <c:axId val="55816192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5832576"/>
        <c:crosses val="autoZero"/>
        <c:auto val="1"/>
        <c:lblAlgn val="ctr"/>
        <c:lblOffset val="100"/>
      </c:catAx>
      <c:valAx>
        <c:axId val="55832576"/>
        <c:scaling>
          <c:orientation val="minMax"/>
        </c:scaling>
        <c:delete val="1"/>
        <c:axPos val="l"/>
        <c:numFmt formatCode="#,##0.0" sourceLinked="1"/>
        <c:tickLblPos val="none"/>
        <c:crossAx val="55816192"/>
        <c:crosses val="autoZero"/>
        <c:crossBetween val="between"/>
      </c:valAx>
    </c:plotArea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886882757562969"/>
          <c:y val="6.884291273551893E-2"/>
          <c:w val="0.79269724631642802"/>
          <c:h val="0.67251420486914371"/>
        </c:manualLayout>
      </c:layout>
      <c:barChart>
        <c:barDir val="col"/>
        <c:grouping val="clustered"/>
        <c:ser>
          <c:idx val="0"/>
          <c:order val="0"/>
          <c:tx>
            <c:strRef>
              <c:f>Лист7!$B$13</c:f>
              <c:strCache>
                <c:ptCount val="1"/>
                <c:pt idx="0">
                  <c:v>Говядина</c:v>
                </c:pt>
              </c:strCache>
            </c:strRef>
          </c:tx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2"/>
              <c:tx>
                <c:rich>
                  <a:bodyPr/>
                  <a:lstStyle/>
                  <a:p>
                    <a:pPr>
                      <a:defRPr sz="13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300" dirty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49,8</a:t>
                    </a:r>
                  </a:p>
                </c:rich>
              </c:tx>
              <c:spPr>
                <a:solidFill>
                  <a:schemeClr val="lt1"/>
                </a:solidFill>
                <a:effectLst/>
              </c:spPr>
              <c:showVal val="1"/>
            </c:dLbl>
            <c:txPr>
              <a:bodyPr/>
              <a:lstStyle/>
              <a:p>
                <a:pPr>
                  <a:defRPr sz="1300"/>
                </a:pPr>
                <a:endParaRPr lang="ru-RU"/>
              </a:p>
            </c:txPr>
            <c:showVal val="1"/>
          </c:dLbls>
          <c:cat>
            <c:numRef>
              <c:f>Лист7!$C$12:$E$12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Лист7!$C$13:$E$13</c:f>
              <c:numCache>
                <c:formatCode>#,##0.0</c:formatCode>
                <c:ptCount val="3"/>
                <c:pt idx="0">
                  <c:v>337.90362050869925</c:v>
                </c:pt>
                <c:pt idx="1">
                  <c:v>330.7583807144</c:v>
                </c:pt>
                <c:pt idx="2">
                  <c:v>349.76012568480002</c:v>
                </c:pt>
              </c:numCache>
            </c:numRef>
          </c:val>
        </c:ser>
        <c:gapWidth val="83"/>
        <c:axId val="56722944"/>
        <c:axId val="56724480"/>
      </c:barChart>
      <c:catAx>
        <c:axId val="56722944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6724480"/>
        <c:crosses val="autoZero"/>
        <c:auto val="1"/>
        <c:lblAlgn val="ctr"/>
        <c:lblOffset val="100"/>
      </c:catAx>
      <c:valAx>
        <c:axId val="56724480"/>
        <c:scaling>
          <c:orientation val="minMax"/>
        </c:scaling>
        <c:delete val="1"/>
        <c:axPos val="l"/>
        <c:numFmt formatCode="#,##0.0" sourceLinked="1"/>
        <c:tickLblPos val="none"/>
        <c:crossAx val="56722944"/>
        <c:crosses val="autoZero"/>
        <c:crossBetween val="between"/>
      </c:valAx>
    </c:plotArea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9029951876139595"/>
          <c:y val="4.8909210650860742E-2"/>
          <c:w val="0.68236316210515491"/>
          <c:h val="0.63133870584402008"/>
        </c:manualLayout>
      </c:layout>
      <c:barChart>
        <c:barDir val="col"/>
        <c:grouping val="clustered"/>
        <c:ser>
          <c:idx val="0"/>
          <c:order val="0"/>
          <c:tx>
            <c:strRef>
              <c:f>Лист7!$B$16</c:f>
              <c:strCache>
                <c:ptCount val="1"/>
                <c:pt idx="0">
                  <c:v>Картофель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1300"/>
                </a:pPr>
                <a:endParaRPr lang="ru-RU"/>
              </a:p>
            </c:txPr>
            <c:showVal val="1"/>
          </c:dLbls>
          <c:cat>
            <c:numRef>
              <c:f>Лист7!$C$15:$E$15</c:f>
              <c:numCache>
                <c:formatCode>General_)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Лист7!$C$16:$E$16</c:f>
              <c:numCache>
                <c:formatCode>#,##0.0</c:formatCode>
                <c:ptCount val="3"/>
                <c:pt idx="0">
                  <c:v>26.401564865800001</c:v>
                </c:pt>
                <c:pt idx="1">
                  <c:v>16.001477657199999</c:v>
                </c:pt>
                <c:pt idx="2">
                  <c:v>19.2739873381</c:v>
                </c:pt>
              </c:numCache>
            </c:numRef>
          </c:val>
        </c:ser>
        <c:gapWidth val="70"/>
        <c:axId val="56769536"/>
        <c:axId val="56779520"/>
      </c:barChart>
      <c:catAx>
        <c:axId val="56769536"/>
        <c:scaling>
          <c:orientation val="minMax"/>
        </c:scaling>
        <c:axPos val="b"/>
        <c:numFmt formatCode="General_)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6779520"/>
        <c:crosses val="autoZero"/>
        <c:auto val="1"/>
        <c:lblAlgn val="ctr"/>
        <c:lblOffset val="100"/>
      </c:catAx>
      <c:valAx>
        <c:axId val="56779520"/>
        <c:scaling>
          <c:orientation val="minMax"/>
        </c:scaling>
        <c:delete val="1"/>
        <c:axPos val="l"/>
        <c:numFmt formatCode="#,##0.0" sourceLinked="1"/>
        <c:tickLblPos val="none"/>
        <c:crossAx val="56769536"/>
        <c:crosses val="autoZero"/>
        <c:crossBetween val="between"/>
      </c:valAx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0.3617</cdr:x>
      <cdr:y>0.88373</cdr:y>
    </cdr:from>
    <cdr:to>
      <cdr:x>0.82979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2928958"/>
          <a:ext cx="1571636" cy="3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0.40426</cdr:x>
      <cdr:y>0.74419</cdr:y>
    </cdr:from>
    <cdr:to>
      <cdr:x>0.80851</cdr:x>
      <cdr:y>0.88372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57322" y="2286016"/>
          <a:ext cx="135732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y-KG" sz="1600" b="1" dirty="0" smtClean="0"/>
            <a:t>Уголь</a:t>
          </a:r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0.11765</cdr:x>
      <cdr:y>0.83784</cdr:y>
    </cdr:from>
    <cdr:to>
      <cdr:x>0.94118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8628" y="2214578"/>
          <a:ext cx="300039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0.19608</cdr:x>
      <cdr:y>0.81081</cdr:y>
    </cdr:from>
    <cdr:to>
      <cdr:x>0.92157</cdr:x>
      <cdr:y>0.97297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4380" y="2143140"/>
          <a:ext cx="2643206" cy="4286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y-KG" sz="1600" b="1" dirty="0" smtClean="0"/>
            <a:t>Бензин марки АИ-92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0.42222</cdr:x>
      <cdr:y>0.85106</cdr:y>
    </cdr:from>
    <cdr:to>
      <cdr:x>0.86408</cdr:x>
      <cdr:y>0.97872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7322" y="2857520"/>
          <a:ext cx="1420435" cy="428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Lucida Sans Unicode"/>
            </a:defRPr>
          </a:lvl1pPr>
          <a:lvl2pPr marL="457200" indent="0">
            <a:defRPr sz="1100">
              <a:latin typeface="Lucida Sans Unicode"/>
            </a:defRPr>
          </a:lvl2pPr>
          <a:lvl3pPr marL="914400" indent="0">
            <a:defRPr sz="1100">
              <a:latin typeface="Lucida Sans Unicode"/>
            </a:defRPr>
          </a:lvl3pPr>
          <a:lvl4pPr marL="1371600" indent="0">
            <a:defRPr sz="1100">
              <a:latin typeface="Lucida Sans Unicode"/>
            </a:defRPr>
          </a:lvl4pPr>
          <a:lvl5pPr marL="1828800" indent="0">
            <a:defRPr sz="1100">
              <a:latin typeface="Lucida Sans Unicode"/>
            </a:defRPr>
          </a:lvl5pPr>
          <a:lvl6pPr marL="2286000" indent="0">
            <a:defRPr sz="1100">
              <a:latin typeface="Lucida Sans Unicode"/>
            </a:defRPr>
          </a:lvl6pPr>
          <a:lvl7pPr marL="2743200" indent="0">
            <a:defRPr sz="1100">
              <a:latin typeface="Lucida Sans Unicode"/>
            </a:defRPr>
          </a:lvl7pPr>
          <a:lvl8pPr marL="3200400" indent="0">
            <a:defRPr sz="1100">
              <a:latin typeface="Lucida Sans Unicode"/>
            </a:defRPr>
          </a:lvl8pPr>
          <a:lvl9pPr marL="3657600" indent="0">
            <a:defRPr sz="1100">
              <a:latin typeface="Lucida Sans Unicode"/>
            </a:defRPr>
          </a:lvl9pPr>
        </a:lstStyle>
        <a:p xmlns:a="http://schemas.openxmlformats.org/drawingml/2006/main">
          <a:r>
            <a:rPr lang="ky-KG" sz="1600" b="1" dirty="0" smtClean="0"/>
            <a:t>Мука</a:t>
          </a:r>
          <a:endParaRPr lang="ru-RU" sz="16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0.39024</cdr:x>
      <cdr:y>0.85</cdr:y>
    </cdr:from>
    <cdr:to>
      <cdr:x>0.84478</cdr:x>
      <cdr:y>0.99999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43008" y="2428892"/>
          <a:ext cx="1331322" cy="428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Lucida Sans Unicode"/>
            </a:defRPr>
          </a:lvl1pPr>
          <a:lvl2pPr marL="457200" indent="0">
            <a:defRPr sz="1100">
              <a:latin typeface="Lucida Sans Unicode"/>
            </a:defRPr>
          </a:lvl2pPr>
          <a:lvl3pPr marL="914400" indent="0">
            <a:defRPr sz="1100">
              <a:latin typeface="Lucida Sans Unicode"/>
            </a:defRPr>
          </a:lvl3pPr>
          <a:lvl4pPr marL="1371600" indent="0">
            <a:defRPr sz="1100">
              <a:latin typeface="Lucida Sans Unicode"/>
            </a:defRPr>
          </a:lvl4pPr>
          <a:lvl5pPr marL="1828800" indent="0">
            <a:defRPr sz="1100">
              <a:latin typeface="Lucida Sans Unicode"/>
            </a:defRPr>
          </a:lvl5pPr>
          <a:lvl6pPr marL="2286000" indent="0">
            <a:defRPr sz="1100">
              <a:latin typeface="Lucida Sans Unicode"/>
            </a:defRPr>
          </a:lvl6pPr>
          <a:lvl7pPr marL="2743200" indent="0">
            <a:defRPr sz="1100">
              <a:latin typeface="Lucida Sans Unicode"/>
            </a:defRPr>
          </a:lvl7pPr>
          <a:lvl8pPr marL="3200400" indent="0">
            <a:defRPr sz="1100">
              <a:latin typeface="Lucida Sans Unicode"/>
            </a:defRPr>
          </a:lvl8pPr>
          <a:lvl9pPr marL="3657600" indent="0">
            <a:defRPr sz="1100">
              <a:latin typeface="Lucida Sans Unicode"/>
            </a:defRPr>
          </a:lvl9pPr>
        </a:lstStyle>
        <a:p xmlns:a="http://schemas.openxmlformats.org/drawingml/2006/main">
          <a:r>
            <a:rPr lang="ky-KG" sz="1600" b="1" dirty="0" smtClean="0"/>
            <a:t>Хлеб</a:t>
          </a:r>
          <a:endParaRPr lang="ru-RU" sz="16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0.45652</cdr:x>
      <cdr:y>0.88372</cdr:y>
    </cdr:from>
    <cdr:to>
      <cdr:x>0.82194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2714644"/>
          <a:ext cx="120081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Lucida Sans Unicode"/>
            </a:defRPr>
          </a:lvl1pPr>
          <a:lvl2pPr marL="457200" indent="0">
            <a:defRPr sz="1100">
              <a:latin typeface="Lucida Sans Unicode"/>
            </a:defRPr>
          </a:lvl2pPr>
          <a:lvl3pPr marL="914400" indent="0">
            <a:defRPr sz="1100">
              <a:latin typeface="Lucida Sans Unicode"/>
            </a:defRPr>
          </a:lvl3pPr>
          <a:lvl4pPr marL="1371600" indent="0">
            <a:defRPr sz="1100">
              <a:latin typeface="Lucida Sans Unicode"/>
            </a:defRPr>
          </a:lvl4pPr>
          <a:lvl5pPr marL="1828800" indent="0">
            <a:defRPr sz="1100">
              <a:latin typeface="Lucida Sans Unicode"/>
            </a:defRPr>
          </a:lvl5pPr>
          <a:lvl6pPr marL="2286000" indent="0">
            <a:defRPr sz="1100">
              <a:latin typeface="Lucida Sans Unicode"/>
            </a:defRPr>
          </a:lvl6pPr>
          <a:lvl7pPr marL="2743200" indent="0">
            <a:defRPr sz="1100">
              <a:latin typeface="Lucida Sans Unicode"/>
            </a:defRPr>
          </a:lvl7pPr>
          <a:lvl8pPr marL="3200400" indent="0">
            <a:defRPr sz="1100">
              <a:latin typeface="Lucida Sans Unicode"/>
            </a:defRPr>
          </a:lvl8pPr>
          <a:lvl9pPr marL="3657600" indent="0">
            <a:defRPr sz="1100">
              <a:latin typeface="Lucida Sans Unicode"/>
            </a:defRPr>
          </a:lvl9pPr>
        </a:lstStyle>
        <a:p xmlns:a="http://schemas.openxmlformats.org/drawingml/2006/main">
          <a:r>
            <a:rPr lang="ky-KG" sz="1600" b="1" dirty="0" smtClean="0"/>
            <a:t>Мясо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0.30233</cdr:x>
      <cdr:y>0.80952</cdr:y>
    </cdr:from>
    <cdr:to>
      <cdr:x>0.74418</cdr:x>
      <cdr:y>0.95238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8694" y="2428892"/>
          <a:ext cx="1357304" cy="428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Lucida Sans Unicode"/>
            </a:defRPr>
          </a:lvl1pPr>
          <a:lvl2pPr marL="457200" indent="0">
            <a:defRPr sz="1100">
              <a:latin typeface="Lucida Sans Unicode"/>
            </a:defRPr>
          </a:lvl2pPr>
          <a:lvl3pPr marL="914400" indent="0">
            <a:defRPr sz="1100">
              <a:latin typeface="Lucida Sans Unicode"/>
            </a:defRPr>
          </a:lvl3pPr>
          <a:lvl4pPr marL="1371600" indent="0">
            <a:defRPr sz="1100">
              <a:latin typeface="Lucida Sans Unicode"/>
            </a:defRPr>
          </a:lvl4pPr>
          <a:lvl5pPr marL="1828800" indent="0">
            <a:defRPr sz="1100">
              <a:latin typeface="Lucida Sans Unicode"/>
            </a:defRPr>
          </a:lvl5pPr>
          <a:lvl6pPr marL="2286000" indent="0">
            <a:defRPr sz="1100">
              <a:latin typeface="Lucida Sans Unicode"/>
            </a:defRPr>
          </a:lvl6pPr>
          <a:lvl7pPr marL="2743200" indent="0">
            <a:defRPr sz="1100">
              <a:latin typeface="Lucida Sans Unicode"/>
            </a:defRPr>
          </a:lvl7pPr>
          <a:lvl8pPr marL="3200400" indent="0">
            <a:defRPr sz="1100">
              <a:latin typeface="Lucida Sans Unicode"/>
            </a:defRPr>
          </a:lvl8pPr>
          <a:lvl9pPr marL="3657600" indent="0">
            <a:defRPr sz="1100">
              <a:latin typeface="Lucida Sans Unicode"/>
            </a:defRPr>
          </a:lvl9pPr>
        </a:lstStyle>
        <a:p xmlns:a="http://schemas.openxmlformats.org/drawingml/2006/main">
          <a:r>
            <a:rPr lang="ky-KG" sz="1600" b="1" dirty="0" smtClean="0"/>
            <a:t>Картофель</a:t>
          </a:r>
          <a:endParaRPr lang="ru-RU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BA453-870F-4DF9-8BB6-679D840C5A43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1629C-B526-4106-941B-ED99F45F5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14488"/>
            <a:ext cx="9144000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772400" cy="1714513"/>
          </a:xfrm>
        </p:spPr>
        <p:txBody>
          <a:bodyPr>
            <a:normAutofit fontScale="90000"/>
          </a:bodyPr>
          <a:lstStyle/>
          <a:p>
            <a:pPr algn="ctr"/>
            <a:r>
              <a:rPr lang="ky-KG" sz="5400" dirty="0" smtClean="0"/>
              <a:t>Регистрация цен и тарифов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5715016"/>
            <a:ext cx="7854696" cy="837756"/>
          </a:xfrm>
        </p:spPr>
        <p:txBody>
          <a:bodyPr>
            <a:normAutofit fontScale="70000" lnSpcReduction="20000"/>
          </a:bodyPr>
          <a:lstStyle/>
          <a:p>
            <a:r>
              <a:rPr lang="ky-KG" dirty="0" smtClean="0"/>
              <a:t>Аширбекова Гулжамал</a:t>
            </a:r>
          </a:p>
          <a:p>
            <a:r>
              <a:rPr lang="ky-KG" dirty="0" smtClean="0"/>
              <a:t>Заведующая отделом демографической статистики и индексации цен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44463"/>
            <a:ext cx="1498579" cy="149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>
            <a:normAutofit fontScale="92500"/>
          </a:bodyPr>
          <a:lstStyle/>
          <a:p>
            <a:pPr algn="just"/>
            <a:r>
              <a:rPr lang="ky-KG" dirty="0" smtClean="0"/>
              <a:t>Цель</a:t>
            </a:r>
          </a:p>
          <a:p>
            <a:pPr algn="just">
              <a:buNone/>
            </a:pPr>
            <a:r>
              <a:rPr lang="ky-KG" dirty="0" smtClean="0"/>
              <a:t>Наблюдение за уровнем и динамикой цен по конкретным видам товаров и услуг, характеризующих уровень инфляции в потребительском секторе.</a:t>
            </a:r>
          </a:p>
          <a:p>
            <a:pPr algn="just"/>
            <a:r>
              <a:rPr lang="ky-KG" dirty="0" smtClean="0"/>
              <a:t>Задачи</a:t>
            </a:r>
          </a:p>
          <a:p>
            <a:pPr algn="just">
              <a:buNone/>
            </a:pPr>
            <a:r>
              <a:rPr lang="ky-KG" dirty="0" smtClean="0"/>
              <a:t>Регистрация фактических цен (тарифов) товаров и услуг, имеющихся в свободной реализации на потребительском рынке и оплачиваемые наличными деньгами (в нее включены НДС, акцизный налог и другие косвенные налоги).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ky-KG" sz="3600" dirty="0" smtClean="0"/>
              <a:t>Цель и задачи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ky-KG" dirty="0" smtClean="0"/>
              <a:t>Отбор базовых предприятий торговли и сферы услуг, в которых осуществляется регистрация цен и тарифов на товары и услуги;</a:t>
            </a:r>
          </a:p>
          <a:p>
            <a:pPr algn="just"/>
            <a:r>
              <a:rPr lang="ky-KG" dirty="0" smtClean="0"/>
              <a:t>Отбор товаров (услуг) – представителей, география расположения их очень обширна;</a:t>
            </a:r>
          </a:p>
          <a:p>
            <a:pPr algn="just"/>
            <a:r>
              <a:rPr lang="ky-KG" dirty="0" smtClean="0"/>
              <a:t>Регистрация цен и тарифов </a:t>
            </a:r>
          </a:p>
          <a:p>
            <a:pPr lvl="1" algn="just">
              <a:buFont typeface="Courier New" pitchFamily="49" charset="0"/>
              <a:buChar char="o"/>
            </a:pPr>
            <a:r>
              <a:rPr lang="ky-KG" dirty="0" smtClean="0"/>
              <a:t>проводится с помощью смартфона, где вся регистрируемая информация с торговых точек в режиме </a:t>
            </a:r>
            <a:r>
              <a:rPr lang="en-US" dirty="0" smtClean="0"/>
              <a:t>on-line </a:t>
            </a:r>
            <a:r>
              <a:rPr lang="ky-KG" dirty="0" smtClean="0"/>
              <a:t>поступает на центральный уровень.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ky-KG" sz="3600" dirty="0" smtClean="0"/>
              <a:t>Этапы регистрации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0059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y-KG" dirty="0" smtClean="0"/>
              <a:t>Регистрация цен и тарифов проводится:</a:t>
            </a:r>
            <a:endParaRPr lang="en-US" dirty="0" smtClean="0"/>
          </a:p>
          <a:p>
            <a:pPr algn="just"/>
            <a:r>
              <a:rPr lang="ky-KG" dirty="0" smtClean="0"/>
              <a:t>Ежедневно наблюдаются 21наименований товаров представителей</a:t>
            </a:r>
            <a:endParaRPr lang="en-US" dirty="0" smtClean="0"/>
          </a:p>
          <a:p>
            <a:pPr algn="just"/>
            <a:r>
              <a:rPr lang="ky-KG" dirty="0" smtClean="0"/>
              <a:t>На недельной основе в течение месяца </a:t>
            </a:r>
            <a:endParaRPr lang="en-US" dirty="0" smtClean="0"/>
          </a:p>
          <a:p>
            <a:pPr algn="just"/>
            <a:r>
              <a:rPr lang="ky-KG" dirty="0" smtClean="0"/>
              <a:t>Путем личного посещения организаций торговли и сферы услуг сотрудниками органов статистики (регистраторами) </a:t>
            </a:r>
          </a:p>
          <a:p>
            <a:pPr algn="just"/>
            <a:r>
              <a:rPr lang="ky-KG" dirty="0" smtClean="0"/>
              <a:t>На определенный вид товара (услуги) в те же числа месяца, что и в предыдущем периоде.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ky-KG" sz="3600" dirty="0" smtClean="0"/>
              <a:t>Регистрация цен и тарифов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y-KG" sz="3200" dirty="0" smtClean="0"/>
              <a:t>Обследуемый потребительский набор 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543956" cy="4733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785926"/>
          <a:ext cx="8229600" cy="4472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3602"/>
                <a:gridCol w="1357322"/>
                <a:gridCol w="1228676"/>
              </a:tblGrid>
              <a:tr h="2714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u="none" strike="noStrike" dirty="0" smtClean="0"/>
                        <a:t>2018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 smtClean="0"/>
                        <a:t>2019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 </a:t>
                      </a:r>
                      <a:r>
                        <a:rPr lang="ru-RU" sz="2000" u="none" strike="noStrike" dirty="0" smtClean="0"/>
                        <a:t>Наименование</a:t>
                      </a:r>
                      <a:r>
                        <a:rPr lang="ru-RU" sz="2000" u="none" strike="noStrike" baseline="0" dirty="0" smtClean="0"/>
                        <a:t> товаров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dirty="0" smtClean="0"/>
                        <a:t>январь - октябрь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dirty="0" smtClean="0"/>
                        <a:t>январь - октябрь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Хлебобулочные изделия и крупы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u="none" strike="noStrike" dirty="0" smtClean="0"/>
                        <a:t>98,2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102,0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Мясо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105,0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Рыба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96,1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102,8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Молочные изделия, сыр и яйца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98,0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102,9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Масла и жиры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97,4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Фрукты и овощи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85,6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Сахар, джем, мед, шоколад и конфеты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92,3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Другие продукты питания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Безалкогольные напитки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101,3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/>
                        <a:t>Алкогольные напитки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521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/>
                        <a:t>Табачные изделия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120,5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116,3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84" y="642918"/>
            <a:ext cx="8943916" cy="642942"/>
          </a:xfrm>
        </p:spPr>
        <p:txBody>
          <a:bodyPr>
            <a:noAutofit/>
          </a:bodyPr>
          <a:lstStyle/>
          <a:p>
            <a:pPr algn="ctr"/>
            <a:r>
              <a:rPr lang="ky-KG" sz="3200" dirty="0" smtClean="0"/>
              <a:t>Изменение потребительских цен на группы товаров и услуги по г.Бишкек</a:t>
            </a:r>
            <a:br>
              <a:rPr lang="ky-KG" sz="3200" dirty="0" smtClean="0"/>
            </a:br>
            <a:r>
              <a:rPr lang="ky-KG" sz="2000" dirty="0" smtClean="0"/>
              <a:t>(в процентах к</a:t>
            </a:r>
            <a:r>
              <a:rPr lang="en-US" sz="2000" dirty="0" smtClean="0"/>
              <a:t> </a:t>
            </a:r>
            <a:r>
              <a:rPr lang="ky-KG" sz="2000" dirty="0" smtClean="0"/>
              <a:t>соответствующему периоду прошлого года)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501122" cy="4879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29354"/>
                <a:gridCol w="1240317"/>
                <a:gridCol w="1331451"/>
              </a:tblGrid>
              <a:tr h="3447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u="none" strike="noStrike" dirty="0" smtClean="0"/>
                        <a:t>2018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/>
                        <a:t>2019</a:t>
                      </a:r>
                      <a:endParaRPr lang="ru-RU" sz="20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793">
                <a:tc>
                  <a:txBody>
                    <a:bodyPr/>
                    <a:lstStyle/>
                    <a:p>
                      <a:r>
                        <a:rPr lang="ky-KG" sz="2000" dirty="0" smtClean="0"/>
                        <a:t>Наименование товаров</a:t>
                      </a:r>
                      <a:r>
                        <a:rPr lang="ky-KG" sz="2000" baseline="0" dirty="0" smtClean="0"/>
                        <a:t> и услуг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dirty="0" smtClean="0"/>
                        <a:t>январь - октябрь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dirty="0" smtClean="0"/>
                        <a:t>январь – октябрь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Одежда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Обувь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98,5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4936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Жилищные </a:t>
                      </a:r>
                      <a:r>
                        <a:rPr lang="ru-RU" sz="2000" u="none" strike="noStrike" kern="1200" dirty="0" smtClean="0"/>
                        <a:t>услуги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102,3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6213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Предметы домашнего </a:t>
                      </a:r>
                      <a:r>
                        <a:rPr lang="ru-RU" sz="2000" u="none" strike="noStrike" kern="1200" dirty="0" smtClean="0"/>
                        <a:t>обихода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99,9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Здравоохранение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102,1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Транспорт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105,9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98,4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Связь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115,1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100,9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238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Организация </a:t>
                      </a:r>
                      <a:r>
                        <a:rPr lang="ru-RU" sz="2000" u="none" strike="noStrike" kern="1200" dirty="0" smtClean="0"/>
                        <a:t>отдыха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101,0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99,7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Образование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103,3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100,6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Общественное питание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109,7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95,6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Гостиничное обслуживание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104,6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95,3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015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kern="1200" dirty="0"/>
                        <a:t>Разные товары и услуги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102,2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102,1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401080" cy="642942"/>
          </a:xfrm>
        </p:spPr>
        <p:txBody>
          <a:bodyPr>
            <a:noAutofit/>
          </a:bodyPr>
          <a:lstStyle/>
          <a:p>
            <a:pPr algn="ctr"/>
            <a:r>
              <a:rPr lang="ky-KG" sz="3200" dirty="0" smtClean="0"/>
              <a:t>Изменение потребительских цен на группы товаров и услуги</a:t>
            </a:r>
            <a:br>
              <a:rPr lang="ky-KG" sz="3200" dirty="0" smtClean="0"/>
            </a:br>
            <a:r>
              <a:rPr lang="ky-KG" sz="2800" dirty="0" smtClean="0"/>
              <a:t> </a:t>
            </a:r>
            <a:r>
              <a:rPr lang="ky-KG" sz="2000" dirty="0" smtClean="0"/>
              <a:t>(в процентах к соответствующему периоду прошлого года)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714488"/>
          <a:ext cx="8715404" cy="5143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92696"/>
            <a:ext cx="8229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ky-KG" sz="3600" dirty="0" smtClean="0"/>
              <a:t>Индексы потребительских цен на товары и услуги по г.Бишкек</a:t>
            </a:r>
            <a:br>
              <a:rPr lang="ky-KG" sz="3600" dirty="0" smtClean="0"/>
            </a:br>
            <a:r>
              <a:rPr lang="ky-KG" sz="3600" dirty="0" smtClean="0"/>
              <a:t> </a:t>
            </a:r>
            <a:r>
              <a:rPr lang="ky-KG" sz="2000" dirty="0" smtClean="0"/>
              <a:t>(в процентах к соответствующему периоду прошлого года)</a:t>
            </a:r>
            <a:br>
              <a:rPr lang="ky-KG" sz="2000" dirty="0" smtClean="0"/>
            </a:br>
            <a:r>
              <a:rPr lang="ky-KG" sz="2000" dirty="0" smtClean="0"/>
              <a:t>( январь - октябрь)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Потребительские цены на октябрь по г.Бишкек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000" b="0" i="1" dirty="0" smtClean="0"/>
              <a:t>(</a:t>
            </a:r>
            <a:r>
              <a:rPr lang="ru-RU" sz="2000" b="0" dirty="0" smtClean="0"/>
              <a:t>сом</a:t>
            </a:r>
            <a:r>
              <a:rPr lang="ru-RU" sz="2000" b="0" i="1" dirty="0" smtClean="0"/>
              <a:t>)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4357694"/>
            <a:ext cx="3362857" cy="17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1428736"/>
            <a:ext cx="314327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Диаграмма 7"/>
          <p:cNvGraphicFramePr/>
          <p:nvPr/>
        </p:nvGraphicFramePr>
        <p:xfrm>
          <a:off x="571472" y="3500438"/>
          <a:ext cx="3357586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5072066" y="1071546"/>
          <a:ext cx="3643338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Потребительские цены на октябрь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000" b="0" i="1" dirty="0" smtClean="0"/>
              <a:t>(</a:t>
            </a:r>
            <a:r>
              <a:rPr lang="ru-RU" sz="2000" b="0" dirty="0" smtClean="0"/>
              <a:t>сом</a:t>
            </a:r>
            <a:r>
              <a:rPr lang="ru-RU" sz="2000" b="0" i="1" dirty="0" smtClean="0"/>
              <a:t>)</a:t>
            </a:r>
            <a:endParaRPr lang="ru-RU" sz="2800" b="0" i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5" y="4286256"/>
            <a:ext cx="272763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00174"/>
            <a:ext cx="265341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5500694" y="928670"/>
          <a:ext cx="3214710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714348" y="3357562"/>
          <a:ext cx="2928958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Потребительские цены на октябрь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2400" b="0" i="1" dirty="0" smtClean="0"/>
              <a:t>(</a:t>
            </a:r>
            <a:r>
              <a:rPr lang="ru-RU" sz="2400" b="0" dirty="0" smtClean="0"/>
              <a:t>сом</a:t>
            </a:r>
            <a:r>
              <a:rPr lang="ru-RU" sz="2400" b="0" i="1" dirty="0" smtClean="0"/>
              <a:t>)</a:t>
            </a:r>
            <a:endParaRPr lang="ru-RU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29891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Диаграмма 4"/>
          <p:cNvGraphicFramePr/>
          <p:nvPr/>
        </p:nvGraphicFramePr>
        <p:xfrm>
          <a:off x="642910" y="3143248"/>
          <a:ext cx="3286148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500694" y="1285860"/>
          <a:ext cx="314327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7540" y="4643446"/>
            <a:ext cx="2957864" cy="196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428868"/>
            <a:ext cx="82296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y-KG" sz="4400" i="1" dirty="0" smtClean="0"/>
              <a:t>Спасибо за внимание!</a:t>
            </a:r>
            <a:endParaRPr lang="ru-RU" sz="4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706</TotalTime>
  <Words>372</Words>
  <Application>Microsoft Office PowerPoint</Application>
  <PresentationFormat>Экран (4:3)</PresentationFormat>
  <Paragraphs>116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Регистрация цен и тарифов</vt:lpstr>
      <vt:lpstr>Цель и задачи</vt:lpstr>
      <vt:lpstr>Этапы регистрации</vt:lpstr>
      <vt:lpstr>Регистрация цен и тарифов</vt:lpstr>
      <vt:lpstr>Обследуемый потребительский набор </vt:lpstr>
      <vt:lpstr>Изменение потребительских цен на группы товаров и услуги по г.Бишкек (в процентах к соответствующему периоду прошлого года)</vt:lpstr>
      <vt:lpstr>Изменение потребительских цен на группы товаров и услуги  (в процентах к соответствующему периоду прошлого года)</vt:lpstr>
      <vt:lpstr>Индексы потребительских цен на товары и услуги по г.Бишкек  (в процентах к соответствующему периоду прошлого года) ( январь - октябрь) </vt:lpstr>
      <vt:lpstr>Потребительские цены на октябрь по г.Бишкек  (сом)</vt:lpstr>
      <vt:lpstr>Потребительские цены на октябрь  (сом)</vt:lpstr>
      <vt:lpstr>Потребительские цены на октябрь  (сом)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Цены и тарифы</dc:title>
  <cp:lastModifiedBy>User</cp:lastModifiedBy>
  <cp:revision>93</cp:revision>
  <dcterms:modified xsi:type="dcterms:W3CDTF">2019-12-09T04:54:19Z</dcterms:modified>
</cp:coreProperties>
</file>