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7" r:id="rId2"/>
    <p:sldId id="267" r:id="rId3"/>
    <p:sldId id="269" r:id="rId4"/>
    <p:sldId id="275" r:id="rId5"/>
    <p:sldId id="271" r:id="rId6"/>
    <p:sldId id="280" r:id="rId7"/>
    <p:sldId id="279" r:id="rId8"/>
    <p:sldId id="264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9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12335958005249"/>
          <c:y val="9.8012494200936745E-2"/>
          <c:w val="0.64453127734033244"/>
          <c:h val="0.749092041460919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650-465B-BBFD-360BBAD375D7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650-465B-BBFD-360BBAD375D7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650-465B-BBFD-360BBAD375D7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650-465B-BBFD-360BBAD375D7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3650-465B-BBFD-360BBAD375D7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3650-465B-BBFD-360BBAD375D7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3650-465B-BBFD-360BBAD375D7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3650-465B-BBFD-360BBAD375D7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3650-465B-BBFD-360BBAD375D7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3650-465B-BBFD-360BBAD375D7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5-3650-465B-BBFD-360BBAD375D7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7-3650-465B-BBFD-360BBAD375D7}"/>
              </c:ext>
            </c:extLst>
          </c:dPt>
          <c:dLbls>
            <c:dLbl>
              <c:idx val="0"/>
              <c:layout>
                <c:manualLayout>
                  <c:x val="9.4444444444444442E-2"/>
                  <c:y val="-2.3119856673159795E-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650-465B-BBFD-360BBAD375D7}"/>
                </c:ext>
              </c:extLst>
            </c:dLbl>
            <c:dLbl>
              <c:idx val="5"/>
              <c:layout>
                <c:manualLayout>
                  <c:x val="1.1111111111111009E-2"/>
                  <c:y val="2.58272800645680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650-465B-BBFD-360BBAD375D7}"/>
                </c:ext>
              </c:extLst>
            </c:dLbl>
            <c:dLbl>
              <c:idx val="6"/>
              <c:layout>
                <c:manualLayout>
                  <c:x val="-0.1750000000000001"/>
                  <c:y val="1.9370460048426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650-465B-BBFD-360BBAD375D7}"/>
                </c:ext>
              </c:extLst>
            </c:dLbl>
            <c:dLbl>
              <c:idx val="7"/>
              <c:layout>
                <c:manualLayout>
                  <c:x val="3.3333333333333326E-2"/>
                  <c:y val="2.58272800645681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650-465B-BBFD-360BBAD375D7}"/>
                </c:ext>
              </c:extLst>
            </c:dLbl>
            <c:dLbl>
              <c:idx val="8"/>
              <c:layout>
                <c:manualLayout>
                  <c:x val="-7.2222222222222229E-2"/>
                  <c:y val="4.5197740112994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650-465B-BBFD-360BBAD375D7}"/>
                </c:ext>
              </c:extLst>
            </c:dLbl>
            <c:dLbl>
              <c:idx val="9"/>
              <c:layout>
                <c:manualLayout>
                  <c:x val="-1.6666666666666666E-2"/>
                  <c:y val="2.58272800645681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650-465B-BBFD-360BBAD375D7}"/>
                </c:ext>
              </c:extLst>
            </c:dLbl>
            <c:dLbl>
              <c:idx val="10"/>
              <c:layout>
                <c:manualLayout>
                  <c:x val="-1.1111111111111162E-2"/>
                  <c:y val="1.9370460048426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650-465B-BBFD-360BBAD375D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страны!$A$5:$A$16</c:f>
              <c:strCache>
                <c:ptCount val="12"/>
                <c:pt idx="0">
                  <c:v>Белaрусь</c:v>
                </c:pt>
                <c:pt idx="1">
                  <c:v>Казахстан</c:v>
                </c:pt>
                <c:pt idx="2">
                  <c:v>Россия</c:v>
                </c:pt>
                <c:pt idx="3">
                  <c:v>Таджикистан</c:v>
                </c:pt>
                <c:pt idx="4">
                  <c:v>Узбекистан</c:v>
                </c:pt>
                <c:pt idx="5">
                  <c:v>Украина</c:v>
                </c:pt>
                <c:pt idx="6">
                  <c:v>Литва</c:v>
                </c:pt>
                <c:pt idx="7">
                  <c:v>Великобритания</c:v>
                </c:pt>
                <c:pt idx="8">
                  <c:v>Иран</c:v>
                </c:pt>
                <c:pt idx="9">
                  <c:v>Китай</c:v>
                </c:pt>
                <c:pt idx="10">
                  <c:v>Турция</c:v>
                </c:pt>
                <c:pt idx="11">
                  <c:v>Другие страны мира</c:v>
                </c:pt>
              </c:strCache>
            </c:strRef>
          </c:cat>
          <c:val>
            <c:numRef>
              <c:f>страны!$B$5:$B$16</c:f>
              <c:numCache>
                <c:formatCode>0.0</c:formatCode>
                <c:ptCount val="12"/>
                <c:pt idx="0">
                  <c:v>0.6</c:v>
                </c:pt>
                <c:pt idx="1">
                  <c:v>17.2</c:v>
                </c:pt>
                <c:pt idx="2">
                  <c:v>13.8</c:v>
                </c:pt>
                <c:pt idx="3">
                  <c:v>2.8879999999999999</c:v>
                </c:pt>
                <c:pt idx="4">
                  <c:v>7.1</c:v>
                </c:pt>
                <c:pt idx="5">
                  <c:v>0.68899999999999995</c:v>
                </c:pt>
                <c:pt idx="6">
                  <c:v>0.9</c:v>
                </c:pt>
                <c:pt idx="7">
                  <c:v>42.4</c:v>
                </c:pt>
                <c:pt idx="8">
                  <c:v>0.8</c:v>
                </c:pt>
                <c:pt idx="9">
                  <c:v>4.0999999999999996</c:v>
                </c:pt>
                <c:pt idx="10">
                  <c:v>4.5999999999999996</c:v>
                </c:pt>
                <c:pt idx="11">
                  <c:v>4.9230000000000018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650-465B-BBFD-360BBAD37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56583552055994"/>
          <c:y val="9.758756232026021E-2"/>
          <c:w val="0.66753499562554686"/>
          <c:h val="0.7665473633977570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79EE-4366-80DB-F77FAC68B915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79EE-4366-80DB-F77FAC68B915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79EE-4366-80DB-F77FAC68B915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79EE-4366-80DB-F77FAC68B915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79EE-4366-80DB-F77FAC68B915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79EE-4366-80DB-F77FAC68B915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79EE-4366-80DB-F77FAC68B915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79EE-4366-80DB-F77FAC68B915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79EE-4366-80DB-F77FAC68B915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79EE-4366-80DB-F77FAC68B915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5-79EE-4366-80DB-F77FAC68B915}"/>
              </c:ext>
            </c:extLst>
          </c:dPt>
          <c:dLbls>
            <c:dLbl>
              <c:idx val="3"/>
              <c:layout>
                <c:manualLayout>
                  <c:x val="3.3333333333333229E-2"/>
                  <c:y val="-2.87081339712918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9EE-4366-80DB-F77FAC68B915}"/>
                </c:ext>
              </c:extLst>
            </c:dLbl>
            <c:dLbl>
              <c:idx val="4"/>
              <c:layout>
                <c:manualLayout>
                  <c:x val="5.833333333333323E-2"/>
                  <c:y val="9.569377990430505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9EE-4366-80DB-F77FAC68B915}"/>
                </c:ext>
              </c:extLst>
            </c:dLbl>
            <c:dLbl>
              <c:idx val="5"/>
              <c:layout>
                <c:manualLayout>
                  <c:x val="-0.05"/>
                  <c:y val="6.37958532695374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9EE-4366-80DB-F77FAC68B915}"/>
                </c:ext>
              </c:extLst>
            </c:dLbl>
            <c:dLbl>
              <c:idx val="6"/>
              <c:layout>
                <c:manualLayout>
                  <c:x val="-0.14166666666666672"/>
                  <c:y val="-1.1695771322200184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9EE-4366-80DB-F77FAC68B915}"/>
                </c:ext>
              </c:extLst>
            </c:dLbl>
            <c:dLbl>
              <c:idx val="8"/>
              <c:layout>
                <c:manualLayout>
                  <c:x val="-2.2222222222222223E-2"/>
                  <c:y val="4.7846889952153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9EE-4366-80DB-F77FAC68B915}"/>
                </c:ext>
              </c:extLst>
            </c:dLbl>
            <c:dLbl>
              <c:idx val="9"/>
              <c:layout>
                <c:manualLayout>
                  <c:x val="-2.7777777777777804E-2"/>
                  <c:y val="2.87081339712918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9EE-4366-80DB-F77FAC68B91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страны!$L$5:$L$15</c:f>
              <c:strCache>
                <c:ptCount val="11"/>
                <c:pt idx="0">
                  <c:v>Белaрусь</c:v>
                </c:pt>
                <c:pt idx="1">
                  <c:v>Казахстан</c:v>
                </c:pt>
                <c:pt idx="2">
                  <c:v>Россия</c:v>
                </c:pt>
                <c:pt idx="3">
                  <c:v>Узбекистан</c:v>
                </c:pt>
                <c:pt idx="4">
                  <c:v>Украина</c:v>
                </c:pt>
                <c:pt idx="5">
                  <c:v>Германия</c:v>
                </c:pt>
                <c:pt idx="6">
                  <c:v>Индия</c:v>
                </c:pt>
                <c:pt idx="7">
                  <c:v>Китай</c:v>
                </c:pt>
                <c:pt idx="8">
                  <c:v>Турция</c:v>
                </c:pt>
                <c:pt idx="9">
                  <c:v>США</c:v>
                </c:pt>
                <c:pt idx="10">
                  <c:v>Другие страны мира</c:v>
                </c:pt>
              </c:strCache>
            </c:strRef>
          </c:cat>
          <c:val>
            <c:numRef>
              <c:f>страны!$M$5:$M$15</c:f>
              <c:numCache>
                <c:formatCode>0.0</c:formatCode>
                <c:ptCount val="11"/>
                <c:pt idx="0">
                  <c:v>0.89300000000000002</c:v>
                </c:pt>
                <c:pt idx="1">
                  <c:v>12.4</c:v>
                </c:pt>
                <c:pt idx="2">
                  <c:v>27.789000000000001</c:v>
                </c:pt>
                <c:pt idx="3">
                  <c:v>4.1420000000000003</c:v>
                </c:pt>
                <c:pt idx="4">
                  <c:v>0.998</c:v>
                </c:pt>
                <c:pt idx="5">
                  <c:v>1.4</c:v>
                </c:pt>
                <c:pt idx="6">
                  <c:v>0.9</c:v>
                </c:pt>
                <c:pt idx="7">
                  <c:v>35.4</c:v>
                </c:pt>
                <c:pt idx="8">
                  <c:v>4.5</c:v>
                </c:pt>
                <c:pt idx="9">
                  <c:v>1.8</c:v>
                </c:pt>
                <c:pt idx="10">
                  <c:v>9.7779999999999951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79EE-4366-80DB-F77FAC68B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B858-4AFD-9EBF-C3E96578FBE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B858-4AFD-9EBF-C3E96578FBE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B858-4AFD-9EBF-C3E96578FBE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B858-4AFD-9EBF-C3E96578FBE6}"/>
              </c:ext>
            </c:extLst>
          </c:dPt>
          <c:dLbls>
            <c:dLbl>
              <c:idx val="0"/>
              <c:layout>
                <c:manualLayout>
                  <c:x val="-0.11388888888888894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58-4AFD-9EBF-C3E96578FBE6}"/>
                </c:ext>
              </c:extLst>
            </c:dLbl>
            <c:dLbl>
              <c:idx val="1"/>
              <c:layout>
                <c:manualLayout>
                  <c:x val="0.15833333333333333"/>
                  <c:y val="3.70370370370370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58-4AFD-9EBF-C3E96578FBE6}"/>
                </c:ext>
              </c:extLst>
            </c:dLbl>
            <c:dLbl>
              <c:idx val="2"/>
              <c:layout>
                <c:manualLayout>
                  <c:x val="0"/>
                  <c:y val="0.135318810626064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58-4AFD-9EBF-C3E96578FBE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ЕАЭС!$A$16:$A$19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ЕАЭС!$B$16:$B$19</c:f>
              <c:numCache>
                <c:formatCode>0.0</c:formatCode>
                <c:ptCount val="4"/>
                <c:pt idx="0">
                  <c:v>0.01</c:v>
                </c:pt>
                <c:pt idx="1">
                  <c:v>2</c:v>
                </c:pt>
                <c:pt idx="2">
                  <c:v>54.4</c:v>
                </c:pt>
                <c:pt idx="3">
                  <c:v>43.6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858-4AFD-9EBF-C3E96578F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K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068A-42AD-B6F3-317E427F232A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068A-42AD-B6F3-317E427F232A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068A-42AD-B6F3-317E427F232A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068A-42AD-B6F3-317E427F232A}"/>
              </c:ext>
            </c:extLst>
          </c:dPt>
          <c:dLbls>
            <c:dLbl>
              <c:idx val="0"/>
              <c:layout>
                <c:manualLayout>
                  <c:x val="-0.10000000000000005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8A-42AD-B6F3-317E427F232A}"/>
                </c:ext>
              </c:extLst>
            </c:dLbl>
            <c:dLbl>
              <c:idx val="1"/>
              <c:layout>
                <c:manualLayout>
                  <c:x val="0.12777777777777777"/>
                  <c:y val="9.259259259259258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8A-42AD-B6F3-317E427F232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ЕАЭС!$F$16:$F$19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ЕАЭС!$G$16:$G$19</c:f>
              <c:numCache>
                <c:formatCode>0.0</c:formatCode>
                <c:ptCount val="4"/>
                <c:pt idx="0">
                  <c:v>0.02</c:v>
                </c:pt>
                <c:pt idx="1">
                  <c:v>2.1</c:v>
                </c:pt>
                <c:pt idx="2">
                  <c:v>30.3</c:v>
                </c:pt>
                <c:pt idx="3">
                  <c:v>67.599999999999994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8A-42AD-B6F3-317E427F2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KG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674759405074364"/>
          <c:y val="4.2512077294685993E-2"/>
          <c:w val="0.52057874015748029"/>
          <c:h val="0.867832781771843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эксп!$B$5:$B$17</c:f>
              <c:strCache>
                <c:ptCount val="13"/>
                <c:pt idx="0">
                  <c:v>Текстильные предметы одежды</c:v>
                </c:pt>
                <c:pt idx="1">
                  <c:v>Стекло и изделия из него</c:v>
                </c:pt>
                <c:pt idx="2">
                  <c:v>Портландцемент</c:v>
                </c:pt>
                <c:pt idx="3">
                  <c:v>Части и принадлежности для автомобилей и тракторов</c:v>
                </c:pt>
                <c:pt idx="4">
                  <c:v>Пластмассы и изделия из них</c:v>
                </c:pt>
                <c:pt idx="5">
                  <c:v>Волокно хлопковое</c:v>
                </c:pt>
                <c:pt idx="6">
                  <c:v>Фрукты и орехи</c:v>
                </c:pt>
                <c:pt idx="7">
                  <c:v>Молоко и молочные продукты</c:v>
                </c:pt>
                <c:pt idx="8">
                  <c:v>Отходы и лом медные</c:v>
                </c:pt>
                <c:pt idx="9">
                  <c:v>Трикотажные предметы одежды </c:v>
                </c:pt>
                <c:pt idx="10">
                  <c:v>Овощи, корнеплоды и клубнеплоды</c:v>
                </c:pt>
                <c:pt idx="11">
                  <c:v>Руды и концентраты драгоценных металлов</c:v>
                </c:pt>
                <c:pt idx="12">
                  <c:v>Золото </c:v>
                </c:pt>
              </c:strCache>
            </c:strRef>
          </c:cat>
          <c:val>
            <c:numRef>
              <c:f>эксп!$C$5:$C$17</c:f>
              <c:numCache>
                <c:formatCode>0.0</c:formatCode>
                <c:ptCount val="13"/>
                <c:pt idx="0">
                  <c:v>1.2806348325023469</c:v>
                </c:pt>
                <c:pt idx="1">
                  <c:v>1.5465528847705343</c:v>
                </c:pt>
                <c:pt idx="2">
                  <c:v>1.5938186690457921</c:v>
                </c:pt>
                <c:pt idx="3">
                  <c:v>1.6466139309010579</c:v>
                </c:pt>
                <c:pt idx="4">
                  <c:v>1.7021301768241219</c:v>
                </c:pt>
                <c:pt idx="5">
                  <c:v>1.7886603295003183</c:v>
                </c:pt>
                <c:pt idx="6">
                  <c:v>2.1256443945550387</c:v>
                </c:pt>
                <c:pt idx="7" formatCode="General">
                  <c:v>2.2000000000000002</c:v>
                </c:pt>
                <c:pt idx="8">
                  <c:v>3.2011534261689789</c:v>
                </c:pt>
                <c:pt idx="9">
                  <c:v>3.7558185061388207</c:v>
                </c:pt>
                <c:pt idx="10">
                  <c:v>4.3918885344870011</c:v>
                </c:pt>
                <c:pt idx="11">
                  <c:v>8.0188354432707492</c:v>
                </c:pt>
                <c:pt idx="12">
                  <c:v>42.374824342406704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A-4093-9515-F2692DA54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554845216"/>
        <c:axId val="554849808"/>
      </c:barChart>
      <c:catAx>
        <c:axId val="554845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554849808"/>
        <c:crosses val="autoZero"/>
        <c:auto val="0"/>
        <c:lblAlgn val="ctr"/>
        <c:lblOffset val="100"/>
        <c:noMultiLvlLbl val="0"/>
      </c:catAx>
      <c:valAx>
        <c:axId val="55484980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55484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еаэс'!$B$31:$B$44</c:f>
              <c:strCache>
                <c:ptCount val="14"/>
                <c:pt idx="0">
                  <c:v>Волокно хлопковое нечесаное</c:v>
                </c:pt>
                <c:pt idx="1">
                  <c:v>Плитка керамическая неглазурованная</c:v>
                </c:pt>
                <c:pt idx="2">
                  <c:v>Овощи бобовые сушеные</c:v>
                </c:pt>
                <c:pt idx="3">
                  <c:v>Хлеб и мучные кондитерские изделия</c:v>
                </c:pt>
                <c:pt idx="4">
                  <c:v>Отходы и лом драгоценных металлов</c:v>
                </c:pt>
                <c:pt idx="5">
                  <c:v>Обувь</c:v>
                </c:pt>
                <c:pt idx="6">
                  <c:v>Стекло полированное</c:v>
                </c:pt>
                <c:pt idx="7">
                  <c:v>Тара пластмассовая</c:v>
                </c:pt>
                <c:pt idx="8">
                  <c:v>Текстильная одежда</c:v>
                </c:pt>
                <c:pt idx="9">
                  <c:v>Части и принадлежности для автомобилей и тракторов</c:v>
                </c:pt>
                <c:pt idx="10">
                  <c:v>Молоко и молочная продукция</c:v>
                </c:pt>
                <c:pt idx="11">
                  <c:v>Отходы и лом медные</c:v>
                </c:pt>
                <c:pt idx="12">
                  <c:v>Трикотажная одежда</c:v>
                </c:pt>
                <c:pt idx="13">
                  <c:v>Руды и концентраты драгоценных металлов</c:v>
                </c:pt>
              </c:strCache>
            </c:strRef>
          </c:cat>
          <c:val>
            <c:numRef>
              <c:f>'экспорт еаэс'!$C$31:$C$44</c:f>
              <c:numCache>
                <c:formatCode>0.0</c:formatCode>
                <c:ptCount val="14"/>
                <c:pt idx="0">
                  <c:v>1.4789865767732429</c:v>
                </c:pt>
                <c:pt idx="1">
                  <c:v>1.6894487976375341</c:v>
                </c:pt>
                <c:pt idx="2">
                  <c:v>1.7064697168374992</c:v>
                </c:pt>
                <c:pt idx="3">
                  <c:v>1.8576471656302935</c:v>
                </c:pt>
                <c:pt idx="4">
                  <c:v>2.1174313298449405</c:v>
                </c:pt>
                <c:pt idx="5">
                  <c:v>2.5558531122833279</c:v>
                </c:pt>
                <c:pt idx="6">
                  <c:v>2.9976016339026224</c:v>
                </c:pt>
                <c:pt idx="7">
                  <c:v>3.224015683454768</c:v>
                </c:pt>
                <c:pt idx="8">
                  <c:v>4.0298879000957326</c:v>
                </c:pt>
                <c:pt idx="9">
                  <c:v>4.7421296849103998</c:v>
                </c:pt>
                <c:pt idx="10">
                  <c:v>7.0318742541664747</c:v>
                </c:pt>
                <c:pt idx="11">
                  <c:v>7.6130640580712186</c:v>
                </c:pt>
                <c:pt idx="12">
                  <c:v>11.845521264108852</c:v>
                </c:pt>
                <c:pt idx="13">
                  <c:v>20.123910295281416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A7-4A1E-BE8D-AC208CCD2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600281176"/>
        <c:axId val="600272976"/>
      </c:barChart>
      <c:catAx>
        <c:axId val="600281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600272976"/>
        <c:crosses val="autoZero"/>
        <c:auto val="1"/>
        <c:lblAlgn val="ctr"/>
        <c:lblOffset val="100"/>
        <c:noMultiLvlLbl val="0"/>
      </c:catAx>
      <c:valAx>
        <c:axId val="600272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600281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имп!$B$3:$B$17</c:f>
              <c:strCache>
                <c:ptCount val="15"/>
                <c:pt idx="0">
                  <c:v>Бумага и картон</c:v>
                </c:pt>
                <c:pt idx="1">
                  <c:v>Текстильные предметы одежды </c:v>
                </c:pt>
                <c:pt idx="2">
                  <c:v>Трикотажные полотна </c:v>
                </c:pt>
                <c:pt idx="3">
                  <c:v>Древесина и изделия из нее</c:v>
                </c:pt>
                <c:pt idx="4">
                  <c:v>Изделия из черных металлов</c:v>
                </c:pt>
                <c:pt idx="5">
                  <c:v>Трикотажные предметы одежды</c:v>
                </c:pt>
                <c:pt idx="6">
                  <c:v>Химические волокна</c:v>
                </c:pt>
                <c:pt idx="7">
                  <c:v>Пластмассы и изделия из них</c:v>
                </c:pt>
                <c:pt idx="8">
                  <c:v>Средства наземного транспорта</c:v>
                </c:pt>
                <c:pt idx="9">
                  <c:v>Черные металлы</c:v>
                </c:pt>
                <c:pt idx="10">
                  <c:v>Фармацевтическая продукция</c:v>
                </c:pt>
                <c:pt idx="11">
                  <c:v>Обувь</c:v>
                </c:pt>
                <c:pt idx="12">
                  <c:v>Электрические машины и оборудование</c:v>
                </c:pt>
                <c:pt idx="13">
                  <c:v>Оборудование и механические устройства</c:v>
                </c:pt>
                <c:pt idx="14">
                  <c:v>Нефтепродукты</c:v>
                </c:pt>
              </c:strCache>
            </c:strRef>
          </c:cat>
          <c:val>
            <c:numRef>
              <c:f>имп!$C$3:$C$17</c:f>
              <c:numCache>
                <c:formatCode>0.0</c:formatCode>
                <c:ptCount val="15"/>
                <c:pt idx="0">
                  <c:v>1.272104836911909</c:v>
                </c:pt>
                <c:pt idx="1">
                  <c:v>1.3880086696147695</c:v>
                </c:pt>
                <c:pt idx="2">
                  <c:v>1.4264343818405789</c:v>
                </c:pt>
                <c:pt idx="3">
                  <c:v>1.8614861835548031</c:v>
                </c:pt>
                <c:pt idx="4">
                  <c:v>2.5495240895628521</c:v>
                </c:pt>
                <c:pt idx="5">
                  <c:v>2.9428945490740341</c:v>
                </c:pt>
                <c:pt idx="6">
                  <c:v>3.1284469415720237</c:v>
                </c:pt>
                <c:pt idx="7">
                  <c:v>3.1442113891421464</c:v>
                </c:pt>
                <c:pt idx="8">
                  <c:v>3.5229696677406657</c:v>
                </c:pt>
                <c:pt idx="9">
                  <c:v>3.7672609254697376</c:v>
                </c:pt>
                <c:pt idx="10" formatCode="General">
                  <c:v>3.8</c:v>
                </c:pt>
                <c:pt idx="11">
                  <c:v>5.1822046362473566</c:v>
                </c:pt>
                <c:pt idx="12">
                  <c:v>7.3911307944961031</c:v>
                </c:pt>
                <c:pt idx="13">
                  <c:v>10.08695318850317</c:v>
                </c:pt>
                <c:pt idx="14" formatCode="General">
                  <c:v>12.4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27-4F0C-98A1-923FFD54B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511520216"/>
        <c:axId val="511519560"/>
      </c:barChart>
      <c:catAx>
        <c:axId val="511520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511519560"/>
        <c:crosses val="autoZero"/>
        <c:auto val="1"/>
        <c:lblAlgn val="ctr"/>
        <c:lblOffset val="100"/>
        <c:noMultiLvlLbl val="0"/>
      </c:catAx>
      <c:valAx>
        <c:axId val="511519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511520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480442505978555"/>
          <c:y val="3.1868638248753314E-2"/>
          <c:w val="0.5191944032860768"/>
          <c:h val="0.9094303338336808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еаэс'!$B$8:$B$23</c:f>
              <c:strCache>
                <c:ptCount val="16"/>
                <c:pt idx="0">
                  <c:v>Мясо и мясные субпродукты</c:v>
                </c:pt>
                <c:pt idx="1">
                  <c:v>Удобрения</c:v>
                </c:pt>
                <c:pt idx="2">
                  <c:v>Мыло-моющие и чистящие вещества</c:v>
                </c:pt>
                <c:pt idx="3">
                  <c:v>Злаки</c:v>
                </c:pt>
                <c:pt idx="4">
                  <c:v>Фармацевтическая продукция</c:v>
                </c:pt>
                <c:pt idx="5">
                  <c:v>Трактора и автомобили</c:v>
                </c:pt>
                <c:pt idx="6">
                  <c:v>Шоколад и какао</c:v>
                </c:pt>
                <c:pt idx="7">
                  <c:v>Масло подсолнечное</c:v>
                </c:pt>
                <c:pt idx="8">
                  <c:v>Воды минеральные и газированные</c:v>
                </c:pt>
                <c:pt idx="9">
                  <c:v>Природный газ</c:v>
                </c:pt>
                <c:pt idx="10">
                  <c:v>Бумага и картон</c:v>
                </c:pt>
                <c:pt idx="11">
                  <c:v>Табачные изделия</c:v>
                </c:pt>
                <c:pt idx="12">
                  <c:v>Изделия из черных металлов</c:v>
                </c:pt>
                <c:pt idx="13">
                  <c:v>Древесина и изделия из нее</c:v>
                </c:pt>
                <c:pt idx="14">
                  <c:v>Черные металлы</c:v>
                </c:pt>
                <c:pt idx="15">
                  <c:v>Нефтепродукты</c:v>
                </c:pt>
              </c:strCache>
            </c:strRef>
          </c:cat>
          <c:val>
            <c:numRef>
              <c:f>'импорт еаэс'!$C$8:$C$23</c:f>
              <c:numCache>
                <c:formatCode>0.0</c:formatCode>
                <c:ptCount val="16"/>
                <c:pt idx="0">
                  <c:v>1</c:v>
                </c:pt>
                <c:pt idx="1">
                  <c:v>1.1086748481867228</c:v>
                </c:pt>
                <c:pt idx="2">
                  <c:v>1.4</c:v>
                </c:pt>
                <c:pt idx="3">
                  <c:v>1.6211053537321602</c:v>
                </c:pt>
                <c:pt idx="4">
                  <c:v>1.7</c:v>
                </c:pt>
                <c:pt idx="5" formatCode="General">
                  <c:v>1.7</c:v>
                </c:pt>
                <c:pt idx="6">
                  <c:v>1.7670997567047715</c:v>
                </c:pt>
                <c:pt idx="7">
                  <c:v>1.903317856630335</c:v>
                </c:pt>
                <c:pt idx="8">
                  <c:v>1.9062940060494082</c:v>
                </c:pt>
                <c:pt idx="9">
                  <c:v>1.9881127126716591</c:v>
                </c:pt>
                <c:pt idx="10">
                  <c:v>2</c:v>
                </c:pt>
                <c:pt idx="11">
                  <c:v>2.4193077745657163</c:v>
                </c:pt>
                <c:pt idx="12">
                  <c:v>3.3199784751355161</c:v>
                </c:pt>
                <c:pt idx="13">
                  <c:v>3.7934759293050244</c:v>
                </c:pt>
                <c:pt idx="14">
                  <c:v>8.1182458804739408</c:v>
                </c:pt>
                <c:pt idx="15">
                  <c:v>29.128970256245317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8B-4EB9-8579-064052B85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467038712"/>
        <c:axId val="467034776"/>
      </c:barChart>
      <c:catAx>
        <c:axId val="467038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467034776"/>
        <c:crosses val="autoZero"/>
        <c:auto val="1"/>
        <c:lblAlgn val="ctr"/>
        <c:lblOffset val="100"/>
        <c:noMultiLvlLbl val="0"/>
      </c:catAx>
      <c:valAx>
        <c:axId val="467034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467038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5225" y="1241425"/>
            <a:ext cx="44672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68DD-4EDF-45CB-862B-171B465767A5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2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10.02.2020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7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10.02.2020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10.02.2020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645A-31D9-462A-822E-278BE804D0FD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59" y="480359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247135" y="2674367"/>
            <a:ext cx="8771933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>
                <a:ea typeface="Gulim" panose="020B0600000101010101" pitchFamily="34" charset="-127"/>
              </a:rPr>
              <a:t>Внешняя и взаимная торговля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 err="1">
                <a:ea typeface="Gulim" panose="020B0600000101010101" pitchFamily="34" charset="-127"/>
              </a:rPr>
              <a:t>Кыргызской</a:t>
            </a:r>
            <a:r>
              <a:rPr lang="ru-RU" altLang="ko-KR" sz="3600" b="1" dirty="0">
                <a:ea typeface="Gulim" panose="020B0600000101010101" pitchFamily="34" charset="-127"/>
              </a:rPr>
              <a:t> Республики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ko-KR" sz="3600" b="1" dirty="0">
                <a:ea typeface="Gulim" panose="020B0600000101010101" pitchFamily="34" charset="-127"/>
              </a:rPr>
              <a:t>в 2019 году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ko-KR" sz="3600" b="1" dirty="0">
                <a:ea typeface="Gulim" panose="020B0600000101010101" pitchFamily="34" charset="-127"/>
              </a:rPr>
              <a:t>(предварительные итоги)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ko-KR" sz="3600" b="1" dirty="0">
              <a:ea typeface="Gulim" panose="020B0600000101010101" pitchFamily="34" charset="-127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ko-KR" sz="3600" b="1" dirty="0">
              <a:ea typeface="Gulim" panose="020B0600000101010101" pitchFamily="34" charset="-127"/>
            </a:endParaRP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482811" y="500877"/>
            <a:ext cx="7068065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b="1" dirty="0"/>
              <a:t>Национальный статистический комитет Кыргызской Республики</a:t>
            </a:r>
            <a:endParaRPr lang="pl-PL" altLang="ru-RU" sz="2000" dirty="0"/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2427420" y="4484693"/>
            <a:ext cx="6123456" cy="1545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/>
              <a:t>Отдел статистики внешней торговли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err="1"/>
              <a:t>Сулайманова</a:t>
            </a:r>
            <a:r>
              <a:rPr lang="ru-RU" altLang="ru-RU" sz="2400" dirty="0"/>
              <a:t> Г.Н.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/>
              <a:t>г. Бишкек, февраль 2020 года</a:t>
            </a:r>
            <a:endParaRPr lang="en-US" altLang="ru-RU" sz="2400" dirty="0"/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989" y="179024"/>
            <a:ext cx="8534400" cy="1366393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Основные показатели внешней и взаимной торговли</a:t>
            </a:r>
            <a:b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2019 году</a:t>
            </a:r>
            <a:b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(млн. долларов США) 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2</a:t>
            </a:fld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28650" y="1825624"/>
            <a:ext cx="8021080" cy="48958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sz="15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sz="15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15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448477"/>
              </p:ext>
            </p:extLst>
          </p:nvPr>
        </p:nvGraphicFramePr>
        <p:xfrm>
          <a:off x="628649" y="1631093"/>
          <a:ext cx="8021079" cy="4240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6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1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01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84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52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5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743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746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x-none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Внешнеторговый оборот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к соответствующему периоду предыдущего года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1597">
                <a:tc vMerge="1">
                  <a:txBody>
                    <a:bodyPr/>
                    <a:lstStyle/>
                    <a:p>
                      <a:endParaRPr lang="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долларов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товаро-оборота,  в процентах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долларов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экспорта, в процентах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долларов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импорта, в процентах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товаро</a:t>
                      </a: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6869,3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1965,5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4903,8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96,4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92,7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в том числе: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KG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СНГ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3122,6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вне СНГ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3746,7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2619,8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81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ЕАЭС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2636,7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Армения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9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</a:t>
                      </a:r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9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Казахстан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9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1633,1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9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вне ЕАЭС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4232,6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61,6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1344,4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68,4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2888,2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58,9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97,8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112,4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92,3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2367"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95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0133" y="1094186"/>
            <a:ext cx="3777401" cy="625432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Экспорт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575138" y="2476237"/>
            <a:ext cx="3868340" cy="28188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914900" y="1094186"/>
            <a:ext cx="3886200" cy="625432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Импорт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3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4930" y="197708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525" y="6356350"/>
            <a:ext cx="6194854" cy="36512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32509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Экспортно-импортные операции Кыргызской Республики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 основными странами – партнерами 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2019 году</a:t>
            </a:r>
            <a:r>
              <a:rPr lang="ru-RU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4082885"/>
              </p:ext>
            </p:extLst>
          </p:nvPr>
        </p:nvGraphicFramePr>
        <p:xfrm>
          <a:off x="0" y="1993965"/>
          <a:ext cx="4714613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3294796"/>
              </p:ext>
            </p:extLst>
          </p:nvPr>
        </p:nvGraphicFramePr>
        <p:xfrm>
          <a:off x="4443479" y="2032794"/>
          <a:ext cx="4700522" cy="398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8366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1724433"/>
            <a:ext cx="3731226" cy="4452530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4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330" y="6380249"/>
            <a:ext cx="6384324" cy="349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0853" y="197708"/>
            <a:ext cx="86383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Экспортно-импортные операции Кыргызской Республики 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 государствами-членами ЕАЭС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в 2019 году</a:t>
            </a:r>
          </a:p>
          <a:p>
            <a:pPr algn="just"/>
            <a:r>
              <a:rPr lang="ru-RU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6882170"/>
              </p:ext>
            </p:extLst>
          </p:nvPr>
        </p:nvGraphicFramePr>
        <p:xfrm>
          <a:off x="4912994" y="2229601"/>
          <a:ext cx="3926206" cy="343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Текст 2"/>
          <p:cNvSpPr txBox="1">
            <a:spLocks/>
          </p:cNvSpPr>
          <p:nvPr/>
        </p:nvSpPr>
        <p:spPr>
          <a:xfrm>
            <a:off x="338227" y="1521147"/>
            <a:ext cx="3777401" cy="625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Экспорт</a:t>
            </a:r>
          </a:p>
        </p:txBody>
      </p:sp>
      <p:sp>
        <p:nvSpPr>
          <p:cNvPr id="15" name="Текст 5"/>
          <p:cNvSpPr txBox="1">
            <a:spLocks/>
          </p:cNvSpPr>
          <p:nvPr/>
        </p:nvSpPr>
        <p:spPr>
          <a:xfrm>
            <a:off x="4912994" y="1521147"/>
            <a:ext cx="3886200" cy="6254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Импорт 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182453"/>
              </p:ext>
            </p:extLst>
          </p:nvPr>
        </p:nvGraphicFramePr>
        <p:xfrm>
          <a:off x="470666" y="2019656"/>
          <a:ext cx="4044184" cy="3660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277970"/>
              </p:ext>
            </p:extLst>
          </p:nvPr>
        </p:nvGraphicFramePr>
        <p:xfrm>
          <a:off x="4901772" y="2003924"/>
          <a:ext cx="3829050" cy="3660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21125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5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330" y="6380249"/>
            <a:ext cx="6384324" cy="34977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67038" y="191462"/>
            <a:ext cx="86746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 основных товаров Кыргызской Республики </a:t>
            </a:r>
            <a:b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2019 году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16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доля товара в общем объеме экспорта, в процентах)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8173" y="1220596"/>
            <a:ext cx="722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Всего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3207" y="1231228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ЕАЭС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8B3561FB-DCAD-47D6-93C1-15F7D5FD1C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262242"/>
              </p:ext>
            </p:extLst>
          </p:nvPr>
        </p:nvGraphicFramePr>
        <p:xfrm>
          <a:off x="129680" y="1761646"/>
          <a:ext cx="4385170" cy="4144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9EEA2AE-9CE2-4B4F-87BA-2F156C71C0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5181273"/>
              </p:ext>
            </p:extLst>
          </p:nvPr>
        </p:nvGraphicFramePr>
        <p:xfrm>
          <a:off x="4487201" y="1758552"/>
          <a:ext cx="4572000" cy="425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62918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6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330" y="6380249"/>
            <a:ext cx="6384324" cy="34977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67038" y="191462"/>
            <a:ext cx="86746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Импорт основных товаров Кыргызской Республики </a:t>
            </a:r>
            <a:b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2019 году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16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доля товара в общем объеме импорта, в процентах)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8173" y="1220596"/>
            <a:ext cx="722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Всего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3207" y="1231228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ЕАЭС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582CAEC5-4ADD-4BE9-94F6-99D496A319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6177949"/>
              </p:ext>
            </p:extLst>
          </p:nvPr>
        </p:nvGraphicFramePr>
        <p:xfrm>
          <a:off x="0" y="1613827"/>
          <a:ext cx="4672668" cy="4383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FD21A62E-9217-4BB7-92F8-A3B07B3BC9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942106"/>
              </p:ext>
            </p:extLst>
          </p:nvPr>
        </p:nvGraphicFramePr>
        <p:xfrm>
          <a:off x="4513278" y="1600560"/>
          <a:ext cx="4578858" cy="4383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33930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7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330" y="6380249"/>
            <a:ext cx="6384324" cy="349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7924" y="197708"/>
            <a:ext cx="72163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Экспортно-импортные операции  </a:t>
            </a:r>
          </a:p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Республики по регионам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2019 году</a:t>
            </a:r>
            <a:r>
              <a:rPr lang="ru-RU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</p:txBody>
      </p:sp>
      <p:pic>
        <p:nvPicPr>
          <p:cNvPr id="13" name="Рисунок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868" y="1725283"/>
            <a:ext cx="7027342" cy="408972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4880827" y="1725283"/>
            <a:ext cx="21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ТО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    -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4068,9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59,2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- 1604,0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60,8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34501" y="1522771"/>
            <a:ext cx="2178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ТО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–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1033,4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15,0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365,9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13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,9%)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4831492" y="2081509"/>
            <a:ext cx="410359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232249" y="2081509"/>
            <a:ext cx="15725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743200" y="1922881"/>
            <a:ext cx="1228725" cy="24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971925" y="1925338"/>
            <a:ext cx="266700" cy="467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78380" y="2147601"/>
            <a:ext cx="2047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ТО      – 95,9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(1,4%)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32,0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(1,2%)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828675" y="2547711"/>
            <a:ext cx="1914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97818" y="3149994"/>
            <a:ext cx="2045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ТО      – 258,9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(3,8%)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138,7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(5,3%)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659820" y="3493163"/>
            <a:ext cx="15123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416005" y="3989507"/>
            <a:ext cx="2045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ТО      – 375,3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(5,5%)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  92,4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(3,5%)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1649158" y="4374228"/>
            <a:ext cx="1708404" cy="15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3357562" y="4374228"/>
            <a:ext cx="195263" cy="112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14090" y="5414902"/>
            <a:ext cx="1975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ТО      – 56,9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(0,8%)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17,9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(0,7%)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26145" y="4174173"/>
            <a:ext cx="1904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ТО      – 5,1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(0,1%)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0,4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(0,0%)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61657" y="3238093"/>
            <a:ext cx="20810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ТО      – 258,9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(3,8%)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104,0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(3,9%)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338683-F239-40E1-BE51-5624C535C363}"/>
              </a:ext>
            </a:extLst>
          </p:cNvPr>
          <p:cNvSpPr txBox="1"/>
          <p:nvPr/>
        </p:nvSpPr>
        <p:spPr>
          <a:xfrm>
            <a:off x="3491973" y="4865494"/>
            <a:ext cx="2045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ТО      – 380,3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(5,5%)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  36,8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(1,4%)</a:t>
            </a:r>
          </a:p>
        </p:txBody>
      </p:sp>
    </p:spTree>
    <p:extLst>
      <p:ext uri="{BB962C8B-B14F-4D97-AF65-F5344CB8AC3E}">
        <p14:creationId xmlns:p14="http://schemas.microsoft.com/office/powerpoint/2010/main" val="1815569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9472" y="6413699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8439" y="1960520"/>
            <a:ext cx="687746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Отдел статистики внешней торговли </a:t>
            </a:r>
          </a:p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благодарит Вас за внимание!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5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2008</TotalTime>
  <Words>481</Words>
  <Application>Microsoft Office PowerPoint</Application>
  <PresentationFormat>Экран (4:3)</PresentationFormat>
  <Paragraphs>302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Основные показатели внешней и взаимной торговли в 2019 году (млн. долларов США) </vt:lpstr>
      <vt:lpstr>  </vt:lpstr>
      <vt:lpstr>  </vt:lpstr>
      <vt:lpstr>Презентация PowerPoint</vt:lpstr>
      <vt:lpstr>Презентация PowerPoint</vt:lpstr>
      <vt:lpstr>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Gsulaimanova</cp:lastModifiedBy>
  <cp:revision>158</cp:revision>
  <cp:lastPrinted>2020-02-10T08:05:55Z</cp:lastPrinted>
  <dcterms:created xsi:type="dcterms:W3CDTF">2018-10-19T10:18:22Z</dcterms:created>
  <dcterms:modified xsi:type="dcterms:W3CDTF">2020-02-10T08:08:23Z</dcterms:modified>
</cp:coreProperties>
</file>