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0" r:id="rId3"/>
    <p:sldId id="291" r:id="rId4"/>
    <p:sldId id="293" r:id="rId5"/>
    <p:sldId id="299" r:id="rId6"/>
    <p:sldId id="294" r:id="rId7"/>
    <p:sldId id="295" r:id="rId8"/>
    <p:sldId id="296" r:id="rId9"/>
    <p:sldId id="297" r:id="rId10"/>
    <p:sldId id="301" r:id="rId11"/>
    <p:sldId id="279" r:id="rId12"/>
  </p:sldIdLst>
  <p:sldSz cx="12192000" cy="6858000"/>
  <p:notesSz cx="6797675" cy="9926638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title>
    <c:autoTitleDeleted val="0"/>
    <c:plotArea>
      <c:layout>
        <c:manualLayout>
          <c:layoutTarget val="inner"/>
          <c:xMode val="edge"/>
          <c:yMode val="edge"/>
          <c:x val="0.2145363079615048"/>
          <c:y val="0.11615740740740743"/>
          <c:w val="0.57092760279965005"/>
          <c:h val="0.7539070420045646"/>
        </c:manualLayout>
      </c:layout>
      <c:pieChart>
        <c:varyColors val="1"/>
        <c:ser>
          <c:idx val="0"/>
          <c:order val="0"/>
          <c:tx>
            <c:strRef>
              <c:f>'Рег. график (2)'!$E$5</c:f>
              <c:strCache>
                <c:ptCount val="1"/>
                <c:pt idx="0">
                  <c:v>2023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7E-4730-9E8E-9A796B9606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7E-4730-9E8E-9A796B9606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7E-4730-9E8E-9A796B9606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7E-4730-9E8E-9A796B9606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F7E-4730-9E8E-9A796B9606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F7E-4730-9E8E-9A796B9606E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F7E-4730-9E8E-9A796B9606E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F7E-4730-9E8E-9A796B9606E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F7E-4730-9E8E-9A796B9606E0}"/>
              </c:ext>
            </c:extLst>
          </c:dPt>
          <c:dLbls>
            <c:dLbl>
              <c:idx val="0"/>
              <c:layout>
                <c:manualLayout>
                  <c:x val="-2.0591863517060369E-2"/>
                  <c:y val="-0.12338743357811975"/>
                </c:manualLayout>
              </c:layout>
              <c:tx>
                <c:rich>
                  <a:bodyPr/>
                  <a:lstStyle/>
                  <a:p>
                    <a:fld id="{43F676A3-F043-498F-97A8-5BEA8B894156}" type="CATEGORYNAME">
                      <a:rPr lang="ky-KG"/>
                      <a:pPr/>
                      <a:t>[ИМЯ КАТЕГОРИИ]</a:t>
                    </a:fld>
                    <a:r>
                      <a:rPr lang="ky-KG" baseline="0"/>
                      <a:t> - </a:t>
                    </a:r>
                    <a:fld id="{A8FFC79F-A141-45E9-BE1F-AF36B52A4D04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79155730533684"/>
                      <c:h val="9.15910000698949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F7E-4730-9E8E-9A796B9606E0}"/>
                </c:ext>
              </c:extLst>
            </c:dLbl>
            <c:dLbl>
              <c:idx val="1"/>
              <c:layout>
                <c:manualLayout>
                  <c:x val="0.17123665791776027"/>
                  <c:y val="-0.1136643793875699"/>
                </c:manualLayout>
              </c:layout>
              <c:tx>
                <c:rich>
                  <a:bodyPr/>
                  <a:lstStyle/>
                  <a:p>
                    <a:fld id="{127572B3-A0E5-462E-8754-E6516602B79F}" type="CATEGORYNAME">
                      <a:rPr lang="ky-KG"/>
                      <a:pPr/>
                      <a:t>[ИМЯ КАТЕГОРИИ]</a:t>
                    </a:fld>
                    <a:r>
                      <a:rPr lang="ky-KG" baseline="0"/>
                      <a:t> -</a:t>
                    </a:r>
                    <a:fld id="{032955D4-9E64-4CF6-B7FC-4FCF24A3925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68044619422572"/>
                      <c:h val="0.131884582036762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F7E-4730-9E8E-9A796B9606E0}"/>
                </c:ext>
              </c:extLst>
            </c:dLbl>
            <c:dLbl>
              <c:idx val="2"/>
              <c:layout>
                <c:manualLayout>
                  <c:x val="0.1353186789151356"/>
                  <c:y val="-3.8921676624292601E-3"/>
                </c:manualLayout>
              </c:layout>
              <c:tx>
                <c:rich>
                  <a:bodyPr/>
                  <a:lstStyle/>
                  <a:p>
                    <a:fld id="{CB5D93E7-8285-431F-9F36-E8F2B92BEBCD}" type="CATEGORYNAME">
                      <a:rPr lang="ky-KG"/>
                      <a:pPr/>
                      <a:t>[ИМЯ КАТЕГОРИИ]</a:t>
                    </a:fld>
                    <a:r>
                      <a:rPr lang="ky-KG"/>
                      <a:t> -</a:t>
                    </a:r>
                    <a:r>
                      <a:rPr lang="ky-KG" baseline="0"/>
                      <a:t> </a:t>
                    </a:r>
                    <a:fld id="{56826CF5-291A-40E5-854F-223B6BC6E4CB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F7E-4730-9E8E-9A796B9606E0}"/>
                </c:ext>
              </c:extLst>
            </c:dLbl>
            <c:dLbl>
              <c:idx val="3"/>
              <c:layout>
                <c:manualLayout>
                  <c:x val="2.1110163789915558E-2"/>
                  <c:y val="3.306947726065191E-2"/>
                </c:manualLayout>
              </c:layout>
              <c:tx>
                <c:rich>
                  <a:bodyPr/>
                  <a:lstStyle/>
                  <a:p>
                    <a:fld id="{DEA75CBE-BCB2-4DED-B825-382E225AAA47}" type="CATEGORYNAME">
                      <a:rPr lang="ky-KG"/>
                      <a:pPr/>
                      <a:t>[ИМЯ КАТЕГОРИИ]</a:t>
                    </a:fld>
                    <a:r>
                      <a:rPr lang="ky-KG"/>
                      <a:t> -</a:t>
                    </a:r>
                    <a:r>
                      <a:rPr lang="ky-KG" baseline="0"/>
                      <a:t> 1,1%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F7E-4730-9E8E-9A796B9606E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6B8CC1A-6806-498E-86C8-CF2245FF0CDD}" type="CATEGORYNAME">
                      <a:rPr lang="ky-KG"/>
                      <a:pPr/>
                      <a:t>[ИМЯ КАТЕГОРИИ]</a:t>
                    </a:fld>
                    <a:r>
                      <a:rPr lang="ky-KG"/>
                      <a:t>-</a:t>
                    </a:r>
                    <a:r>
                      <a:rPr lang="ky-KG" baseline="0"/>
                      <a:t> </a:t>
                    </a:r>
                    <a:fld id="{EF331A09-B682-4AC1-B88B-A6EFC783B51D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F7E-4730-9E8E-9A796B9606E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65D06CE-50EE-424A-99FB-1CA637FD9913}" type="CATEGORYNAME">
                      <a:rPr lang="ky-KG"/>
                      <a:pPr/>
                      <a:t>[ИМЯ КАТЕГОРИИ]</a:t>
                    </a:fld>
                    <a:r>
                      <a:rPr lang="ky-KG"/>
                      <a:t>-</a:t>
                    </a:r>
                    <a:fld id="{150D38A3-0850-4A9D-B410-4AC344C0B3C4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F7E-4730-9E8E-9A796B9606E0}"/>
                </c:ext>
              </c:extLst>
            </c:dLbl>
            <c:dLbl>
              <c:idx val="6"/>
              <c:layout>
                <c:manualLayout>
                  <c:x val="-1.8782808398950131E-3"/>
                  <c:y val="-7.4759598860654281E-2"/>
                </c:manualLayout>
              </c:layout>
              <c:tx>
                <c:rich>
                  <a:bodyPr/>
                  <a:lstStyle/>
                  <a:p>
                    <a:fld id="{C8484B99-797B-4B3C-9E5A-27B72A2E610A}" type="CATEGORYNAME">
                      <a:rPr lang="ky-KG"/>
                      <a:pPr/>
                      <a:t>[ИМЯ КАТЕГОРИИ]</a:t>
                    </a:fld>
                    <a:r>
                      <a:rPr lang="ky-KG"/>
                      <a:t> -</a:t>
                    </a:r>
                    <a:fld id="{D5CBD819-B9E9-4E61-BC65-6198ED0849F8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6F7E-4730-9E8E-9A796B9606E0}"/>
                </c:ext>
              </c:extLst>
            </c:dLbl>
            <c:dLbl>
              <c:idx val="7"/>
              <c:layout>
                <c:manualLayout>
                  <c:x val="-2.1216972878390205E-2"/>
                  <c:y val="-3.3222926242325271E-2"/>
                </c:manualLayout>
              </c:layout>
              <c:tx>
                <c:rich>
                  <a:bodyPr/>
                  <a:lstStyle/>
                  <a:p>
                    <a:fld id="{806A1512-A773-43EA-AED6-BEF11C30FCD7}" type="CATEGORYNAME">
                      <a:rPr lang="ky-KG"/>
                      <a:pPr/>
                      <a:t>[ИМЯ КАТЕГОРИИ]</a:t>
                    </a:fld>
                    <a:r>
                      <a:rPr lang="ky-KG" baseline="0"/>
                      <a:t>-</a:t>
                    </a:r>
                    <a:fld id="{ED3CFB5B-E0AA-4FEB-A306-539BB865C36F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6F7E-4730-9E8E-9A796B9606E0}"/>
                </c:ext>
              </c:extLst>
            </c:dLbl>
            <c:dLbl>
              <c:idx val="8"/>
              <c:layout>
                <c:manualLayout>
                  <c:x val="-3.4755686789151356E-2"/>
                  <c:y val="6.5276700310599369E-3"/>
                </c:manualLayout>
              </c:layout>
              <c:tx>
                <c:rich>
                  <a:bodyPr/>
                  <a:lstStyle/>
                  <a:p>
                    <a:fld id="{91FD4B93-8D9C-413C-AC6B-4FC2B571FDDB}" type="CATEGORYNAME">
                      <a:rPr lang="ky-KG"/>
                      <a:pPr/>
                      <a:t>[ИМЯ КАТЕГОРИИ]</a:t>
                    </a:fld>
                    <a:r>
                      <a:rPr lang="ky-KG"/>
                      <a:t>-</a:t>
                    </a:r>
                    <a:r>
                      <a:rPr lang="ky-KG" baseline="0"/>
                      <a:t> </a:t>
                    </a:r>
                    <a:fld id="{D0B19A61-699E-4D85-A634-2B6E561751CE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6F7E-4730-9E8E-9A796B9606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'Рег. график (2)'!$D$6:$D$14</c:f>
              <c:strCache>
                <c:ptCount val="9"/>
                <c:pt idx="0">
                  <c:v>Иссык-Кульская область</c:v>
                </c:pt>
                <c:pt idx="1">
                  <c:v>Джалал-Абадская область</c:v>
                </c:pt>
                <c:pt idx="2">
                  <c:v>Нарынская область</c:v>
                </c:pt>
                <c:pt idx="3">
                  <c:v>Баткенская область</c:v>
                </c:pt>
                <c:pt idx="4">
                  <c:v>Ошская
 область </c:v>
                </c:pt>
                <c:pt idx="5">
                  <c:v>Таласская
 область</c:v>
                </c:pt>
                <c:pt idx="6">
                  <c:v>Чуйская
 область</c:v>
                </c:pt>
                <c:pt idx="7">
                  <c:v>город Бишкек</c:v>
                </c:pt>
                <c:pt idx="8">
                  <c:v>город Ош</c:v>
                </c:pt>
              </c:strCache>
            </c:strRef>
          </c:cat>
          <c:val>
            <c:numRef>
              <c:f>'Рег. график (2)'!$E$6:$E$14</c:f>
              <c:numCache>
                <c:formatCode>#,##0.0</c:formatCode>
                <c:ptCount val="9"/>
                <c:pt idx="0">
                  <c:v>30.744515843119874</c:v>
                </c:pt>
                <c:pt idx="1">
                  <c:v>7.7221360514070465</c:v>
                </c:pt>
                <c:pt idx="2">
                  <c:v>5.6060270330157325</c:v>
                </c:pt>
                <c:pt idx="3">
                  <c:v>1.1245291380456459</c:v>
                </c:pt>
                <c:pt idx="4">
                  <c:v>8.6417017504985587</c:v>
                </c:pt>
                <c:pt idx="5">
                  <c:v>6.1045867493906494</c:v>
                </c:pt>
                <c:pt idx="6">
                  <c:v>10.979392865056504</c:v>
                </c:pt>
                <c:pt idx="7">
                  <c:v>13.915355639264346</c:v>
                </c:pt>
                <c:pt idx="8">
                  <c:v>15.161754930201637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F7E-4730-9E8E-9A796B960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803149606299209E-2"/>
          <c:y val="0.15319444444444447"/>
          <c:w val="0.86060192475940511"/>
          <c:h val="0.62307461960858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ВВП!$A$3</c:f>
              <c:strCache>
                <c:ptCount val="1"/>
                <c:pt idx="0">
                  <c:v>Валовая добавленная стоимость в сфере туристической деятельности, млрд. сом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3333333333333332E-3"/>
                  <c:y val="0.233796296296296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111111111111109E-2"/>
                      <c:h val="0.115671478565179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7AD-4463-A516-C9DD5CC260A3}"/>
                </c:ext>
              </c:extLst>
            </c:dLbl>
            <c:dLbl>
              <c:idx val="1"/>
              <c:layout>
                <c:manualLayout>
                  <c:x val="6.9445538057741826E-3"/>
                  <c:y val="0.282407407407407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791557305336834E-2"/>
                      <c:h val="0.148078885972586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7AD-4463-A516-C9DD5CC260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ВВП!$B$2:$C$2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ВВП!$B$3:$C$3</c:f>
              <c:numCache>
                <c:formatCode>General</c:formatCode>
                <c:ptCount val="2"/>
                <c:pt idx="0">
                  <c:v>35.200000000000003</c:v>
                </c:pt>
                <c:pt idx="1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AD-4463-A516-C9DD5CC26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62488"/>
        <c:axId val="11062160"/>
      </c:barChart>
      <c:lineChart>
        <c:grouping val="standard"/>
        <c:varyColors val="0"/>
        <c:ser>
          <c:idx val="1"/>
          <c:order val="1"/>
          <c:tx>
            <c:strRef>
              <c:f>ВВП!$A$4</c:f>
              <c:strCache>
                <c:ptCount val="1"/>
                <c:pt idx="0">
                  <c:v>В процентах к ВВП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AD-4463-A516-C9DD5CC260A3}"/>
                </c:ext>
              </c:extLst>
            </c:dLbl>
            <c:dLbl>
              <c:idx val="1"/>
              <c:layout>
                <c:manualLayout>
                  <c:x val="-6.3888888888888884E-2"/>
                  <c:y val="-8.333333333333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7AD-4463-A516-C9DD5CC260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ВВП!$B$2:$C$2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ВВП!$B$4:$C$4</c:f>
              <c:numCache>
                <c:formatCode>General</c:formatCode>
                <c:ptCount val="2"/>
                <c:pt idx="0">
                  <c:v>3.4</c:v>
                </c:pt>
                <c:pt idx="1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AD-4463-A516-C9DD5CC26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7866472"/>
        <c:axId val="307866144"/>
      </c:lineChart>
      <c:catAx>
        <c:axId val="1106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11062160"/>
        <c:crosses val="autoZero"/>
        <c:auto val="1"/>
        <c:lblAlgn val="ctr"/>
        <c:lblOffset val="100"/>
        <c:noMultiLvlLbl val="0"/>
      </c:catAx>
      <c:valAx>
        <c:axId val="1106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11062488"/>
        <c:crosses val="autoZero"/>
        <c:crossBetween val="between"/>
      </c:valAx>
      <c:valAx>
        <c:axId val="307866144"/>
        <c:scaling>
          <c:orientation val="minMax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307866472"/>
        <c:crosses val="max"/>
        <c:crossBetween val="between"/>
      </c:valAx>
      <c:catAx>
        <c:axId val="307866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78661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10.04.24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25138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 Narrow" panose="020B0606020202030204" pitchFamily="34" charset="0"/>
              </a:rPr>
              <a:t>О туризме</a:t>
            </a:r>
            <a:br>
              <a:rPr lang="ru-RU" sz="4000" b="1" dirty="0">
                <a:latin typeface="Arial Narrow" panose="020B0606020202030204" pitchFamily="34" charset="0"/>
              </a:rPr>
            </a:br>
            <a:r>
              <a:rPr lang="ru-RU" sz="4000" b="1" dirty="0">
                <a:latin typeface="Arial Narrow" panose="020B0606020202030204" pitchFamily="34" charset="0"/>
              </a:rPr>
              <a:t> в Кыргызской Республике </a:t>
            </a:r>
            <a:br>
              <a:rPr lang="ru-RU" sz="4000" b="1" dirty="0">
                <a:latin typeface="Arial Narrow" panose="020B0606020202030204" pitchFamily="34" charset="0"/>
              </a:rPr>
            </a:br>
            <a:r>
              <a:rPr lang="ru-RU" sz="4000" b="1" dirty="0">
                <a:latin typeface="Arial Narrow" panose="020B0606020202030204" pitchFamily="34" charset="0"/>
              </a:rPr>
              <a:t>в 2023 году</a:t>
            </a:r>
            <a:br>
              <a:rPr lang="ru-RU" sz="3600" b="1" dirty="0"/>
            </a:br>
            <a:br>
              <a:rPr lang="ru-RU" sz="3600" b="1" dirty="0"/>
            </a:br>
            <a:endParaRPr lang="ky-KG" sz="36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1390"/>
            <a:ext cx="9144000" cy="1655762"/>
          </a:xfrm>
        </p:spPr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Текеева </a:t>
            </a:r>
            <a:r>
              <a:rPr lang="ru-RU" dirty="0" err="1">
                <a:latin typeface="Arial Narrow" panose="020B0606020202030204" pitchFamily="34" charset="0"/>
              </a:rPr>
              <a:t>Люксина</a:t>
            </a:r>
            <a:r>
              <a:rPr lang="ru-RU" dirty="0">
                <a:latin typeface="Arial Narrow" panose="020B0606020202030204" pitchFamily="34" charset="0"/>
              </a:rPr>
              <a:t> – начальник управления статистики потребительского рынка, информационно-коммуникационных технологий и туризма</a:t>
            </a:r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30278277-93A1-4DFA-9106-A603E1F3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5" y="31974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69032-E62D-430B-AE38-A6B02A26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Источники информации</a:t>
            </a:r>
            <a:endParaRPr lang="ky-KG" sz="40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1A27EA-C54B-4206-9406-DAAA4F6FB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ф.№1-Туризм (квартальная) (месячная –июнь, июль, август) - официальная статистическая отчетность коллективных средств размещения</a:t>
            </a:r>
          </a:p>
          <a:p>
            <a:pPr marL="514350" indent="-514350"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Ф. №-1-Турфирма (квартальная) – официальная статистическая отчетность туристических фирм</a:t>
            </a:r>
          </a:p>
          <a:p>
            <a:pPr marL="514350" indent="-514350"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Ф. №1- Международная (квартальная)-официальная статистическая отчетность о зарубежных командировках</a:t>
            </a:r>
          </a:p>
          <a:p>
            <a:pPr marL="514350" indent="-514350"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Обследование (сплошное) частных гостевых домов Иссык-Кульской области</a:t>
            </a:r>
          </a:p>
          <a:p>
            <a:pPr marL="514350" indent="-514350">
              <a:buAutoNum type="arabicPeriod"/>
            </a:pPr>
            <a:r>
              <a:rPr lang="ru-RU" dirty="0">
                <a:latin typeface="Arial Narrow" panose="020B0606020202030204" pitchFamily="34" charset="0"/>
              </a:rPr>
              <a:t>Выборочные обследования домашних хозяйств рекреационной зоны Иссык-Кульской области (Иссык-Кульский район)</a:t>
            </a: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 marL="514350" indent="-514350">
              <a:buAutoNum type="arabicPeriod"/>
            </a:pPr>
            <a:endParaRPr lang="ky-KG" dirty="0"/>
          </a:p>
        </p:txBody>
      </p:sp>
    </p:spTree>
    <p:extLst>
      <p:ext uri="{BB962C8B-B14F-4D97-AF65-F5344CB8AC3E}">
        <p14:creationId xmlns:p14="http://schemas.microsoft.com/office/powerpoint/2010/main" val="2901321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42DBC-B5EF-4A40-B12F-66935B8EB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latin typeface="Arial Narrow" panose="020B0606020202030204" pitchFamily="34" charset="0"/>
              </a:rPr>
              <a:t>Дефиниции, используемые в презентации</a:t>
            </a:r>
            <a:endParaRPr lang="ky-KG" sz="40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8DD8E-11C7-42F9-912C-DCDA76419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Организованный сектор – коллективные средства размещения, представляющие официальную статистическую отчетность: природные парки, заповедники, гостиницы, санатории, курорты, дома отдыха, пансионаты, туристические базы, юрточные городки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Неорганизованный сектор – частные гостевые дома, домашние хозяйства, принимающие туристов в рекреационной зоне Иссык-Кульской области</a:t>
            </a:r>
            <a:endParaRPr lang="ky-KG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2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59A99-5CCB-41E6-8A0E-A8DF954C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7516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latin typeface="Arial Narrow" panose="020B0606020202030204" pitchFamily="34" charset="0"/>
              </a:rPr>
            </a:br>
            <a:br>
              <a:rPr lang="ru-RU" sz="2000" b="1" dirty="0">
                <a:latin typeface="Arial Narrow" panose="020B0606020202030204" pitchFamily="34" charset="0"/>
              </a:rPr>
            </a:br>
            <a:r>
              <a:rPr lang="ru-RU" sz="2000" b="1" dirty="0">
                <a:latin typeface="Arial Narrow" panose="020B0606020202030204" pitchFamily="34" charset="0"/>
              </a:rPr>
              <a:t>Численность отдохнувших в организованном и неорганизованном секторе туризма в 2023г.</a:t>
            </a:r>
            <a:br>
              <a:rPr lang="ru-RU" dirty="0"/>
            </a:br>
            <a:endParaRPr lang="ky-KG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B2B31D9-1B0B-42DE-BC4D-625B0A7239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89725832"/>
              </p:ext>
            </p:extLst>
          </p:nvPr>
        </p:nvGraphicFramePr>
        <p:xfrm>
          <a:off x="689112" y="1138687"/>
          <a:ext cx="5288993" cy="5296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182">
                  <a:extLst>
                    <a:ext uri="{9D8B030D-6E8A-4147-A177-3AD203B41FA5}">
                      <a16:colId xmlns:a16="http://schemas.microsoft.com/office/drawing/2014/main" val="2820427409"/>
                    </a:ext>
                  </a:extLst>
                </a:gridCol>
                <a:gridCol w="961065">
                  <a:extLst>
                    <a:ext uri="{9D8B030D-6E8A-4147-A177-3AD203B41FA5}">
                      <a16:colId xmlns:a16="http://schemas.microsoft.com/office/drawing/2014/main" val="2688433448"/>
                    </a:ext>
                  </a:extLst>
                </a:gridCol>
                <a:gridCol w="951999">
                  <a:extLst>
                    <a:ext uri="{9D8B030D-6E8A-4147-A177-3AD203B41FA5}">
                      <a16:colId xmlns:a16="http://schemas.microsoft.com/office/drawing/2014/main" val="2521794483"/>
                    </a:ext>
                  </a:extLst>
                </a:gridCol>
                <a:gridCol w="1452747">
                  <a:extLst>
                    <a:ext uri="{9D8B030D-6E8A-4147-A177-3AD203B41FA5}">
                      <a16:colId xmlns:a16="http://schemas.microsoft.com/office/drawing/2014/main" val="273664369"/>
                    </a:ext>
                  </a:extLst>
                </a:gridCol>
              </a:tblGrid>
              <a:tr h="578874">
                <a:tc>
                  <a:txBody>
                    <a:bodyPr/>
                    <a:lstStyle/>
                    <a:p>
                      <a:pPr algn="l" fontAlgn="b"/>
                      <a:endParaRPr lang="ky-KG" sz="18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2023г. </a:t>
                      </a:r>
                    </a:p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в% к 2022г.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98213238"/>
                  </a:ext>
                </a:extLst>
              </a:tr>
              <a:tr h="605859">
                <a:tc>
                  <a:txBody>
                    <a:bodyPr/>
                    <a:lstStyle/>
                    <a:p>
                      <a:pPr algn="l" fontAlgn="t"/>
                      <a:endParaRPr lang="ky-KG" sz="18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fontAlgn="t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1 970,9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2 864,2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 145,3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3349502"/>
                  </a:ext>
                </a:extLst>
              </a:tr>
              <a:tr h="605859">
                <a:tc>
                  <a:txBody>
                    <a:bodyPr/>
                    <a:lstStyle/>
                    <a:p>
                      <a:pPr algn="l" fontAlgn="t"/>
                      <a:endParaRPr lang="ky-KG" sz="18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Организованный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1 133,9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1 805,2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ky-KG" sz="18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159,2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6881943"/>
                  </a:ext>
                </a:extLst>
              </a:tr>
              <a:tr h="864346">
                <a:tc>
                  <a:txBody>
                    <a:bodyPr/>
                    <a:lstStyle/>
                    <a:p>
                      <a:pPr algn="l" fontAlgn="t"/>
                      <a:endParaRPr lang="ky-KG" sz="18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Неорганизованный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837,0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1 059,0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126,5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14338113"/>
                  </a:ext>
                </a:extLst>
              </a:tr>
              <a:tr h="605859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Из нее: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ky-KG" sz="18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1287949"/>
                  </a:ext>
                </a:extLst>
              </a:tr>
              <a:tr h="722291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Иссык-Кульская область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1 150,6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1 614,0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effectLst/>
                          <a:latin typeface="Arial Narrow" panose="020B0606020202030204" pitchFamily="34" charset="0"/>
                        </a:rPr>
                        <a:t>140,3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10090122"/>
                  </a:ext>
                </a:extLst>
              </a:tr>
              <a:tr h="605859">
                <a:tc>
                  <a:txBody>
                    <a:bodyPr/>
                    <a:lstStyle/>
                    <a:p>
                      <a:pPr algn="l" fontAlgn="t"/>
                      <a:endParaRPr lang="ky-KG" sz="18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Организованный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313,6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555,0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177,0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7371178"/>
                  </a:ext>
                </a:extLst>
              </a:tr>
              <a:tr h="707672">
                <a:tc>
                  <a:txBody>
                    <a:bodyPr/>
                    <a:lstStyle/>
                    <a:p>
                      <a:pPr algn="l" fontAlgn="t"/>
                      <a:endParaRPr lang="ky-KG" sz="18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Неорганизованный </a:t>
                      </a:r>
                    </a:p>
                  </a:txBody>
                  <a:tcPr marL="11430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837,0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1 059,0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effectLst/>
                          <a:latin typeface="Arial Narrow" panose="020B0606020202030204" pitchFamily="34" charset="0"/>
                        </a:rPr>
                        <a:t>126,5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35432958"/>
                  </a:ext>
                </a:extLst>
              </a:tr>
            </a:tbl>
          </a:graphicData>
        </a:graphic>
      </p:graphicFrame>
      <p:pic>
        <p:nvPicPr>
          <p:cNvPr id="6" name="Объект 5">
            <a:extLst>
              <a:ext uri="{FF2B5EF4-FFF2-40B4-BE49-F238E27FC236}">
                <a16:creationId xmlns:a16="http://schemas.microsoft.com/office/drawing/2014/main" id="{ED0584BA-AEBF-F9F7-FA31-846C75F9FC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30400" y="1518249"/>
            <a:ext cx="3865199" cy="435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91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46C7E-4F7B-3CC5-C838-15C92D64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500" b="1" dirty="0">
                <a:latin typeface="Arial Narrow" panose="020B0606020202030204" pitchFamily="34" charset="0"/>
              </a:rPr>
              <a:t>Число отдохнувших (туристов) по регионам Кыргызской Республики </a:t>
            </a:r>
            <a:br>
              <a:rPr lang="ru-RU" sz="2500" b="1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(в процентах к итогу)</a:t>
            </a:r>
            <a:endParaRPr lang="ru-KG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FB1608D-3491-43D7-B963-246287FA8D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529695"/>
              </p:ext>
            </p:extLst>
          </p:nvPr>
        </p:nvGraphicFramePr>
        <p:xfrm>
          <a:off x="1367406" y="1484851"/>
          <a:ext cx="8288322" cy="5008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674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83051-9A9D-42C0-A3EA-7F85CC3D4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36525" cy="63553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al Narrow" panose="020B0606020202030204" pitchFamily="34" charset="0"/>
              </a:rPr>
              <a:t>Число</a:t>
            </a:r>
            <a:r>
              <a:rPr lang="ru-RU" sz="2800" dirty="0">
                <a:latin typeface="Arial Narrow" panose="020B0606020202030204" pitchFamily="34" charset="0"/>
              </a:rPr>
              <a:t> </a:t>
            </a:r>
            <a:r>
              <a:rPr lang="ru-RU" sz="2800" b="1" dirty="0">
                <a:latin typeface="Arial Narrow" panose="020B0606020202030204" pitchFamily="34" charset="0"/>
              </a:rPr>
              <a:t>посетителей (отдохнувших) в организованном секторе в 2023г. </a:t>
            </a:r>
            <a:endParaRPr lang="ky-KG" sz="1800" b="1" i="1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9A39EAA-BFAD-4FEB-9690-71A3519CF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876128"/>
              </p:ext>
            </p:extLst>
          </p:nvPr>
        </p:nvGraphicFramePr>
        <p:xfrm>
          <a:off x="562062" y="1000664"/>
          <a:ext cx="11006355" cy="5551140"/>
        </p:xfrm>
        <a:graphic>
          <a:graphicData uri="http://schemas.openxmlformats.org/drawingml/2006/table">
            <a:tbl>
              <a:tblPr/>
              <a:tblGrid>
                <a:gridCol w="1811043">
                  <a:extLst>
                    <a:ext uri="{9D8B030D-6E8A-4147-A177-3AD203B41FA5}">
                      <a16:colId xmlns:a16="http://schemas.microsoft.com/office/drawing/2014/main" val="158715046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4157775448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1447505811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1454510115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2701432707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658326837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2220296189"/>
                    </a:ext>
                  </a:extLst>
                </a:gridCol>
                <a:gridCol w="1178886">
                  <a:extLst>
                    <a:ext uri="{9D8B030D-6E8A-4147-A177-3AD203B41FA5}">
                      <a16:colId xmlns:a16="http://schemas.microsoft.com/office/drawing/2014/main" val="1210710511"/>
                    </a:ext>
                  </a:extLst>
                </a:gridCol>
                <a:gridCol w="943110">
                  <a:extLst>
                    <a:ext uri="{9D8B030D-6E8A-4147-A177-3AD203B41FA5}">
                      <a16:colId xmlns:a16="http://schemas.microsoft.com/office/drawing/2014/main" val="1307143484"/>
                    </a:ext>
                  </a:extLst>
                </a:gridCol>
              </a:tblGrid>
              <a:tr h="54532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                                                  (тыс.чел)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год (в % к общему числу по территории)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11808"/>
                  </a:ext>
                </a:extLst>
              </a:tr>
              <a:tr h="287011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граждане: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граждане: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88638"/>
                  </a:ext>
                </a:extLst>
              </a:tr>
              <a:tr h="813198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</a:t>
                      </a:r>
                      <a:b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стран</a:t>
                      </a:r>
                      <a:b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СНГ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стран </a:t>
                      </a:r>
                      <a:b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 СНГ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</a:t>
                      </a:r>
                      <a:b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стана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стран</a:t>
                      </a:r>
                      <a:b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ky-K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СНГ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стран </a:t>
                      </a:r>
                      <a:b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ky-KG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 СНГ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6540"/>
                  </a:ext>
                </a:extLst>
              </a:tr>
              <a:tr h="587064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Кыргызская Республика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1 805,2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1 394,2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632697"/>
                  </a:ext>
                </a:extLst>
              </a:tr>
              <a:tr h="57402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Иссык-Кульская 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555,0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452,2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540830"/>
                  </a:ext>
                </a:extLst>
              </a:tr>
              <a:tr h="587064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Джалал-Абадская 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715235"/>
                  </a:ext>
                </a:extLst>
              </a:tr>
              <a:tr h="2975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Нарынская 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702889"/>
                  </a:ext>
                </a:extLst>
              </a:tr>
              <a:tr h="2975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Баткенская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816705"/>
                  </a:ext>
                </a:extLst>
              </a:tr>
              <a:tr h="2975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Ошская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104378"/>
                  </a:ext>
                </a:extLst>
              </a:tr>
              <a:tr h="2975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Таласская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457752"/>
                  </a:ext>
                </a:extLst>
              </a:tr>
              <a:tr h="2975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Чуйская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022973"/>
                  </a:ext>
                </a:extLst>
              </a:tr>
              <a:tr h="334847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374391"/>
                  </a:ext>
                </a:extLst>
              </a:tr>
              <a:tr h="334847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555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91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3E323-8DED-414A-7ECC-D085E72F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379"/>
            <a:ext cx="10376140" cy="73905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перечений (прибытий) границы Кыргызской Республики иностранными гражданами по стране гражданства</a:t>
            </a:r>
            <a:endParaRPr lang="ru-KG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BCFCCA6-CD98-4ADA-A50E-CA52A4935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451928"/>
              </p:ext>
            </p:extLst>
          </p:nvPr>
        </p:nvGraphicFramePr>
        <p:xfrm>
          <a:off x="1124124" y="1199626"/>
          <a:ext cx="9915789" cy="5408591"/>
        </p:xfrm>
        <a:graphic>
          <a:graphicData uri="http://schemas.openxmlformats.org/drawingml/2006/table">
            <a:tbl>
              <a:tblPr/>
              <a:tblGrid>
                <a:gridCol w="2053454">
                  <a:extLst>
                    <a:ext uri="{9D8B030D-6E8A-4147-A177-3AD203B41FA5}">
                      <a16:colId xmlns:a16="http://schemas.microsoft.com/office/drawing/2014/main" val="1042842466"/>
                    </a:ext>
                  </a:extLst>
                </a:gridCol>
                <a:gridCol w="1572467">
                  <a:extLst>
                    <a:ext uri="{9D8B030D-6E8A-4147-A177-3AD203B41FA5}">
                      <a16:colId xmlns:a16="http://schemas.microsoft.com/office/drawing/2014/main" val="2407223276"/>
                    </a:ext>
                  </a:extLst>
                </a:gridCol>
                <a:gridCol w="1572467">
                  <a:extLst>
                    <a:ext uri="{9D8B030D-6E8A-4147-A177-3AD203B41FA5}">
                      <a16:colId xmlns:a16="http://schemas.microsoft.com/office/drawing/2014/main" val="3150639861"/>
                    </a:ext>
                  </a:extLst>
                </a:gridCol>
                <a:gridCol w="1572467">
                  <a:extLst>
                    <a:ext uri="{9D8B030D-6E8A-4147-A177-3AD203B41FA5}">
                      <a16:colId xmlns:a16="http://schemas.microsoft.com/office/drawing/2014/main" val="757414792"/>
                    </a:ext>
                  </a:extLst>
                </a:gridCol>
                <a:gridCol w="1572467">
                  <a:extLst>
                    <a:ext uri="{9D8B030D-6E8A-4147-A177-3AD203B41FA5}">
                      <a16:colId xmlns:a16="http://schemas.microsoft.com/office/drawing/2014/main" val="463424878"/>
                    </a:ext>
                  </a:extLst>
                </a:gridCol>
                <a:gridCol w="1572467">
                  <a:extLst>
                    <a:ext uri="{9D8B030D-6E8A-4147-A177-3AD203B41FA5}">
                      <a16:colId xmlns:a16="http://schemas.microsoft.com/office/drawing/2014/main" val="2596867082"/>
                    </a:ext>
                  </a:extLst>
                </a:gridCol>
              </a:tblGrid>
              <a:tr h="19794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754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5754" marR="5754" marT="5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5754" marR="5754" marT="5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5754" marR="5754" marT="5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5754" marR="5754" marT="5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2023 в процентах к 2022 году </a:t>
                      </a:r>
                    </a:p>
                  </a:txBody>
                  <a:tcPr marL="5754" marR="5754" marT="57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3811550"/>
                  </a:ext>
                </a:extLst>
              </a:tr>
              <a:tr h="632208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тыс. пересечений</a:t>
                      </a:r>
                    </a:p>
                  </a:txBody>
                  <a:tcPr marL="5754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 процентах к итогу</a:t>
                      </a:r>
                    </a:p>
                  </a:txBody>
                  <a:tcPr marL="5754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25870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</a:p>
                  </a:txBody>
                  <a:tcPr marL="5754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7 062,8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8 757,3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672184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Узбекистан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4 305,9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5 375,1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61,4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124,8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8194204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Казахстан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1 860,4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2 389,2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128,4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927919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Россия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649,9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639,6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98,4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56612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Кытай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804,5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042557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Турция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0,7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108,7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484669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Индия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22,6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117,3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198361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Германия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123,8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855806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Пакистан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16,9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107,1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631017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США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112,1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566852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Южная Корея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15,6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0,2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171,4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345842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Великобритания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3004148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Франция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119,6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901692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Беларусь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100,0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586143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ОАЭ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4,6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938429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Украина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105,5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648458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Азербайджан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5,3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90,6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243580"/>
                  </a:ext>
                </a:extLst>
              </a:tr>
              <a:tr h="394103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Саудовская Аравия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940377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Монголия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5,9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3,9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472457"/>
                  </a:ext>
                </a:extLst>
              </a:tr>
              <a:tr h="197941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Другие</a:t>
                      </a:r>
                    </a:p>
                  </a:txBody>
                  <a:tcPr marL="69046" marR="5754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57,5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80,0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0,9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139,1</a:t>
                      </a:r>
                    </a:p>
                  </a:txBody>
                  <a:tcPr marL="5754" marR="207138" marT="57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79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636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E10C7-9318-9F16-230B-7EEDF048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Число перечений (прибытий) границы Кыргызской Республики иностранными гражданами по стране гражданства, (тыс. в %)</a:t>
            </a:r>
            <a:endParaRPr lang="ru-KG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A7F6BFF6-E7B7-1227-0A5B-6E7102580B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5801" y="1889185"/>
            <a:ext cx="4293076" cy="4235569"/>
          </a:xfrm>
          <a:prstGeom prst="rect">
            <a:avLst/>
          </a:prstGeo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4E2988D3-6A3D-A4ED-E6D7-6611EAB7AE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1259" y="1889185"/>
            <a:ext cx="4354542" cy="423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18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482AC-5B61-4189-C71E-F35E5455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463" y="365125"/>
            <a:ext cx="6599209" cy="626913"/>
          </a:xfrm>
        </p:spPr>
        <p:txBody>
          <a:bodyPr/>
          <a:lstStyle/>
          <a:p>
            <a:pPr algn="ctr"/>
            <a:r>
              <a:rPr lang="ky-KG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 в сферу туризма</a:t>
            </a:r>
            <a:endParaRPr lang="ru-KG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98422C-469A-BD26-3480-EBAD81D96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011" y="1566880"/>
            <a:ext cx="5314416" cy="40606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3383DE-33C6-DFD7-DBE9-72399D128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76" y="3979950"/>
            <a:ext cx="4538038" cy="25129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3DB378-F19B-8E68-BC7B-D7F842A4E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00" y="1086928"/>
            <a:ext cx="4584589" cy="276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39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D6F07-2006-8415-7910-7B5DFD593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8782"/>
          </a:xfrm>
        </p:spPr>
        <p:txBody>
          <a:bodyPr>
            <a:normAutofit/>
          </a:bodyPr>
          <a:lstStyle/>
          <a:p>
            <a:pPr algn="ctr"/>
            <a:r>
              <a:rPr lang="ky-KG" sz="2000" b="1" dirty="0">
                <a:latin typeface="Arial" panose="020B0604020202020204" pitchFamily="34" charset="0"/>
                <a:cs typeface="Arial" panose="020B0604020202020204" pitchFamily="34" charset="0"/>
              </a:rPr>
              <a:t>ВВП в сфере туристической деятельности</a:t>
            </a:r>
            <a:br>
              <a:rPr lang="ky-KG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 к ВВП)</a:t>
            </a:r>
            <a:endParaRPr lang="ru-KG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E62C0E1-4486-4BE4-A625-B6F5548C8E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1965432"/>
              </p:ext>
            </p:extLst>
          </p:nvPr>
        </p:nvGraphicFramePr>
        <p:xfrm>
          <a:off x="838199" y="1593907"/>
          <a:ext cx="9689983" cy="489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428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 NSC">
            <a:extLst>
              <a:ext uri="{FF2B5EF4-FFF2-40B4-BE49-F238E27FC236}">
                <a16:creationId xmlns:a16="http://schemas.microsoft.com/office/drawing/2014/main" id="{9B8C6BB0-CFB8-423E-9C1E-C9CC9365B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590" y="537861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2563629" y="2967335"/>
            <a:ext cx="7064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635</Words>
  <Application>Microsoft Office PowerPoint</Application>
  <PresentationFormat>Широкоэкранный</PresentationFormat>
  <Paragraphs>300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Times New Roman</vt:lpstr>
      <vt:lpstr>Тема Office</vt:lpstr>
      <vt:lpstr>О туризме  в Кыргызской Республике  в 2023 году  </vt:lpstr>
      <vt:lpstr>Источники информации</vt:lpstr>
      <vt:lpstr>Дефиниции, используемые в презентации</vt:lpstr>
      <vt:lpstr>  Численность отдохнувших в организованном и неорганизованном секторе туризма в 2023г. </vt:lpstr>
      <vt:lpstr>Число отдохнувших (туристов) по регионам Кыргызской Республики  (в процентах к итогу)</vt:lpstr>
      <vt:lpstr>Число посетителей (отдохнувших) в организованном секторе в 2023г. </vt:lpstr>
      <vt:lpstr>Динамика перечений (прибытий) границы Кыргызской Республики иностранными гражданами по стране гражданства</vt:lpstr>
      <vt:lpstr>Число перечений (прибытий) границы Кыргызской Республики иностранными гражданами по стране гражданства, (тыс. в %)</vt:lpstr>
      <vt:lpstr>Инвестиции в сферу туризма</vt:lpstr>
      <vt:lpstr>ВВП в сфере туристической деятельности (в процентах к ВВП)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81</cp:revision>
  <cp:lastPrinted>2024-04-09T04:18:49Z</cp:lastPrinted>
  <dcterms:created xsi:type="dcterms:W3CDTF">2022-07-25T13:40:24Z</dcterms:created>
  <dcterms:modified xsi:type="dcterms:W3CDTF">2024-04-10T07:52:47Z</dcterms:modified>
</cp:coreProperties>
</file>