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7.xml" ContentType="application/vnd.openxmlformats-officedocument.presentationml.notesSl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4" r:id="rId1"/>
  </p:sldMasterIdLst>
  <p:notesMasterIdLst>
    <p:notesMasterId r:id="rId14"/>
  </p:notesMasterIdLst>
  <p:handoutMasterIdLst>
    <p:handoutMasterId r:id="rId15"/>
  </p:handoutMasterIdLst>
  <p:sldIdLst>
    <p:sldId id="405" r:id="rId2"/>
    <p:sldId id="413" r:id="rId3"/>
    <p:sldId id="425" r:id="rId4"/>
    <p:sldId id="414" r:id="rId5"/>
    <p:sldId id="422" r:id="rId6"/>
    <p:sldId id="415" r:id="rId7"/>
    <p:sldId id="416" r:id="rId8"/>
    <p:sldId id="424" r:id="rId9"/>
    <p:sldId id="419" r:id="rId10"/>
    <p:sldId id="423" r:id="rId11"/>
    <p:sldId id="398" r:id="rId12"/>
    <p:sldId id="408" r:id="rId13"/>
  </p:sldIdLst>
  <p:sldSz cx="9906000" cy="6858000" type="A4"/>
  <p:notesSz cx="9906000" cy="67945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5pPr>
    <a:lvl6pPr marL="22860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6pPr>
    <a:lvl7pPr marL="27432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7pPr>
    <a:lvl8pPr marL="32004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8pPr>
    <a:lvl9pPr marL="36576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udakeeva" initials="K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CC"/>
    <a:srgbClr val="99CCFF"/>
    <a:srgbClr val="7772E0"/>
    <a:srgbClr val="000099"/>
    <a:srgbClr val="FFCC00"/>
    <a:srgbClr val="000000"/>
    <a:srgbClr val="CCFFFF"/>
    <a:srgbClr val="CCFFCC"/>
    <a:srgbClr val="66FFFF"/>
    <a:srgbClr val="DD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356" autoAdjust="0"/>
  </p:normalViewPr>
  <p:slideViewPr>
    <p:cSldViewPr>
      <p:cViewPr varScale="1">
        <p:scale>
          <a:sx n="73" d="100"/>
          <a:sy n="73" d="100"/>
        </p:scale>
        <p:origin x="240" y="78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mamanova\AppData\Roaming\Microsoft\Excel\&#1050;&#1085;&#1080;&#1075;&#1072;1%20(version%201).xlsb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isk%20D\2016%20&#1053;&#1069;&#1046;\&#1087;&#1088;&#1077;&#1079;%20&#1057;&#1061;%202016\&#1087;&#1088;&#1077;&#1089;&#1089;&#1082;&#1086;&#1085;&#1092;%20&#1080;&#1102;&#1083;&#1100;\12.07%20&#1075;&#1088;&#1072;&#1092;%20&#1057;&#1061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isk%20D\2018&#1075;%20&#1060;.&#1059;&#1089;&#1087;&#1077;&#1093;\&#1055;&#1088;&#1080;&#1082;&#1082;&#1072;&#1079;&#1099;%20&#1080;%20&#1057;&#1083;&#1091;&#1078;\&#1055;&#1088;&#1077;&#1079;&#1077;&#1085;&#1090;%202018\&#1055;&#1088;&#1077;&#1079;%20&#1055;&#1086;&#1089;&#1055;&#1083;&#1086;&#1097;%202018\&#1058;&#1072;&#1073;&#1083;&#1080;&#1094;&#1099;%202018%20&#107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mamanova\AppData\Roaming\Microsoft\Excel\&#1050;&#1085;&#1080;&#1075;&#1072;1%20(version%201).xlsb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isk%20D\2016%20&#1053;&#1069;&#1046;\&#1087;&#1088;&#1077;&#1079;%20&#1057;&#1061;%202016\&#1087;&#1088;&#1077;&#1089;&#1089;&#1082;&#1086;&#1085;&#1092;%20&#1080;&#1102;&#1083;&#1100;\12.07%20&#1075;&#1088;&#1072;&#1092;%20&#1057;&#1061;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isk%20D\2018&#1075;%20&#1060;.&#1059;&#1089;&#1087;&#1077;&#1093;\&#1055;&#1088;&#1080;&#1082;&#1082;&#1072;&#1079;&#1099;%20&#1080;%20&#1057;&#1083;&#1091;&#1078;\&#1055;&#1088;&#1077;&#1079;&#1077;&#1085;&#1090;%202018\&#1055;&#1088;&#1077;&#1079;%20&#1055;&#1086;&#1089;&#1055;&#1083;&#1086;&#1097;%202018\&#1058;&#1072;&#1073;&#1083;&#1080;&#1094;&#1099;%202018%20&#1075;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D:\216\2018\4-&#1089;&#1093;%20&#1079;&#1072;%202018\&#1055;&#1088;&#1077;&#1079;&#1077;&#1085;&#1090;&#1072;&#1094;&#1080;&#1080;%20&#1091;&#1095;&#1077;&#1090;%20&#1087;&#1086;&#1089;&#1077;&#1074;&#1085;&#1099;&#1093;%20&#1087;&#1083;&#1086;&#1097;&#1072;&#1076;&#1077;&#1081;%202018\&#1058;&#1072;&#1073;&#1083;&#1080;&#1094;&#1099;%202018%20&#1075;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isk%20D\2018&#1075;%20&#1060;.&#1059;&#1089;&#1087;&#1077;&#1093;\&#1055;&#1088;&#1080;&#1082;&#1082;&#1072;&#1079;&#1099;%20&#1080;%20&#1057;&#1083;&#1091;&#1078;\&#1055;&#1088;&#1077;&#1079;&#1077;&#1085;&#1090;%202018\&#1055;&#1088;&#1077;&#1079;%20&#1055;&#1086;&#1089;&#1055;&#1083;&#1086;&#1097;%202018\&#1058;&#1072;&#1073;&#1083;&#1080;&#1094;&#1099;%202018%20&#1075;.xlsx" TargetMode="Externa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2\common\Common%20Information\216\&#1041;&#1080;&#1081;&#1075;&#1072;&#1079;&#1099;\&#1058;&#1072;&#1073;&#1083;&#1080;&#1094;&#1099;%202018%20&#1075;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4106210421064324E-2"/>
          <c:y val="1.6204863659052056E-2"/>
          <c:w val="0.91291298153932265"/>
          <c:h val="0.74402529067507794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Лист1!$S$15:$S$23</c:f>
              <c:strCache>
                <c:ptCount val="9"/>
                <c:pt idx="0">
                  <c:v>Баткенская </c:v>
                </c:pt>
                <c:pt idx="1">
                  <c:v>Джалал-Абадская </c:v>
                </c:pt>
                <c:pt idx="2">
                  <c:v>Иссык-Кульская </c:v>
                </c:pt>
                <c:pt idx="3">
                  <c:v>Нарынская </c:v>
                </c:pt>
                <c:pt idx="4">
                  <c:v>Ошская </c:v>
                </c:pt>
                <c:pt idx="5">
                  <c:v>Таласская </c:v>
                </c:pt>
                <c:pt idx="6">
                  <c:v>Чуйская  </c:v>
                </c:pt>
                <c:pt idx="7">
                  <c:v>г. Бишкек</c:v>
                </c:pt>
                <c:pt idx="8">
                  <c:v>г. Ош</c:v>
                </c:pt>
              </c:strCache>
            </c:strRef>
          </c:cat>
          <c:val>
            <c:numRef>
              <c:f>Лист1!$T$15:$T$23</c:f>
              <c:numCache>
                <c:formatCode>General</c:formatCode>
                <c:ptCount val="9"/>
                <c:pt idx="0">
                  <c:v>100</c:v>
                </c:pt>
                <c:pt idx="1">
                  <c:v>99.9</c:v>
                </c:pt>
                <c:pt idx="2">
                  <c:v>99.8</c:v>
                </c:pt>
                <c:pt idx="3">
                  <c:v>100.9</c:v>
                </c:pt>
                <c:pt idx="4">
                  <c:v>100.2</c:v>
                </c:pt>
                <c:pt idx="5">
                  <c:v>100</c:v>
                </c:pt>
                <c:pt idx="6">
                  <c:v>100.1</c:v>
                </c:pt>
                <c:pt idx="7">
                  <c:v>100</c:v>
                </c:pt>
                <c:pt idx="8">
                  <c:v>123.4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4A-4377-96DB-9C3FC69CD8C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0871512"/>
        <c:axId val="130876608"/>
      </c:barChart>
      <c:catAx>
        <c:axId val="1308715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0C15C4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30876608"/>
        <c:crosses val="autoZero"/>
        <c:auto val="1"/>
        <c:lblAlgn val="ctr"/>
        <c:lblOffset val="100"/>
        <c:noMultiLvlLbl val="0"/>
      </c:catAx>
      <c:valAx>
        <c:axId val="130876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0871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2800016565159354E-2"/>
          <c:y val="2.7324819933935353E-2"/>
          <c:w val="0.79956897674761751"/>
          <c:h val="0.57024063054026863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b"/>
      <c:layout>
        <c:manualLayout>
          <c:xMode val="edge"/>
          <c:yMode val="edge"/>
          <c:x val="8.7556466212697193E-2"/>
          <c:y val="0.60501767409254992"/>
          <c:w val="0.81443785281526804"/>
          <c:h val="0.38007787867075804"/>
        </c:manualLayout>
      </c:layout>
      <c:overlay val="0"/>
      <c:txPr>
        <a:bodyPr/>
        <a:lstStyle/>
        <a:p>
          <a:pPr>
            <a:defRPr sz="12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808850367905487"/>
          <c:y val="3.287759586001171E-2"/>
          <c:w val="0.818632462097029"/>
          <c:h val="0.5868358697899273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40F-47E3-B627-7FBA544253F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40F-47E3-B627-7FBA544253F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40F-47E3-B627-7FBA544253F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40F-47E3-B627-7FBA544253F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C40F-47E3-B627-7FBA544253F3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C40F-47E3-B627-7FBA544253F3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C40F-47E3-B627-7FBA544253F3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C40F-47E3-B627-7FBA544253F3}"/>
              </c:ext>
            </c:extLst>
          </c:dPt>
          <c:dLbls>
            <c:dLbl>
              <c:idx val="3"/>
              <c:layout>
                <c:manualLayout>
                  <c:x val="0.14085292164032329"/>
                  <c:y val="5.436083032017000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C40F-47E3-B627-7FBA544253F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Лист1!$S$30:$S$37</c:f>
              <c:strCache>
                <c:ptCount val="8"/>
                <c:pt idx="0">
                  <c:v>Зерновые культуры </c:v>
                </c:pt>
                <c:pt idx="1">
                  <c:v>Зернобобовые</c:v>
                </c:pt>
                <c:pt idx="2">
                  <c:v>Масличные</c:v>
                </c:pt>
                <c:pt idx="3">
                  <c:v>Сахарная свекла </c:v>
                </c:pt>
                <c:pt idx="4">
                  <c:v>Картофель</c:v>
                </c:pt>
                <c:pt idx="5">
                  <c:v>Овощи</c:v>
                </c:pt>
                <c:pt idx="6">
                  <c:v>Прочие культуры</c:v>
                </c:pt>
                <c:pt idx="7">
                  <c:v>Кормовые культуры</c:v>
                </c:pt>
              </c:strCache>
            </c:strRef>
          </c:cat>
          <c:val>
            <c:numRef>
              <c:f>Лист1!$T$30:$T$37</c:f>
              <c:numCache>
                <c:formatCode>0.0</c:formatCode>
                <c:ptCount val="8"/>
                <c:pt idx="0">
                  <c:v>45.5</c:v>
                </c:pt>
                <c:pt idx="1">
                  <c:v>5.0999999999999996</c:v>
                </c:pt>
                <c:pt idx="2">
                  <c:v>2.1</c:v>
                </c:pt>
                <c:pt idx="3">
                  <c:v>1.2</c:v>
                </c:pt>
                <c:pt idx="4">
                  <c:v>6.5</c:v>
                </c:pt>
                <c:pt idx="5">
                  <c:v>4.4000000000000004</c:v>
                </c:pt>
                <c:pt idx="6">
                  <c:v>4</c:v>
                </c:pt>
                <c:pt idx="7">
                  <c:v>31.2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C40F-47E3-B627-7FBA544253F3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7.4437501209154737E-3"/>
          <c:y val="0.54028451828008439"/>
          <c:w val="0.37296471847652951"/>
          <c:h val="0.45971548171991566"/>
        </c:manualLayout>
      </c:layout>
      <c:overlay val="0"/>
      <c:spPr>
        <a:solidFill>
          <a:schemeClr val="bg1">
            <a:lumMod val="95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solidFill>
            <a:schemeClr val="tx1">
              <a:lumMod val="50000"/>
              <a:lumOff val="50000"/>
            </a:schemeClr>
          </a:solidFill>
        </a:ln>
        <a:effectLst>
          <a:outerShdw blurRad="25400" dist="50800" dir="5400000" algn="ctr" rotWithShape="0">
            <a:srgbClr val="000000">
              <a:alpha val="43137"/>
            </a:srgbClr>
          </a:outerShdw>
        </a:effectLst>
        <a:sp3d>
          <a:contourClr>
            <a:schemeClr val="tx1">
              <a:lumMod val="50000"/>
              <a:lumOff val="50000"/>
            </a:schemeClr>
          </a:contourClr>
        </a:sp3d>
      </c:spPr>
    </c:floor>
    <c:sideWall>
      <c:thickness val="0"/>
      <c:spPr>
        <a:noFill/>
        <a:ln>
          <a:solidFill>
            <a:schemeClr val="bg1"/>
          </a:solidFill>
        </a:ln>
        <a:effectLst>
          <a:outerShdw blurRad="50800" dist="50800" dir="5400000" algn="ctr" rotWithShape="0">
            <a:srgbClr val="000000">
              <a:alpha val="51000"/>
            </a:srgbClr>
          </a:outerShdw>
        </a:effectLst>
        <a:sp3d>
          <a:contourClr>
            <a:schemeClr val="bg1"/>
          </a:contourClr>
        </a:sp3d>
      </c:spPr>
    </c:sideWall>
    <c:backWall>
      <c:thickness val="0"/>
      <c:spPr>
        <a:noFill/>
        <a:ln>
          <a:solidFill>
            <a:schemeClr val="bg1"/>
          </a:solidFill>
        </a:ln>
        <a:effectLst>
          <a:outerShdw blurRad="50800" dist="50800" dir="5400000" algn="ctr" rotWithShape="0">
            <a:srgbClr val="000000">
              <a:alpha val="51000"/>
            </a:srgbClr>
          </a:outerShdw>
        </a:effectLst>
        <a:sp3d>
          <a:contourClr>
            <a:schemeClr val="bg1"/>
          </a:contourClr>
        </a:sp3d>
      </c:spPr>
    </c:backWall>
    <c:plotArea>
      <c:layout>
        <c:manualLayout>
          <c:layoutTarget val="inner"/>
          <c:xMode val="edge"/>
          <c:yMode val="edge"/>
          <c:x val="0.13765798912672716"/>
          <c:y val="2.1047770380834482E-2"/>
          <c:w val="0.80156089492817262"/>
          <c:h val="0.8798706972373440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Лист1!$M$1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rgbClr val="10AEE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6.2480649037830807E-3"/>
                  <c:y val="-5.18417989675725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E8A6-4EE3-9979-E211D03294A6}"/>
                </c:ext>
              </c:extLst>
            </c:dLbl>
            <c:dLbl>
              <c:idx val="1"/>
              <c:layout>
                <c:manualLayout>
                  <c:x val="-4.1653766025220536E-2"/>
                  <c:y val="-3.1105079380543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E8A6-4EE3-9979-E211D03294A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rgbClr val="00206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Лист1!$L$2:$L$4</c:f>
              <c:strCache>
                <c:ptCount val="3"/>
                <c:pt idx="0">
                  <c:v>Пшеница</c:v>
                </c:pt>
                <c:pt idx="1">
                  <c:v>Ячмень</c:v>
                </c:pt>
                <c:pt idx="2">
                  <c:v>Кукуруза на зерно</c:v>
                </c:pt>
              </c:strCache>
            </c:strRef>
          </c:cat>
          <c:val>
            <c:numRef>
              <c:f>Лист1!$M$2:$M$4</c:f>
              <c:numCache>
                <c:formatCode>General</c:formatCode>
                <c:ptCount val="3"/>
                <c:pt idx="0">
                  <c:v>101.6</c:v>
                </c:pt>
                <c:pt idx="1">
                  <c:v>100.2</c:v>
                </c:pt>
                <c:pt idx="2">
                  <c:v>103.7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7C-4205-A15E-C96DBAAD9552}"/>
            </c:ext>
          </c:extLst>
        </c:ser>
        <c:ser>
          <c:idx val="1"/>
          <c:order val="1"/>
          <c:tx>
            <c:strRef>
              <c:f>Лист1!$N$1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rgbClr val="FFCC0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2.9157636217654336E-2"/>
                  <c:y val="-1.38244797246860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E8A6-4EE3-9979-E211D03294A6}"/>
                </c:ext>
              </c:extLst>
            </c:dLbl>
            <c:dLbl>
              <c:idx val="2"/>
              <c:layout>
                <c:manualLayout>
                  <c:x val="4.7901830929003464E-2"/>
                  <c:y val="-5.18417989675726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E8A6-4EE3-9979-E211D03294A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rgbClr val="00206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Лист1!$L$2:$L$4</c:f>
              <c:strCache>
                <c:ptCount val="3"/>
                <c:pt idx="0">
                  <c:v>Пшеница</c:v>
                </c:pt>
                <c:pt idx="1">
                  <c:v>Ячмень</c:v>
                </c:pt>
                <c:pt idx="2">
                  <c:v>Кукуруза на зерно</c:v>
                </c:pt>
              </c:strCache>
            </c:strRef>
          </c:cat>
          <c:val>
            <c:numRef>
              <c:f>Лист1!$N$2:$N$4</c:f>
              <c:numCache>
                <c:formatCode>General</c:formatCode>
                <c:ptCount val="3"/>
                <c:pt idx="0">
                  <c:v>94.6</c:v>
                </c:pt>
                <c:pt idx="1">
                  <c:v>107.5</c:v>
                </c:pt>
                <c:pt idx="2">
                  <c:v>101.3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97C-4205-A15E-C96DBAAD955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482896968"/>
        <c:axId val="482898536"/>
        <c:axId val="0"/>
      </c:bar3DChart>
      <c:catAx>
        <c:axId val="482896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82898536"/>
        <c:crosses val="autoZero"/>
        <c:auto val="1"/>
        <c:lblAlgn val="ctr"/>
        <c:lblOffset val="100"/>
        <c:noMultiLvlLbl val="0"/>
      </c:catAx>
      <c:valAx>
        <c:axId val="482898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0"/>
                  <a:lumOff val="5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cap="sq">
            <a:solidFill>
              <a:schemeClr val="bg2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82896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90060167024576476"/>
          <c:y val="0.40975779581956406"/>
          <c:w val="9.8190598902409928E-2"/>
          <c:h val="0.1723028181528481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2800016565159354E-2"/>
          <c:y val="2.7324819933935353E-2"/>
          <c:w val="0.79956897674761751"/>
          <c:h val="0.57024063054026863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b"/>
      <c:layout>
        <c:manualLayout>
          <c:xMode val="edge"/>
          <c:yMode val="edge"/>
          <c:x val="8.7556466212697193E-2"/>
          <c:y val="0.60501767409254992"/>
          <c:w val="0.81443785281526804"/>
          <c:h val="0.38007787867075804"/>
        </c:manualLayout>
      </c:layout>
      <c:overlay val="0"/>
      <c:txPr>
        <a:bodyPr/>
        <a:lstStyle/>
        <a:p>
          <a:pPr>
            <a:defRPr sz="12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02363801522094"/>
          <c:y val="1.0458702639113613E-2"/>
          <c:w val="0.85087694746457476"/>
          <c:h val="0.55077669249293681"/>
        </c:manualLayout>
      </c:layout>
      <c:pieChart>
        <c:varyColors val="1"/>
        <c:ser>
          <c:idx val="3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987-44D5-9318-A799AE6C084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987-44D5-9318-A799AE6C084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987-44D5-9318-A799AE6C084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987-44D5-9318-A799AE6C084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987-44D5-9318-A799AE6C0840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E987-44D5-9318-A799AE6C0840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E987-44D5-9318-A799AE6C0840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E987-44D5-9318-A799AE6C0840}"/>
              </c:ext>
            </c:extLst>
          </c:dPt>
          <c:dLbls>
            <c:dLbl>
              <c:idx val="0"/>
              <c:layout>
                <c:manualLayout>
                  <c:x val="4.7254308853119736E-2"/>
                  <c:y val="9.4483549446886857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E987-44D5-9318-A799AE6C0840}"/>
                </c:ext>
              </c:extLst>
            </c:dLbl>
            <c:dLbl>
              <c:idx val="5"/>
              <c:layout>
                <c:manualLayout>
                  <c:x val="6.1882307542317772E-3"/>
                  <c:y val="-1.110015553827352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E987-44D5-9318-A799AE6C084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rgbClr val="000099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Овоши!$J$22:$J$29</c:f>
              <c:strCache>
                <c:ptCount val="8"/>
                <c:pt idx="0">
                  <c:v>  капуста всякая           </c:v>
                </c:pt>
                <c:pt idx="1">
                  <c:v>  огуpцы                 </c:v>
                </c:pt>
                <c:pt idx="2">
                  <c:v>  помидоpы                 </c:v>
                </c:pt>
                <c:pt idx="3">
                  <c:v>  свекла столовая</c:v>
                </c:pt>
                <c:pt idx="4">
                  <c:v>  моpковь столовая         </c:v>
                </c:pt>
                <c:pt idx="5">
                  <c:v>  лук на pепку             </c:v>
                </c:pt>
                <c:pt idx="6">
                  <c:v>  чеснок                   </c:v>
                </c:pt>
                <c:pt idx="7">
                  <c:v>  пpочие овощи             </c:v>
                </c:pt>
              </c:strCache>
            </c:strRef>
          </c:cat>
          <c:val>
            <c:numRef>
              <c:f>Овоши!$K$22:$K$29</c:f>
              <c:numCache>
                <c:formatCode>0.0</c:formatCode>
                <c:ptCount val="8"/>
                <c:pt idx="0">
                  <c:v>11.021203266651684</c:v>
                </c:pt>
                <c:pt idx="1">
                  <c:v>11.995204914962164</c:v>
                </c:pt>
                <c:pt idx="2">
                  <c:v>22.315876226867463</c:v>
                </c:pt>
                <c:pt idx="3">
                  <c:v>2.3600809170600137</c:v>
                </c:pt>
                <c:pt idx="4">
                  <c:v>14.905971379336179</c:v>
                </c:pt>
                <c:pt idx="5">
                  <c:v>16.509327938862668</c:v>
                </c:pt>
                <c:pt idx="6">
                  <c:v>8.1329137633925228</c:v>
                </c:pt>
                <c:pt idx="7">
                  <c:v>12.759421592867312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E987-44D5-9318-A799AE6C0840}"/>
            </c:ext>
          </c:extLst>
        </c:ser>
        <c:ser>
          <c:idx val="4"/>
          <c:order val="1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2-E987-44D5-9318-A799AE6C084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Овоши!$J$22:$J$29</c:f>
              <c:strCache>
                <c:ptCount val="8"/>
                <c:pt idx="0">
                  <c:v>  капуста всякая           </c:v>
                </c:pt>
                <c:pt idx="1">
                  <c:v>  огуpцы                 </c:v>
                </c:pt>
                <c:pt idx="2">
                  <c:v>  помидоpы                 </c:v>
                </c:pt>
                <c:pt idx="3">
                  <c:v>  свекла столовая</c:v>
                </c:pt>
                <c:pt idx="4">
                  <c:v>  моpковь столовая         </c:v>
                </c:pt>
                <c:pt idx="5">
                  <c:v>  лук на pепку             </c:v>
                </c:pt>
                <c:pt idx="6">
                  <c:v>  чеснок                   </c:v>
                </c:pt>
                <c:pt idx="7">
                  <c:v>  пpочие овощи             </c:v>
                </c:pt>
              </c:strCache>
            </c:strRef>
          </c:cat>
          <c:val>
            <c:numRef>
              <c:f>Овоши!$J$25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E987-44D5-9318-A799AE6C0840}"/>
            </c:ext>
          </c:extLst>
        </c:ser>
        <c:ser>
          <c:idx val="5"/>
          <c:order val="2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E987-44D5-9318-A799AE6C084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Овоши!$J$22:$J$29</c:f>
              <c:strCache>
                <c:ptCount val="8"/>
                <c:pt idx="0">
                  <c:v>  капуста всякая           </c:v>
                </c:pt>
                <c:pt idx="1">
                  <c:v>  огуpцы                 </c:v>
                </c:pt>
                <c:pt idx="2">
                  <c:v>  помидоpы                 </c:v>
                </c:pt>
                <c:pt idx="3">
                  <c:v>  свекла столовая</c:v>
                </c:pt>
                <c:pt idx="4">
                  <c:v>  моpковь столовая         </c:v>
                </c:pt>
                <c:pt idx="5">
                  <c:v>  лук на pепку             </c:v>
                </c:pt>
                <c:pt idx="6">
                  <c:v>  чеснок                   </c:v>
                </c:pt>
                <c:pt idx="7">
                  <c:v>  пpочие овощи             </c:v>
                </c:pt>
              </c:strCache>
            </c:strRef>
          </c:cat>
          <c:val>
            <c:numRef>
              <c:f>Овоши!$J$25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E987-44D5-9318-A799AE6C0840}"/>
            </c:ext>
          </c:extLst>
        </c:ser>
        <c:ser>
          <c:idx val="6"/>
          <c:order val="3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8-E987-44D5-9318-A799AE6C084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A-E987-44D5-9318-A799AE6C084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C-E987-44D5-9318-A799AE6C084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E-E987-44D5-9318-A799AE6C084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0-E987-44D5-9318-A799AE6C0840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2-E987-44D5-9318-A799AE6C0840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4-E987-44D5-9318-A799AE6C0840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6-E987-44D5-9318-A799AE6C084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Овоши!$J$22:$J$29</c:f>
              <c:strCache>
                <c:ptCount val="8"/>
                <c:pt idx="0">
                  <c:v>  капуста всякая           </c:v>
                </c:pt>
                <c:pt idx="1">
                  <c:v>  огуpцы                 </c:v>
                </c:pt>
                <c:pt idx="2">
                  <c:v>  помидоpы                 </c:v>
                </c:pt>
                <c:pt idx="3">
                  <c:v>  свекла столовая</c:v>
                </c:pt>
                <c:pt idx="4">
                  <c:v>  моpковь столовая         </c:v>
                </c:pt>
                <c:pt idx="5">
                  <c:v>  лук на pепку             </c:v>
                </c:pt>
                <c:pt idx="6">
                  <c:v>  чеснок                   </c:v>
                </c:pt>
                <c:pt idx="7">
                  <c:v>  пpочие овощи             </c:v>
                </c:pt>
              </c:strCache>
            </c:strRef>
          </c:cat>
          <c:val>
            <c:numRef>
              <c:f>Овоши!$K$22:$K$29</c:f>
              <c:numCache>
                <c:formatCode>0.0</c:formatCode>
                <c:ptCount val="8"/>
                <c:pt idx="0">
                  <c:v>11.021203266651684</c:v>
                </c:pt>
                <c:pt idx="1">
                  <c:v>11.995204914962164</c:v>
                </c:pt>
                <c:pt idx="2">
                  <c:v>22.315876226867463</c:v>
                </c:pt>
                <c:pt idx="3">
                  <c:v>2.3600809170600137</c:v>
                </c:pt>
                <c:pt idx="4">
                  <c:v>14.905971379336179</c:v>
                </c:pt>
                <c:pt idx="5">
                  <c:v>16.509327938862668</c:v>
                </c:pt>
                <c:pt idx="6">
                  <c:v>8.1329137633925228</c:v>
                </c:pt>
                <c:pt idx="7">
                  <c:v>12.759421592867312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7-E987-44D5-9318-A799AE6C0840}"/>
            </c:ext>
          </c:extLst>
        </c:ser>
        <c:ser>
          <c:idx val="7"/>
          <c:order val="4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9-E987-44D5-9318-A799AE6C084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Овоши!$J$22:$J$29</c:f>
              <c:strCache>
                <c:ptCount val="8"/>
                <c:pt idx="0">
                  <c:v>  капуста всякая           </c:v>
                </c:pt>
                <c:pt idx="1">
                  <c:v>  огуpцы                 </c:v>
                </c:pt>
                <c:pt idx="2">
                  <c:v>  помидоpы                 </c:v>
                </c:pt>
                <c:pt idx="3">
                  <c:v>  свекла столовая</c:v>
                </c:pt>
                <c:pt idx="4">
                  <c:v>  моpковь столовая         </c:v>
                </c:pt>
                <c:pt idx="5">
                  <c:v>  лук на pепку             </c:v>
                </c:pt>
                <c:pt idx="6">
                  <c:v>  чеснок                   </c:v>
                </c:pt>
                <c:pt idx="7">
                  <c:v>  пpочие овощи             </c:v>
                </c:pt>
              </c:strCache>
            </c:strRef>
          </c:cat>
          <c:val>
            <c:numRef>
              <c:f>Овоши!$J$25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A-E987-44D5-9318-A799AE6C0840}"/>
            </c:ext>
          </c:extLst>
        </c:ser>
        <c:ser>
          <c:idx val="8"/>
          <c:order val="5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C-E987-44D5-9318-A799AE6C084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Овоши!$J$22:$J$29</c:f>
              <c:strCache>
                <c:ptCount val="8"/>
                <c:pt idx="0">
                  <c:v>  капуста всякая           </c:v>
                </c:pt>
                <c:pt idx="1">
                  <c:v>  огуpцы                 </c:v>
                </c:pt>
                <c:pt idx="2">
                  <c:v>  помидоpы                 </c:v>
                </c:pt>
                <c:pt idx="3">
                  <c:v>  свекла столовая</c:v>
                </c:pt>
                <c:pt idx="4">
                  <c:v>  моpковь столовая         </c:v>
                </c:pt>
                <c:pt idx="5">
                  <c:v>  лук на pепку             </c:v>
                </c:pt>
                <c:pt idx="6">
                  <c:v>  чеснок                   </c:v>
                </c:pt>
                <c:pt idx="7">
                  <c:v>  пpочие овощи             </c:v>
                </c:pt>
              </c:strCache>
            </c:strRef>
          </c:cat>
          <c:val>
            <c:numRef>
              <c:f>Овоши!$J$25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D-E987-44D5-9318-A799AE6C0840}"/>
            </c:ext>
          </c:extLst>
        </c:ser>
        <c:ser>
          <c:idx val="0"/>
          <c:order val="6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F-E987-44D5-9318-A799AE6C084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1-E987-44D5-9318-A799AE6C084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3-E987-44D5-9318-A799AE6C084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5-E987-44D5-9318-A799AE6C084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7-E987-44D5-9318-A799AE6C0840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9-E987-44D5-9318-A799AE6C0840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B-E987-44D5-9318-A799AE6C0840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D-E987-44D5-9318-A799AE6C084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Овоши!$J$22:$J$29</c:f>
              <c:strCache>
                <c:ptCount val="8"/>
                <c:pt idx="0">
                  <c:v>  капуста всякая           </c:v>
                </c:pt>
                <c:pt idx="1">
                  <c:v>  огуpцы                 </c:v>
                </c:pt>
                <c:pt idx="2">
                  <c:v>  помидоpы                 </c:v>
                </c:pt>
                <c:pt idx="3">
                  <c:v>  свекла столовая</c:v>
                </c:pt>
                <c:pt idx="4">
                  <c:v>  моpковь столовая         </c:v>
                </c:pt>
                <c:pt idx="5">
                  <c:v>  лук на pепку             </c:v>
                </c:pt>
                <c:pt idx="6">
                  <c:v>  чеснок                   </c:v>
                </c:pt>
                <c:pt idx="7">
                  <c:v>  пpочие овощи             </c:v>
                </c:pt>
              </c:strCache>
            </c:strRef>
          </c:cat>
          <c:val>
            <c:numRef>
              <c:f>Овоши!$K$22:$K$29</c:f>
              <c:numCache>
                <c:formatCode>0.0</c:formatCode>
                <c:ptCount val="8"/>
                <c:pt idx="0">
                  <c:v>11.021203266651684</c:v>
                </c:pt>
                <c:pt idx="1">
                  <c:v>11.995204914962164</c:v>
                </c:pt>
                <c:pt idx="2">
                  <c:v>22.315876226867463</c:v>
                </c:pt>
                <c:pt idx="3">
                  <c:v>2.3600809170600137</c:v>
                </c:pt>
                <c:pt idx="4">
                  <c:v>14.905971379336179</c:v>
                </c:pt>
                <c:pt idx="5">
                  <c:v>16.509327938862668</c:v>
                </c:pt>
                <c:pt idx="6">
                  <c:v>8.1329137633925228</c:v>
                </c:pt>
                <c:pt idx="7">
                  <c:v>12.759421592867312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3E-E987-44D5-9318-A799AE6C0840}"/>
            </c:ext>
          </c:extLst>
        </c:ser>
        <c:ser>
          <c:idx val="1"/>
          <c:order val="7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40-E987-44D5-9318-A799AE6C084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Овоши!$J$22:$J$29</c:f>
              <c:strCache>
                <c:ptCount val="8"/>
                <c:pt idx="0">
                  <c:v>  капуста всякая           </c:v>
                </c:pt>
                <c:pt idx="1">
                  <c:v>  огуpцы                 </c:v>
                </c:pt>
                <c:pt idx="2">
                  <c:v>  помидоpы                 </c:v>
                </c:pt>
                <c:pt idx="3">
                  <c:v>  свекла столовая</c:v>
                </c:pt>
                <c:pt idx="4">
                  <c:v>  моpковь столовая         </c:v>
                </c:pt>
                <c:pt idx="5">
                  <c:v>  лук на pепку             </c:v>
                </c:pt>
                <c:pt idx="6">
                  <c:v>  чеснок                   </c:v>
                </c:pt>
                <c:pt idx="7">
                  <c:v>  пpочие овощи             </c:v>
                </c:pt>
              </c:strCache>
            </c:strRef>
          </c:cat>
          <c:val>
            <c:numRef>
              <c:f>Овоши!$J$25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41-E987-44D5-9318-A799AE6C0840}"/>
            </c:ext>
          </c:extLst>
        </c:ser>
        <c:ser>
          <c:idx val="2"/>
          <c:order val="8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43-E987-44D5-9318-A799AE6C084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Овоши!$J$22:$J$29</c:f>
              <c:strCache>
                <c:ptCount val="8"/>
                <c:pt idx="0">
                  <c:v>  капуста всякая           </c:v>
                </c:pt>
                <c:pt idx="1">
                  <c:v>  огуpцы                 </c:v>
                </c:pt>
                <c:pt idx="2">
                  <c:v>  помидоpы                 </c:v>
                </c:pt>
                <c:pt idx="3">
                  <c:v>  свекла столовая</c:v>
                </c:pt>
                <c:pt idx="4">
                  <c:v>  моpковь столовая         </c:v>
                </c:pt>
                <c:pt idx="5">
                  <c:v>  лук на pепку             </c:v>
                </c:pt>
                <c:pt idx="6">
                  <c:v>  чеснок                   </c:v>
                </c:pt>
                <c:pt idx="7">
                  <c:v>  пpочие овощи             </c:v>
                </c:pt>
              </c:strCache>
            </c:strRef>
          </c:cat>
          <c:val>
            <c:numRef>
              <c:f>Овоши!$J$25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44-E987-44D5-9318-A799AE6C0840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400" b="1" i="0" u="none" strike="noStrike" kern="100" spc="0" baseline="0">
                <a:solidFill>
                  <a:srgbClr val="000099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6.1474528229949581E-2"/>
          <c:y val="0.58101282397193965"/>
          <c:w val="0.6585524482848758"/>
          <c:h val="0.38473721173837827"/>
        </c:manualLayout>
      </c:layout>
      <c:overlay val="0"/>
      <c:spPr>
        <a:solidFill>
          <a:schemeClr val="bg2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00" spc="0" baseline="0">
              <a:solidFill>
                <a:srgbClr val="000099"/>
              </a:solidFill>
              <a:latin typeface="Times New Roman" panose="02020603050405020304" pitchFamily="18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3587632775102283E-2"/>
          <c:y val="7.4254855876733569E-2"/>
          <c:w val="0.81365415919970241"/>
          <c:h val="0.58995342458036748"/>
        </c:manualLayout>
      </c:layout>
      <c:pie3DChart>
        <c:varyColors val="1"/>
        <c:ser>
          <c:idx val="1"/>
          <c:order val="0"/>
          <c:explosion val="25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71,9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213D-4616-AE62-CAE08AFAC934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4,1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213D-4616-AE62-CAE08AFAC93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пашня!$A$3:$A$7</c:f>
              <c:strCache>
                <c:ptCount val="5"/>
                <c:pt idx="0">
                  <c:v>Крестьянских (фермерских) хозяйств</c:v>
                </c:pt>
                <c:pt idx="1">
                  <c:v>Государственных и коллективных хозяйств </c:v>
                </c:pt>
                <c:pt idx="2">
                  <c:v>Личных подсобных хозяйств населения</c:v>
                </c:pt>
                <c:pt idx="3">
                  <c:v>Пашня ГФС и в ведении айыл окмоту </c:v>
                </c:pt>
                <c:pt idx="4">
                  <c:v> Пашня прочих  землепользователей</c:v>
                </c:pt>
              </c:strCache>
            </c:strRef>
          </c:cat>
          <c:val>
            <c:numRef>
              <c:f>пашня!$B$3:$B$7</c:f>
              <c:numCache>
                <c:formatCode>0.0</c:formatCode>
                <c:ptCount val="5"/>
                <c:pt idx="0">
                  <c:v>71.75803696226123</c:v>
                </c:pt>
                <c:pt idx="1">
                  <c:v>4.2242584252213078</c:v>
                </c:pt>
                <c:pt idx="2">
                  <c:v>5.8937723248951706</c:v>
                </c:pt>
                <c:pt idx="3">
                  <c:v>17.339649013822022</c:v>
                </c:pt>
                <c:pt idx="4">
                  <c:v>0.78428327380027951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13D-4616-AE62-CAE08AFAC9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ayout>
        <c:manualLayout>
          <c:xMode val="edge"/>
          <c:yMode val="edge"/>
          <c:x val="0.2278617672790901"/>
          <c:y val="0.63261887176855158"/>
          <c:w val="0.69427646544181976"/>
          <c:h val="0.3396033069877995"/>
        </c:manualLayout>
      </c:layout>
      <c:overlay val="0"/>
      <c:txPr>
        <a:bodyPr/>
        <a:lstStyle/>
        <a:p>
          <a:pPr>
            <a:defRPr sz="16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8812644500942096E-2"/>
          <c:y val="9.5557724705899363E-2"/>
          <c:w val="0.45186796007865787"/>
          <c:h val="0.79419217225945926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F5C-4155-82C1-D353808B9336}"/>
              </c:ext>
            </c:extLst>
          </c:dPt>
          <c:dPt>
            <c:idx val="1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F5C-4155-82C1-D353808B9336}"/>
              </c:ext>
            </c:extLst>
          </c:dPt>
          <c:dPt>
            <c:idx val="2"/>
            <c:bubble3D val="0"/>
            <c:spPr>
              <a:solidFill>
                <a:schemeClr val="accent2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F5C-4155-82C1-D353808B933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F5C-4155-82C1-D353808B9336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1F5C-4155-82C1-D353808B9336}"/>
              </c:ext>
            </c:extLst>
          </c:dPt>
          <c:dPt>
            <c:idx val="5"/>
            <c:bubble3D val="0"/>
            <c:spPr>
              <a:solidFill>
                <a:srgbClr val="0066CC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1F5C-4155-82C1-D353808B9336}"/>
              </c:ext>
            </c:extLst>
          </c:dPt>
          <c:dPt>
            <c:idx val="6"/>
            <c:bubble3D val="0"/>
            <c:spPr>
              <a:solidFill>
                <a:schemeClr val="accent3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1F5C-4155-82C1-D353808B9336}"/>
              </c:ext>
            </c:extLst>
          </c:dPt>
          <c:dPt>
            <c:idx val="7"/>
            <c:bubble3D val="0"/>
            <c:spPr>
              <a:solidFill>
                <a:schemeClr val="accent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1F5C-4155-82C1-D353808B9336}"/>
              </c:ext>
            </c:extLst>
          </c:dPt>
          <c:dLbls>
            <c:dLbl>
              <c:idx val="0"/>
              <c:layout>
                <c:manualLayout>
                  <c:x val="-1.1147203778211148E-2"/>
                  <c:y val="9.46562258230117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1F5C-4155-82C1-D353808B9336}"/>
                </c:ext>
              </c:extLst>
            </c:dLbl>
            <c:dLbl>
              <c:idx val="1"/>
              <c:layout>
                <c:manualLayout>
                  <c:x val="-9.1849858893030295E-2"/>
                  <c:y val="0.1404993384091451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1F5C-4155-82C1-D353808B9336}"/>
                </c:ext>
              </c:extLst>
            </c:dLbl>
            <c:dLbl>
              <c:idx val="2"/>
              <c:layout>
                <c:manualLayout>
                  <c:x val="-1.6109232427451308E-2"/>
                  <c:y val="-0.17760222120995206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1F5C-4155-82C1-D353808B9336}"/>
                </c:ext>
              </c:extLst>
            </c:dLbl>
            <c:dLbl>
              <c:idx val="3"/>
              <c:layout>
                <c:manualLayout>
                  <c:x val="0.11221221171804938"/>
                  <c:y val="5.9715552084915004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1F5C-4155-82C1-D353808B9336}"/>
                </c:ext>
              </c:extLst>
            </c:dLbl>
            <c:dLbl>
              <c:idx val="4"/>
              <c:layout>
                <c:manualLayout>
                  <c:x val="4.9458198602917565E-2"/>
                  <c:y val="0.11089853437741766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1F5C-4155-82C1-D353808B9336}"/>
                </c:ext>
              </c:extLst>
            </c:dLbl>
            <c:dLbl>
              <c:idx val="5"/>
              <c:layout>
                <c:manualLayout>
                  <c:x val="-8.0456478990282951E-2"/>
                  <c:y val="-3.0336290608302062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1F5C-4155-82C1-D353808B9336}"/>
                </c:ext>
              </c:extLst>
            </c:dLbl>
            <c:dLbl>
              <c:idx val="6"/>
              <c:layout>
                <c:manualLayout>
                  <c:x val="-2.4880326479566228E-2"/>
                  <c:y val="-3.280015617882475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1F5C-4155-82C1-D353808B9336}"/>
                </c:ext>
              </c:extLst>
            </c:dLbl>
            <c:dLbl>
              <c:idx val="7"/>
              <c:layout>
                <c:manualLayout>
                  <c:x val="1.7849414591201179E-2"/>
                  <c:y val="0.1058785420417489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1F5C-4155-82C1-D353808B933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rgbClr val="00206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'[Таблицы 2018 г.xlsx]Не испол.земли'!$A$5:$A$12</c:f>
              <c:strCache>
                <c:ptCount val="8"/>
                <c:pt idx="0">
                  <c:v>Засоление и заболоченность</c:v>
                </c:pt>
                <c:pt idx="1">
                  <c:v>Отсутствие полива</c:v>
                </c:pt>
                <c:pt idx="2">
                  <c:v>Жесткая богара</c:v>
                </c:pt>
                <c:pt idx="3">
                  <c:v>Отдаленность и каменистость</c:v>
                </c:pt>
                <c:pt idx="4">
                  <c:v>Расширение населенных пунктов</c:v>
                </c:pt>
                <c:pt idx="5">
                  <c:v> Нехватка денежных средств</c:v>
                </c:pt>
                <c:pt idx="6">
                  <c:v> Подверженность стихийным     бедствиям </c:v>
                </c:pt>
                <c:pt idx="7">
                  <c:v>Другие причины</c:v>
                </c:pt>
              </c:strCache>
            </c:strRef>
          </c:cat>
          <c:val>
            <c:numRef>
              <c:f>'[Таблицы 2018 г.xlsx]Не испол.земли'!$B$5:$B$12</c:f>
              <c:numCache>
                <c:formatCode>General</c:formatCode>
                <c:ptCount val="8"/>
                <c:pt idx="0">
                  <c:v>4.4000000000000004</c:v>
                </c:pt>
                <c:pt idx="1">
                  <c:v>17.5</c:v>
                </c:pt>
                <c:pt idx="2" formatCode="0.0">
                  <c:v>50.2</c:v>
                </c:pt>
                <c:pt idx="3" formatCode="0.0">
                  <c:v>16.100000000000001</c:v>
                </c:pt>
                <c:pt idx="4">
                  <c:v>4.8</c:v>
                </c:pt>
                <c:pt idx="5" formatCode="0.0">
                  <c:v>0.8</c:v>
                </c:pt>
                <c:pt idx="6" formatCode="0.0">
                  <c:v>0.8</c:v>
                </c:pt>
                <c:pt idx="7" formatCode="0.0">
                  <c:v>5.4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1F5C-4155-82C1-D353808B9336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3110705205736441"/>
          <c:y val="5.6740684724322837E-2"/>
          <c:w val="0.45805280609516286"/>
          <c:h val="0.8924112667203550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F35346E-AA40-4659-BE49-3D74EF8D4F9C}" type="doc">
      <dgm:prSet loTypeId="urn:microsoft.com/office/officeart/2008/layout/HorizontalMultiLevelHierarchy" loCatId="hierarchy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B0639E3-92AF-4139-B785-9AEB6C690EB4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>
          <a:scene3d>
            <a:camera prst="orthographicFront"/>
            <a:lightRig rig="harsh" dir="t"/>
          </a:scene3d>
          <a:sp3d extrusionH="57150" prstMaterial="matte">
            <a:bevelT w="63500" h="12700" prst="angle"/>
            <a:contourClr>
              <a:schemeClr val="bg1">
                <a:lumMod val="65000"/>
              </a:schemeClr>
            </a:contourClr>
          </a:sp3d>
        </a:bodyPr>
        <a:lstStyle/>
        <a:p>
          <a:pPr>
            <a:spcAft>
              <a:spcPct val="35000"/>
            </a:spcAft>
          </a:pPr>
          <a:r>
            <a:rPr lang="ru-RU" sz="1800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Общая посевная площадь сельскохозяйственных  культур </a:t>
          </a:r>
          <a:r>
            <a:rPr lang="ru-RU" sz="18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– </a:t>
          </a:r>
          <a:r>
            <a:rPr lang="ru-RU" sz="1800" b="1" i="1" u="sng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1216,7 тыс. га</a:t>
          </a:r>
        </a:p>
        <a:p>
          <a:pPr>
            <a:spcAft>
              <a:spcPts val="0"/>
            </a:spcAft>
          </a:pPr>
          <a:r>
            <a:rPr lang="ru-RU" sz="1800" b="1" i="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(увеличилась на 0,1%) </a:t>
          </a:r>
          <a:endParaRPr lang="ru-RU" sz="1800" b="1" i="0" cap="none" spc="0" dirty="0">
            <a:ln/>
            <a:solidFill>
              <a:schemeClr val="accent5">
                <a:lumMod val="50000"/>
              </a:schemeClr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0897D2F-66FD-4D47-9FDA-927518D679A0}" type="parTrans" cxnId="{41CF80C1-531E-4E1A-955D-84D6FE668B27}">
      <dgm:prSet/>
      <dgm:spPr/>
      <dgm:t>
        <a:bodyPr/>
        <a:lstStyle/>
        <a:p>
          <a:endParaRPr lang="ru-RU"/>
        </a:p>
      </dgm:t>
    </dgm:pt>
    <dgm:pt modelId="{90296E45-B3E5-47A3-8897-383D52A34AF4}" type="sibTrans" cxnId="{41CF80C1-531E-4E1A-955D-84D6FE668B27}">
      <dgm:prSet/>
      <dgm:spPr/>
      <dgm:t>
        <a:bodyPr/>
        <a:lstStyle/>
        <a:p>
          <a:endParaRPr lang="ru-RU"/>
        </a:p>
      </dgm:t>
    </dgm:pt>
    <dgm:pt modelId="{66603BE2-9DCA-428B-BD68-D20F2A8A2513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8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Озимый сев сельскохозяйственных культур – </a:t>
          </a:r>
          <a:r>
            <a:rPr lang="ru-RU" sz="1800" b="1" i="1" u="sng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140,4 тыс. га</a:t>
          </a:r>
        </a:p>
        <a:p>
          <a:r>
            <a:rPr lang="ru-RU" sz="1600" b="1" i="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(</a:t>
          </a:r>
          <a:r>
            <a:rPr lang="ru-RU" sz="1600" b="1" i="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уменьшилась </a:t>
          </a:r>
          <a:r>
            <a:rPr lang="ru-RU" sz="1600" b="1" i="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11,3%) </a:t>
          </a:r>
          <a:endParaRPr lang="ru-RU" sz="1600" b="1" i="0" cap="none" spc="0" dirty="0">
            <a:ln/>
            <a:solidFill>
              <a:schemeClr val="accent5">
                <a:lumMod val="50000"/>
              </a:schemeClr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A44623E-3217-4376-88C6-FC05E9331450}" type="parTrans" cxnId="{D1AFFF77-9F31-437D-A201-BBB8CE7C8EA7}">
      <dgm:prSet/>
      <dgm:spPr/>
      <dgm:t>
        <a:bodyPr/>
        <a:lstStyle/>
        <a:p>
          <a:endParaRPr lang="ru-RU"/>
        </a:p>
      </dgm:t>
    </dgm:pt>
    <dgm:pt modelId="{9B862E72-F652-4571-9DB4-C357339D5828}" type="sibTrans" cxnId="{D1AFFF77-9F31-437D-A201-BBB8CE7C8EA7}">
      <dgm:prSet/>
      <dgm:spPr/>
      <dgm:t>
        <a:bodyPr/>
        <a:lstStyle/>
        <a:p>
          <a:endParaRPr lang="ru-RU"/>
        </a:p>
      </dgm:t>
    </dgm:pt>
    <dgm:pt modelId="{03E70A27-29A7-4106-953B-4C29611C5E08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8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Яровой сев сельскохозяйственных культур –743,4 </a:t>
          </a:r>
          <a:r>
            <a:rPr lang="ru-RU" sz="1800" b="1" i="1" u="sng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тыс. га</a:t>
          </a:r>
        </a:p>
        <a:p>
          <a:r>
            <a:rPr lang="ru-RU" sz="1600" b="1" i="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(</a:t>
          </a:r>
          <a:r>
            <a:rPr lang="ru-RU" sz="1600" b="1" i="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увеличилась </a:t>
          </a:r>
          <a:r>
            <a:rPr lang="ru-RU" sz="1600" b="1" i="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2,4%)</a:t>
          </a:r>
          <a:endParaRPr lang="ru-RU" sz="1800" b="1" i="1" dirty="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62AB065-2361-4D84-BE93-C1C2693E4F2E}" type="parTrans" cxnId="{16D6BDAD-CD2A-4573-9E2A-825AB21822EC}">
      <dgm:prSet/>
      <dgm:spPr/>
      <dgm:t>
        <a:bodyPr/>
        <a:lstStyle/>
        <a:p>
          <a:endParaRPr lang="ru-RU" dirty="0"/>
        </a:p>
      </dgm:t>
    </dgm:pt>
    <dgm:pt modelId="{145C7C02-CF78-4B63-A69E-01AAC70EAB9B}" type="sibTrans" cxnId="{16D6BDAD-CD2A-4573-9E2A-825AB21822EC}">
      <dgm:prSet/>
      <dgm:spPr/>
      <dgm:t>
        <a:bodyPr/>
        <a:lstStyle/>
        <a:p>
          <a:endParaRPr lang="ru-RU"/>
        </a:p>
      </dgm:t>
    </dgm:pt>
    <dgm:pt modelId="{C16A7E32-FA57-4129-A945-8F86733697A3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Bef>
              <a:spcPts val="600"/>
            </a:spcBef>
          </a:pPr>
          <a:endParaRPr lang="ru-RU" sz="1800" dirty="0" smtClean="0"/>
        </a:p>
        <a:p>
          <a:pPr>
            <a:spcBef>
              <a:spcPts val="600"/>
            </a:spcBef>
          </a:pPr>
          <a:r>
            <a:rPr lang="ru-RU" sz="18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Укосная площадь многолетних трав посева прошлых лет  -  </a:t>
          </a:r>
          <a:r>
            <a:rPr lang="ru-RU" sz="1800" b="1" i="1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332,9 тыс. га</a:t>
          </a:r>
        </a:p>
        <a:p>
          <a:pPr>
            <a:spcBef>
              <a:spcPct val="0"/>
            </a:spcBef>
          </a:pPr>
          <a:r>
            <a:rPr lang="ru-RU" sz="1600" b="1" i="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(увеличена на 0,7%) </a:t>
          </a:r>
        </a:p>
        <a:p>
          <a:pPr>
            <a:spcBef>
              <a:spcPct val="0"/>
            </a:spcBef>
          </a:pPr>
          <a:endParaRPr lang="ru-RU" sz="1800" b="1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26F3D5E-DAB5-41E3-817F-9EE6163A082C}" type="parTrans" cxnId="{6B92F355-0FDC-425C-AB2E-EBFFBCE3ADC3}">
      <dgm:prSet/>
      <dgm:spPr/>
      <dgm:t>
        <a:bodyPr/>
        <a:lstStyle/>
        <a:p>
          <a:endParaRPr lang="ru-RU"/>
        </a:p>
      </dgm:t>
    </dgm:pt>
    <dgm:pt modelId="{112631E6-3AE5-4837-B957-E0D3EDC1177A}" type="sibTrans" cxnId="{6B92F355-0FDC-425C-AB2E-EBFFBCE3ADC3}">
      <dgm:prSet/>
      <dgm:spPr/>
      <dgm:t>
        <a:bodyPr/>
        <a:lstStyle/>
        <a:p>
          <a:endParaRPr lang="ru-RU"/>
        </a:p>
      </dgm:t>
    </dgm:pt>
    <dgm:pt modelId="{121B3184-7B6F-4E7F-9833-74EC1F1FBD05}" type="pres">
      <dgm:prSet presAssocID="{9F35346E-AA40-4659-BE49-3D74EF8D4F9C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A05854D-98A1-49CA-8B1B-824D2F00CAEF}" type="pres">
      <dgm:prSet presAssocID="{BB0639E3-92AF-4139-B785-9AEB6C690EB4}" presName="root1" presStyleCnt="0"/>
      <dgm:spPr/>
      <dgm:t>
        <a:bodyPr/>
        <a:lstStyle/>
        <a:p>
          <a:endParaRPr lang="ru-RU"/>
        </a:p>
      </dgm:t>
    </dgm:pt>
    <dgm:pt modelId="{823742AB-8EC3-48BE-B6E7-03EAB240811F}" type="pres">
      <dgm:prSet presAssocID="{BB0639E3-92AF-4139-B785-9AEB6C690EB4}" presName="LevelOneTextNode" presStyleLbl="node0" presStyleIdx="0" presStyleCnt="1" custAng="5400000" custScaleX="252816" custScaleY="67006" custLinFactX="-12127" custLinFactNeighborX="-100000" custLinFactNeighborY="-8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68CFBC4-4803-4A96-AD65-8C493FA2898D}" type="pres">
      <dgm:prSet presAssocID="{BB0639E3-92AF-4139-B785-9AEB6C690EB4}" presName="level2hierChild" presStyleCnt="0"/>
      <dgm:spPr/>
      <dgm:t>
        <a:bodyPr/>
        <a:lstStyle/>
        <a:p>
          <a:endParaRPr lang="ru-RU"/>
        </a:p>
      </dgm:t>
    </dgm:pt>
    <dgm:pt modelId="{76805C5A-9979-4940-9AB8-9873E64C0DC6}" type="pres">
      <dgm:prSet presAssocID="{1A44623E-3217-4376-88C6-FC05E9331450}" presName="conn2-1" presStyleLbl="parChTrans1D2" presStyleIdx="0" presStyleCnt="3"/>
      <dgm:spPr/>
      <dgm:t>
        <a:bodyPr/>
        <a:lstStyle/>
        <a:p>
          <a:endParaRPr lang="ru-RU"/>
        </a:p>
      </dgm:t>
    </dgm:pt>
    <dgm:pt modelId="{48922340-ABB9-41C5-B826-382C2BB6422B}" type="pres">
      <dgm:prSet presAssocID="{1A44623E-3217-4376-88C6-FC05E9331450}" presName="connTx" presStyleLbl="parChTrans1D2" presStyleIdx="0" presStyleCnt="3"/>
      <dgm:spPr/>
      <dgm:t>
        <a:bodyPr/>
        <a:lstStyle/>
        <a:p>
          <a:endParaRPr lang="ru-RU"/>
        </a:p>
      </dgm:t>
    </dgm:pt>
    <dgm:pt modelId="{B168E4D8-E3DA-47EC-96AC-751DD41DD418}" type="pres">
      <dgm:prSet presAssocID="{66603BE2-9DCA-428B-BD68-D20F2A8A2513}" presName="root2" presStyleCnt="0"/>
      <dgm:spPr/>
      <dgm:t>
        <a:bodyPr/>
        <a:lstStyle/>
        <a:p>
          <a:endParaRPr lang="ru-RU"/>
        </a:p>
      </dgm:t>
    </dgm:pt>
    <dgm:pt modelId="{2D2BCB27-F537-42BB-BB64-1638CBC31434}" type="pres">
      <dgm:prSet presAssocID="{66603BE2-9DCA-428B-BD68-D20F2A8A2513}" presName="LevelTwoTextNode" presStyleLbl="node2" presStyleIdx="0" presStyleCnt="3" custScaleX="138828" custScaleY="118670" custLinFactNeighborX="40106" custLinFactNeighborY="-3430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E45AE93-4CF7-4263-8A80-6E7CDD22E783}" type="pres">
      <dgm:prSet presAssocID="{66603BE2-9DCA-428B-BD68-D20F2A8A2513}" presName="level3hierChild" presStyleCnt="0"/>
      <dgm:spPr/>
      <dgm:t>
        <a:bodyPr/>
        <a:lstStyle/>
        <a:p>
          <a:endParaRPr lang="ru-RU"/>
        </a:p>
      </dgm:t>
    </dgm:pt>
    <dgm:pt modelId="{9448C492-5281-423B-B133-14C700A9B006}" type="pres">
      <dgm:prSet presAssocID="{E62AB065-2361-4D84-BE93-C1C2693E4F2E}" presName="conn2-1" presStyleLbl="parChTrans1D2" presStyleIdx="1" presStyleCnt="3"/>
      <dgm:spPr/>
      <dgm:t>
        <a:bodyPr/>
        <a:lstStyle/>
        <a:p>
          <a:endParaRPr lang="ru-RU"/>
        </a:p>
      </dgm:t>
    </dgm:pt>
    <dgm:pt modelId="{0489D1D3-EB2E-49BF-AAFD-09944340BBE7}" type="pres">
      <dgm:prSet presAssocID="{E62AB065-2361-4D84-BE93-C1C2693E4F2E}" presName="connTx" presStyleLbl="parChTrans1D2" presStyleIdx="1" presStyleCnt="3"/>
      <dgm:spPr/>
      <dgm:t>
        <a:bodyPr/>
        <a:lstStyle/>
        <a:p>
          <a:endParaRPr lang="ru-RU"/>
        </a:p>
      </dgm:t>
    </dgm:pt>
    <dgm:pt modelId="{20112833-353B-436F-85EA-BBA098252CDD}" type="pres">
      <dgm:prSet presAssocID="{03E70A27-29A7-4106-953B-4C29611C5E08}" presName="root2" presStyleCnt="0"/>
      <dgm:spPr/>
      <dgm:t>
        <a:bodyPr/>
        <a:lstStyle/>
        <a:p>
          <a:endParaRPr lang="ru-RU"/>
        </a:p>
      </dgm:t>
    </dgm:pt>
    <dgm:pt modelId="{11D7F69B-17D0-48F8-A8CA-E8FDB719D5C6}" type="pres">
      <dgm:prSet presAssocID="{03E70A27-29A7-4106-953B-4C29611C5E08}" presName="LevelTwoTextNode" presStyleLbl="node2" presStyleIdx="1" presStyleCnt="3" custScaleX="139821" custScaleY="127738" custLinFactNeighborX="41566" custLinFactNeighborY="898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ADCB4EF-BE7D-4B55-8E72-DCA427734DC3}" type="pres">
      <dgm:prSet presAssocID="{03E70A27-29A7-4106-953B-4C29611C5E08}" presName="level3hierChild" presStyleCnt="0"/>
      <dgm:spPr/>
      <dgm:t>
        <a:bodyPr/>
        <a:lstStyle/>
        <a:p>
          <a:endParaRPr lang="ru-RU"/>
        </a:p>
      </dgm:t>
    </dgm:pt>
    <dgm:pt modelId="{E2866AB5-76E3-44AE-BD1E-5BF10F6846AC}" type="pres">
      <dgm:prSet presAssocID="{126F3D5E-DAB5-41E3-817F-9EE6163A082C}" presName="conn2-1" presStyleLbl="parChTrans1D2" presStyleIdx="2" presStyleCnt="3"/>
      <dgm:spPr/>
      <dgm:t>
        <a:bodyPr/>
        <a:lstStyle/>
        <a:p>
          <a:endParaRPr lang="ru-RU"/>
        </a:p>
      </dgm:t>
    </dgm:pt>
    <dgm:pt modelId="{8192C0AA-305D-429E-8D85-5313E2D14F53}" type="pres">
      <dgm:prSet presAssocID="{126F3D5E-DAB5-41E3-817F-9EE6163A082C}" presName="connTx" presStyleLbl="parChTrans1D2" presStyleIdx="2" presStyleCnt="3"/>
      <dgm:spPr/>
      <dgm:t>
        <a:bodyPr/>
        <a:lstStyle/>
        <a:p>
          <a:endParaRPr lang="ru-RU"/>
        </a:p>
      </dgm:t>
    </dgm:pt>
    <dgm:pt modelId="{6BA670B2-0586-46B9-990C-A83075F04039}" type="pres">
      <dgm:prSet presAssocID="{C16A7E32-FA57-4129-A945-8F86733697A3}" presName="root2" presStyleCnt="0"/>
      <dgm:spPr/>
      <dgm:t>
        <a:bodyPr/>
        <a:lstStyle/>
        <a:p>
          <a:endParaRPr lang="ru-RU"/>
        </a:p>
      </dgm:t>
    </dgm:pt>
    <dgm:pt modelId="{162B42E6-6A81-4A14-A806-C9B873322971}" type="pres">
      <dgm:prSet presAssocID="{C16A7E32-FA57-4129-A945-8F86733697A3}" presName="LevelTwoTextNode" presStyleLbl="node2" presStyleIdx="2" presStyleCnt="3" custScaleX="139084" custScaleY="110462" custLinFactNeighborX="37470" custLinFactNeighborY="3238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3D5DD16-C674-476F-94D6-09E3A253F3AC}" type="pres">
      <dgm:prSet presAssocID="{C16A7E32-FA57-4129-A945-8F86733697A3}" presName="level3hierChild" presStyleCnt="0"/>
      <dgm:spPr/>
      <dgm:t>
        <a:bodyPr/>
        <a:lstStyle/>
        <a:p>
          <a:endParaRPr lang="ru-RU"/>
        </a:p>
      </dgm:t>
    </dgm:pt>
  </dgm:ptLst>
  <dgm:cxnLst>
    <dgm:cxn modelId="{16D6BDAD-CD2A-4573-9E2A-825AB21822EC}" srcId="{BB0639E3-92AF-4139-B785-9AEB6C690EB4}" destId="{03E70A27-29A7-4106-953B-4C29611C5E08}" srcOrd="1" destOrd="0" parTransId="{E62AB065-2361-4D84-BE93-C1C2693E4F2E}" sibTransId="{145C7C02-CF78-4B63-A69E-01AAC70EAB9B}"/>
    <dgm:cxn modelId="{7B6276C1-E83B-4EC3-8F25-54B5FDAC5BB8}" type="presOf" srcId="{66603BE2-9DCA-428B-BD68-D20F2A8A2513}" destId="{2D2BCB27-F537-42BB-BB64-1638CBC31434}" srcOrd="0" destOrd="0" presId="urn:microsoft.com/office/officeart/2008/layout/HorizontalMultiLevelHierarchy"/>
    <dgm:cxn modelId="{37DB860F-678A-4F06-A855-D44041425988}" type="presOf" srcId="{C16A7E32-FA57-4129-A945-8F86733697A3}" destId="{162B42E6-6A81-4A14-A806-C9B873322971}" srcOrd="0" destOrd="0" presId="urn:microsoft.com/office/officeart/2008/layout/HorizontalMultiLevelHierarchy"/>
    <dgm:cxn modelId="{D1AFFF77-9F31-437D-A201-BBB8CE7C8EA7}" srcId="{BB0639E3-92AF-4139-B785-9AEB6C690EB4}" destId="{66603BE2-9DCA-428B-BD68-D20F2A8A2513}" srcOrd="0" destOrd="0" parTransId="{1A44623E-3217-4376-88C6-FC05E9331450}" sibTransId="{9B862E72-F652-4571-9DB4-C357339D5828}"/>
    <dgm:cxn modelId="{6B92F355-0FDC-425C-AB2E-EBFFBCE3ADC3}" srcId="{BB0639E3-92AF-4139-B785-9AEB6C690EB4}" destId="{C16A7E32-FA57-4129-A945-8F86733697A3}" srcOrd="2" destOrd="0" parTransId="{126F3D5E-DAB5-41E3-817F-9EE6163A082C}" sibTransId="{112631E6-3AE5-4837-B957-E0D3EDC1177A}"/>
    <dgm:cxn modelId="{07A4C3EC-E367-480D-92FB-7635CF235847}" type="presOf" srcId="{03E70A27-29A7-4106-953B-4C29611C5E08}" destId="{11D7F69B-17D0-48F8-A8CA-E8FDB719D5C6}" srcOrd="0" destOrd="0" presId="urn:microsoft.com/office/officeart/2008/layout/HorizontalMultiLevelHierarchy"/>
    <dgm:cxn modelId="{170B755B-65BD-490F-85CE-F409F676AD49}" type="presOf" srcId="{E62AB065-2361-4D84-BE93-C1C2693E4F2E}" destId="{9448C492-5281-423B-B133-14C700A9B006}" srcOrd="0" destOrd="0" presId="urn:microsoft.com/office/officeart/2008/layout/HorizontalMultiLevelHierarchy"/>
    <dgm:cxn modelId="{CEE10962-D95F-4705-9E3C-998227008D61}" type="presOf" srcId="{126F3D5E-DAB5-41E3-817F-9EE6163A082C}" destId="{E2866AB5-76E3-44AE-BD1E-5BF10F6846AC}" srcOrd="0" destOrd="0" presId="urn:microsoft.com/office/officeart/2008/layout/HorizontalMultiLevelHierarchy"/>
    <dgm:cxn modelId="{9DEC911C-888B-4BE3-A924-E472238EE48A}" type="presOf" srcId="{126F3D5E-DAB5-41E3-817F-9EE6163A082C}" destId="{8192C0AA-305D-429E-8D85-5313E2D14F53}" srcOrd="1" destOrd="0" presId="urn:microsoft.com/office/officeart/2008/layout/HorizontalMultiLevelHierarchy"/>
    <dgm:cxn modelId="{41CF80C1-531E-4E1A-955D-84D6FE668B27}" srcId="{9F35346E-AA40-4659-BE49-3D74EF8D4F9C}" destId="{BB0639E3-92AF-4139-B785-9AEB6C690EB4}" srcOrd="0" destOrd="0" parTransId="{10897D2F-66FD-4D47-9FDA-927518D679A0}" sibTransId="{90296E45-B3E5-47A3-8897-383D52A34AF4}"/>
    <dgm:cxn modelId="{6938F8F2-AB86-4B0B-B5CE-9DECF7DF378F}" type="presOf" srcId="{BB0639E3-92AF-4139-B785-9AEB6C690EB4}" destId="{823742AB-8EC3-48BE-B6E7-03EAB240811F}" srcOrd="0" destOrd="0" presId="urn:microsoft.com/office/officeart/2008/layout/HorizontalMultiLevelHierarchy"/>
    <dgm:cxn modelId="{D0B7E937-A32C-440C-B94A-A20DAD6CB91B}" type="presOf" srcId="{1A44623E-3217-4376-88C6-FC05E9331450}" destId="{48922340-ABB9-41C5-B826-382C2BB6422B}" srcOrd="1" destOrd="0" presId="urn:microsoft.com/office/officeart/2008/layout/HorizontalMultiLevelHierarchy"/>
    <dgm:cxn modelId="{244DC4EA-E6C4-4AD0-8026-6916C860D3D2}" type="presOf" srcId="{1A44623E-3217-4376-88C6-FC05E9331450}" destId="{76805C5A-9979-4940-9AB8-9873E64C0DC6}" srcOrd="0" destOrd="0" presId="urn:microsoft.com/office/officeart/2008/layout/HorizontalMultiLevelHierarchy"/>
    <dgm:cxn modelId="{524459D3-3E98-45D1-8DD4-F3D4409C3851}" type="presOf" srcId="{E62AB065-2361-4D84-BE93-C1C2693E4F2E}" destId="{0489D1D3-EB2E-49BF-AAFD-09944340BBE7}" srcOrd="1" destOrd="0" presId="urn:microsoft.com/office/officeart/2008/layout/HorizontalMultiLevelHierarchy"/>
    <dgm:cxn modelId="{71E94DA8-F4AD-4ECC-A10D-5C885CE8343F}" type="presOf" srcId="{9F35346E-AA40-4659-BE49-3D74EF8D4F9C}" destId="{121B3184-7B6F-4E7F-9833-74EC1F1FBD05}" srcOrd="0" destOrd="0" presId="urn:microsoft.com/office/officeart/2008/layout/HorizontalMultiLevelHierarchy"/>
    <dgm:cxn modelId="{9778A0D8-17EE-4B6B-8C33-FBC29A99B159}" type="presParOf" srcId="{121B3184-7B6F-4E7F-9833-74EC1F1FBD05}" destId="{7A05854D-98A1-49CA-8B1B-824D2F00CAEF}" srcOrd="0" destOrd="0" presId="urn:microsoft.com/office/officeart/2008/layout/HorizontalMultiLevelHierarchy"/>
    <dgm:cxn modelId="{3AA26491-43F0-42F1-8B43-AB26FB60DC88}" type="presParOf" srcId="{7A05854D-98A1-49CA-8B1B-824D2F00CAEF}" destId="{823742AB-8EC3-48BE-B6E7-03EAB240811F}" srcOrd="0" destOrd="0" presId="urn:microsoft.com/office/officeart/2008/layout/HorizontalMultiLevelHierarchy"/>
    <dgm:cxn modelId="{4DD6F8EB-C3C8-4A84-B738-DA3C50F8A387}" type="presParOf" srcId="{7A05854D-98A1-49CA-8B1B-824D2F00CAEF}" destId="{868CFBC4-4803-4A96-AD65-8C493FA2898D}" srcOrd="1" destOrd="0" presId="urn:microsoft.com/office/officeart/2008/layout/HorizontalMultiLevelHierarchy"/>
    <dgm:cxn modelId="{33CAF2D8-8108-469B-AC8C-CE4537F89F54}" type="presParOf" srcId="{868CFBC4-4803-4A96-AD65-8C493FA2898D}" destId="{76805C5A-9979-4940-9AB8-9873E64C0DC6}" srcOrd="0" destOrd="0" presId="urn:microsoft.com/office/officeart/2008/layout/HorizontalMultiLevelHierarchy"/>
    <dgm:cxn modelId="{271D46C4-83A7-4A10-81F5-040105F90958}" type="presParOf" srcId="{76805C5A-9979-4940-9AB8-9873E64C0DC6}" destId="{48922340-ABB9-41C5-B826-382C2BB6422B}" srcOrd="0" destOrd="0" presId="urn:microsoft.com/office/officeart/2008/layout/HorizontalMultiLevelHierarchy"/>
    <dgm:cxn modelId="{F813A169-7F97-4D18-867D-1B5D85408D62}" type="presParOf" srcId="{868CFBC4-4803-4A96-AD65-8C493FA2898D}" destId="{B168E4D8-E3DA-47EC-96AC-751DD41DD418}" srcOrd="1" destOrd="0" presId="urn:microsoft.com/office/officeart/2008/layout/HorizontalMultiLevelHierarchy"/>
    <dgm:cxn modelId="{AEF02500-A402-4194-901E-4338F7324788}" type="presParOf" srcId="{B168E4D8-E3DA-47EC-96AC-751DD41DD418}" destId="{2D2BCB27-F537-42BB-BB64-1638CBC31434}" srcOrd="0" destOrd="0" presId="urn:microsoft.com/office/officeart/2008/layout/HorizontalMultiLevelHierarchy"/>
    <dgm:cxn modelId="{F20638A6-4D86-4FD7-9A32-FDDDD5FC058A}" type="presParOf" srcId="{B168E4D8-E3DA-47EC-96AC-751DD41DD418}" destId="{7E45AE93-4CF7-4263-8A80-6E7CDD22E783}" srcOrd="1" destOrd="0" presId="urn:microsoft.com/office/officeart/2008/layout/HorizontalMultiLevelHierarchy"/>
    <dgm:cxn modelId="{5A48781A-0A28-44B1-9B11-BE8C11767AFE}" type="presParOf" srcId="{868CFBC4-4803-4A96-AD65-8C493FA2898D}" destId="{9448C492-5281-423B-B133-14C700A9B006}" srcOrd="2" destOrd="0" presId="urn:microsoft.com/office/officeart/2008/layout/HorizontalMultiLevelHierarchy"/>
    <dgm:cxn modelId="{51895117-D146-454A-BD10-34393229B6EC}" type="presParOf" srcId="{9448C492-5281-423B-B133-14C700A9B006}" destId="{0489D1D3-EB2E-49BF-AAFD-09944340BBE7}" srcOrd="0" destOrd="0" presId="urn:microsoft.com/office/officeart/2008/layout/HorizontalMultiLevelHierarchy"/>
    <dgm:cxn modelId="{FF01D9C1-E9FF-4F26-B5DB-458A3D9FD130}" type="presParOf" srcId="{868CFBC4-4803-4A96-AD65-8C493FA2898D}" destId="{20112833-353B-436F-85EA-BBA098252CDD}" srcOrd="3" destOrd="0" presId="urn:microsoft.com/office/officeart/2008/layout/HorizontalMultiLevelHierarchy"/>
    <dgm:cxn modelId="{7534F873-B1FF-4584-9C2F-31CCE843814E}" type="presParOf" srcId="{20112833-353B-436F-85EA-BBA098252CDD}" destId="{11D7F69B-17D0-48F8-A8CA-E8FDB719D5C6}" srcOrd="0" destOrd="0" presId="urn:microsoft.com/office/officeart/2008/layout/HorizontalMultiLevelHierarchy"/>
    <dgm:cxn modelId="{13041860-E9C5-4F07-B06F-E63BF83631EA}" type="presParOf" srcId="{20112833-353B-436F-85EA-BBA098252CDD}" destId="{EADCB4EF-BE7D-4B55-8E72-DCA427734DC3}" srcOrd="1" destOrd="0" presId="urn:microsoft.com/office/officeart/2008/layout/HorizontalMultiLevelHierarchy"/>
    <dgm:cxn modelId="{61B84D88-ED72-4FDC-90F6-444DC71645B8}" type="presParOf" srcId="{868CFBC4-4803-4A96-AD65-8C493FA2898D}" destId="{E2866AB5-76E3-44AE-BD1E-5BF10F6846AC}" srcOrd="4" destOrd="0" presId="urn:microsoft.com/office/officeart/2008/layout/HorizontalMultiLevelHierarchy"/>
    <dgm:cxn modelId="{07CB9638-1B09-4F3E-BE22-929113D2EE84}" type="presParOf" srcId="{E2866AB5-76E3-44AE-BD1E-5BF10F6846AC}" destId="{8192C0AA-305D-429E-8D85-5313E2D14F53}" srcOrd="0" destOrd="0" presId="urn:microsoft.com/office/officeart/2008/layout/HorizontalMultiLevelHierarchy"/>
    <dgm:cxn modelId="{CD12C4A4-A7FA-4B05-8D35-A8C314D2BCA5}" type="presParOf" srcId="{868CFBC4-4803-4A96-AD65-8C493FA2898D}" destId="{6BA670B2-0586-46B9-990C-A83075F04039}" srcOrd="5" destOrd="0" presId="urn:microsoft.com/office/officeart/2008/layout/HorizontalMultiLevelHierarchy"/>
    <dgm:cxn modelId="{02C9ABC0-7498-4B29-881D-A24894882523}" type="presParOf" srcId="{6BA670B2-0586-46B9-990C-A83075F04039}" destId="{162B42E6-6A81-4A14-A806-C9B873322971}" srcOrd="0" destOrd="0" presId="urn:microsoft.com/office/officeart/2008/layout/HorizontalMultiLevelHierarchy"/>
    <dgm:cxn modelId="{7CE06924-916F-412A-A63C-A9EB8EF72187}" type="presParOf" srcId="{6BA670B2-0586-46B9-990C-A83075F04039}" destId="{33D5DD16-C674-476F-94D6-09E3A253F3AC}" srcOrd="1" destOrd="0" presId="urn:microsoft.com/office/officeart/2008/layout/HorizontalMultiLevelHierarchy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866AB5-76E3-44AE-BD1E-5BF10F6846AC}">
      <dsp:nvSpPr>
        <dsp:cNvPr id="0" name=""/>
        <dsp:cNvSpPr/>
      </dsp:nvSpPr>
      <dsp:spPr>
        <a:xfrm>
          <a:off x="2521649" y="2160252"/>
          <a:ext cx="2462450" cy="15401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231225" y="0"/>
              </a:lnTo>
              <a:lnTo>
                <a:pt x="1231225" y="1540154"/>
              </a:lnTo>
              <a:lnTo>
                <a:pt x="2462450" y="1540154"/>
              </a:lnTo>
            </a:path>
          </a:pathLst>
        </a:custGeom>
        <a:noFill/>
        <a:ln w="222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/>
        </a:p>
      </dsp:txBody>
      <dsp:txXfrm>
        <a:off x="3680264" y="2857718"/>
        <a:ext cx="145221" cy="145221"/>
      </dsp:txXfrm>
    </dsp:sp>
    <dsp:sp modelId="{9448C492-5281-423B-B133-14C700A9B006}">
      <dsp:nvSpPr>
        <dsp:cNvPr id="0" name=""/>
        <dsp:cNvSpPr/>
      </dsp:nvSpPr>
      <dsp:spPr>
        <a:xfrm>
          <a:off x="2521649" y="2160252"/>
          <a:ext cx="2574355" cy="1449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287177" y="0"/>
              </a:lnTo>
              <a:lnTo>
                <a:pt x="1287177" y="144974"/>
              </a:lnTo>
              <a:lnTo>
                <a:pt x="2574355" y="144974"/>
              </a:lnTo>
            </a:path>
          </a:pathLst>
        </a:custGeom>
        <a:noFill/>
        <a:ln w="222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 dirty="0"/>
        </a:p>
      </dsp:txBody>
      <dsp:txXfrm>
        <a:off x="3744366" y="2168278"/>
        <a:ext cx="128921" cy="128921"/>
      </dsp:txXfrm>
    </dsp:sp>
    <dsp:sp modelId="{76805C5A-9979-4940-9AB8-9873E64C0DC6}">
      <dsp:nvSpPr>
        <dsp:cNvPr id="0" name=""/>
        <dsp:cNvSpPr/>
      </dsp:nvSpPr>
      <dsp:spPr>
        <a:xfrm>
          <a:off x="2521649" y="710247"/>
          <a:ext cx="2534467" cy="1450004"/>
        </a:xfrm>
        <a:custGeom>
          <a:avLst/>
          <a:gdLst/>
          <a:ahLst/>
          <a:cxnLst/>
          <a:rect l="0" t="0" r="0" b="0"/>
          <a:pathLst>
            <a:path>
              <a:moveTo>
                <a:pt x="0" y="1450004"/>
              </a:moveTo>
              <a:lnTo>
                <a:pt x="1267233" y="1450004"/>
              </a:lnTo>
              <a:lnTo>
                <a:pt x="1267233" y="0"/>
              </a:lnTo>
              <a:lnTo>
                <a:pt x="2534467" y="0"/>
              </a:lnTo>
            </a:path>
          </a:pathLst>
        </a:custGeom>
        <a:noFill/>
        <a:ln w="222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/>
        </a:p>
      </dsp:txBody>
      <dsp:txXfrm>
        <a:off x="3715885" y="1362251"/>
        <a:ext cx="145996" cy="145996"/>
      </dsp:txXfrm>
    </dsp:sp>
    <dsp:sp modelId="{823742AB-8EC3-48BE-B6E7-03EAB240811F}">
      <dsp:nvSpPr>
        <dsp:cNvPr id="0" name=""/>
        <dsp:cNvSpPr/>
      </dsp:nvSpPr>
      <dsp:spPr>
        <a:xfrm>
          <a:off x="0" y="1107344"/>
          <a:ext cx="2937484" cy="2105814"/>
        </a:xfrm>
        <a:prstGeom prst="rect">
          <a:avLst/>
        </a:prstGeom>
        <a:gradFill rotWithShape="1">
          <a:gsLst>
            <a:gs pos="0">
              <a:schemeClr val="accent4">
                <a:tint val="37000"/>
                <a:hueMod val="100000"/>
                <a:satMod val="200000"/>
                <a:lumMod val="88000"/>
              </a:schemeClr>
            </a:gs>
            <a:gs pos="100000">
              <a:schemeClr val="accent4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ln w="15875" cap="flat" cmpd="sng" algn="ctr">
          <a:solidFill>
            <a:schemeClr val="accent4"/>
          </a:solidFill>
          <a:prstDash val="solid"/>
        </a:ln>
        <a:effectLst>
          <a:outerShdw blurRad="50800" dist="12700" dir="5280000" rotWithShape="0">
            <a:srgbClr val="000000">
              <a:alpha val="40000"/>
            </a:srgbClr>
          </a:outerShdw>
        </a:effectLst>
        <a:scene3d>
          <a:camera prst="orthographicFront"/>
          <a:lightRig rig="chilly" dir="t"/>
        </a:scene3d>
        <a:sp3d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  <a:scene3d>
            <a:camera prst="orthographicFront"/>
            <a:lightRig rig="harsh" dir="t"/>
          </a:scene3d>
          <a:sp3d extrusionH="57150" prstMaterial="matte">
            <a:bevelT w="63500" h="12700" prst="angle"/>
            <a:contourClr>
              <a:schemeClr val="bg1">
                <a:lumMod val="65000"/>
              </a:schemeClr>
            </a:contourClr>
          </a:sp3d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Общая посевная площадь сельскохозяйственных  культур </a:t>
          </a:r>
          <a:r>
            <a:rPr lang="ru-RU" sz="1800" kern="12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– </a:t>
          </a:r>
          <a:r>
            <a:rPr lang="ru-RU" sz="1800" b="1" i="1" u="sng" kern="120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1216,7 тыс. га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i="0" kern="120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(увеличилась на 0,1%) </a:t>
          </a:r>
          <a:endParaRPr lang="ru-RU" sz="1800" b="1" i="0" kern="1200" cap="none" spc="0" dirty="0">
            <a:ln/>
            <a:solidFill>
              <a:schemeClr val="accent5">
                <a:lumMod val="50000"/>
              </a:schemeClr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1107344"/>
        <a:ext cx="2937484" cy="2105814"/>
      </dsp:txXfrm>
    </dsp:sp>
    <dsp:sp modelId="{2D2BCB27-F537-42BB-BB64-1638CBC31434}">
      <dsp:nvSpPr>
        <dsp:cNvPr id="0" name=""/>
        <dsp:cNvSpPr/>
      </dsp:nvSpPr>
      <dsp:spPr>
        <a:xfrm>
          <a:off x="5056117" y="216020"/>
          <a:ext cx="3792856" cy="988454"/>
        </a:xfrm>
        <a:prstGeom prst="rect">
          <a:avLst/>
        </a:prstGeom>
        <a:gradFill rotWithShape="1">
          <a:gsLst>
            <a:gs pos="0">
              <a:schemeClr val="accent4">
                <a:tint val="37000"/>
                <a:hueMod val="100000"/>
                <a:satMod val="200000"/>
                <a:lumMod val="88000"/>
              </a:schemeClr>
            </a:gs>
            <a:gs pos="100000">
              <a:schemeClr val="accent4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ln w="15875" cap="flat" cmpd="sng" algn="ctr">
          <a:solidFill>
            <a:schemeClr val="accent4"/>
          </a:solidFill>
          <a:prstDash val="solid"/>
        </a:ln>
        <a:effectLst>
          <a:outerShdw blurRad="50800" dist="12700" dir="5280000" rotWithShape="0">
            <a:srgbClr val="000000">
              <a:alpha val="40000"/>
            </a:srgbClr>
          </a:outerShdw>
        </a:effectLst>
        <a:scene3d>
          <a:camera prst="orthographicFront"/>
          <a:lightRig rig="chilly" dir="t"/>
        </a:scene3d>
        <a:sp3d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Озимый сев сельскохозяйственных культур – </a:t>
          </a:r>
          <a:r>
            <a:rPr lang="ru-RU" sz="1800" b="1" i="1" u="sng" kern="1200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140,4 тыс. га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0" kern="120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(</a:t>
          </a:r>
          <a:r>
            <a:rPr lang="ru-RU" sz="1600" b="1" i="0" kern="120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уменьшилась </a:t>
          </a:r>
          <a:r>
            <a:rPr lang="ru-RU" sz="1600" b="1" i="0" kern="120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11,3%) </a:t>
          </a:r>
          <a:endParaRPr lang="ru-RU" sz="1600" b="1" i="0" kern="1200" cap="none" spc="0" dirty="0">
            <a:ln/>
            <a:solidFill>
              <a:schemeClr val="accent5">
                <a:lumMod val="50000"/>
              </a:schemeClr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056117" y="216020"/>
        <a:ext cx="3792856" cy="988454"/>
      </dsp:txXfrm>
    </dsp:sp>
    <dsp:sp modelId="{11D7F69B-17D0-48F8-A8CA-E8FDB719D5C6}">
      <dsp:nvSpPr>
        <dsp:cNvPr id="0" name=""/>
        <dsp:cNvSpPr/>
      </dsp:nvSpPr>
      <dsp:spPr>
        <a:xfrm>
          <a:off x="5096005" y="1773233"/>
          <a:ext cx="3819986" cy="1063985"/>
        </a:xfrm>
        <a:prstGeom prst="rect">
          <a:avLst/>
        </a:prstGeom>
        <a:gradFill rotWithShape="1">
          <a:gsLst>
            <a:gs pos="0">
              <a:schemeClr val="accent4">
                <a:tint val="37000"/>
                <a:hueMod val="100000"/>
                <a:satMod val="200000"/>
                <a:lumMod val="88000"/>
              </a:schemeClr>
            </a:gs>
            <a:gs pos="100000">
              <a:schemeClr val="accent4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ln w="15875" cap="flat" cmpd="sng" algn="ctr">
          <a:solidFill>
            <a:schemeClr val="accent4"/>
          </a:solidFill>
          <a:prstDash val="solid"/>
        </a:ln>
        <a:effectLst>
          <a:outerShdw blurRad="50800" dist="12700" dir="5280000" rotWithShape="0">
            <a:srgbClr val="000000">
              <a:alpha val="40000"/>
            </a:srgbClr>
          </a:outerShdw>
        </a:effectLst>
        <a:scene3d>
          <a:camera prst="orthographicFront"/>
          <a:lightRig rig="chilly" dir="t"/>
        </a:scene3d>
        <a:sp3d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Яровой сев сельскохозяйственных культур –743,4 </a:t>
          </a:r>
          <a:r>
            <a:rPr lang="ru-RU" sz="1800" b="1" i="1" u="sng" kern="1200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тыс. га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0" kern="120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(</a:t>
          </a:r>
          <a:r>
            <a:rPr lang="ru-RU" sz="1600" b="1" i="0" kern="120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увеличилась </a:t>
          </a:r>
          <a:r>
            <a:rPr lang="ru-RU" sz="1600" b="1" i="0" kern="120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2,4%)</a:t>
          </a:r>
          <a:endParaRPr lang="ru-RU" sz="1800" b="1" i="1" kern="1200" dirty="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096005" y="1773233"/>
        <a:ext cx="3819986" cy="1063985"/>
      </dsp:txXfrm>
    </dsp:sp>
    <dsp:sp modelId="{162B42E6-6A81-4A14-A806-C9B873322971}">
      <dsp:nvSpPr>
        <dsp:cNvPr id="0" name=""/>
        <dsp:cNvSpPr/>
      </dsp:nvSpPr>
      <dsp:spPr>
        <a:xfrm>
          <a:off x="4984100" y="3240363"/>
          <a:ext cx="3799850" cy="920086"/>
        </a:xfrm>
        <a:prstGeom prst="rect">
          <a:avLst/>
        </a:prstGeom>
        <a:gradFill rotWithShape="1">
          <a:gsLst>
            <a:gs pos="0">
              <a:schemeClr val="accent4">
                <a:tint val="37000"/>
                <a:hueMod val="100000"/>
                <a:satMod val="200000"/>
                <a:lumMod val="88000"/>
              </a:schemeClr>
            </a:gs>
            <a:gs pos="100000">
              <a:schemeClr val="accent4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ln w="15875" cap="flat" cmpd="sng" algn="ctr">
          <a:solidFill>
            <a:schemeClr val="accent4"/>
          </a:solidFill>
          <a:prstDash val="solid"/>
        </a:ln>
        <a:effectLst>
          <a:outerShdw blurRad="50800" dist="12700" dir="5280000" rotWithShape="0">
            <a:srgbClr val="000000">
              <a:alpha val="40000"/>
            </a:srgbClr>
          </a:outerShdw>
        </a:effectLst>
        <a:scene3d>
          <a:camera prst="orthographicFront"/>
          <a:lightRig rig="chilly" dir="t"/>
        </a:scene3d>
        <a:sp3d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Укосная площадь многолетних трав посева прошлых лет  -  </a:t>
          </a:r>
          <a:r>
            <a:rPr lang="ru-RU" sz="1800" b="1" i="1" kern="1200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332,9 тыс. га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0" kern="120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(увеличена на 0,7%)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1" i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984100" y="3240363"/>
        <a:ext cx="3799850" cy="9200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92600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11813" y="0"/>
            <a:ext cx="4292600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879645-59E2-47AD-96D3-72DB91D055A8}" type="datetimeFigureOut">
              <a:rPr lang="ru-RU" smtClean="0"/>
              <a:t>10.07.2019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53188"/>
            <a:ext cx="4292600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11813" y="6453188"/>
            <a:ext cx="4292600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BAC229-63AB-46B1-B1D4-049523A2E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519451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1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11813" y="0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13088" y="509588"/>
            <a:ext cx="3679825" cy="25479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1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0600" y="3227388"/>
            <a:ext cx="7924800" cy="305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271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53188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1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11813" y="6453188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0A4E91D9-706A-4A19-912C-E118A7DA26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595031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A4E91D9-706A-4A19-912C-E118A7DA263F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84718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A4E91D9-706A-4A19-912C-E118A7DA263F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5343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A4E91D9-706A-4A19-912C-E118A7DA263F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16099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A4E91D9-706A-4A19-912C-E118A7DA263F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31737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A4E91D9-706A-4A19-912C-E118A7DA263F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38305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A4E91D9-706A-4A19-912C-E118A7DA263F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38305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A4E91D9-706A-4A19-912C-E118A7DA263F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38305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551940" y="359898"/>
            <a:ext cx="802386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551940" y="1850064"/>
            <a:ext cx="802386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85E07F-18CF-4137-A960-AA53086A355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98219" y="1413802"/>
            <a:ext cx="227838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253607" y="1345016"/>
            <a:ext cx="69342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9DDE73-5EB5-482D-8A10-60E341F2903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473131" y="-54"/>
            <a:ext cx="74295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93258" y="2600325"/>
            <a:ext cx="69342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93258" y="1066800"/>
            <a:ext cx="69342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AFF702-8621-4F2A-9D36-8BAFC17F239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476500" y="0"/>
            <a:ext cx="8255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353348" y="2814656"/>
            <a:ext cx="227838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608736" y="2745870"/>
            <a:ext cx="69342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5242" y="274320"/>
            <a:ext cx="812292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555242" y="1524000"/>
            <a:ext cx="39624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715762" y="1524000"/>
            <a:ext cx="39624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0DD1D6-FF28-4ACC-B362-73AE9C806FD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5160336"/>
            <a:ext cx="89154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328278"/>
            <a:ext cx="435864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5052060" y="328278"/>
            <a:ext cx="435864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95300" y="969336"/>
            <a:ext cx="435864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52060" y="969336"/>
            <a:ext cx="435864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2A611C-B1EA-4054-B7A2-B3E518C6700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5242" y="274320"/>
            <a:ext cx="8122920" cy="1143000"/>
          </a:xfrm>
        </p:spPr>
        <p:txBody>
          <a:bodyPr anchor="ctr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AACA0E-E4D7-4DC3-8E29-26D86EA9817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99566" y="0"/>
            <a:ext cx="8806434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32C9AB-C8AF-4B1A-B86A-6B043DF9D4F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99566" y="-54"/>
            <a:ext cx="79248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16778"/>
            <a:ext cx="41275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5300" y="1406964"/>
            <a:ext cx="41275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95300" y="2133601"/>
            <a:ext cx="883285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69733F-687B-4BF0-A8D4-F53CC0A95C1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77471" y="1066800"/>
            <a:ext cx="29718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5D087F-0042-4A27-B31B-31CC6E29CAD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825500" y="1066800"/>
            <a:ext cx="4953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908050" y="1143004"/>
            <a:ext cx="47879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429785" y="954341"/>
            <a:ext cx="74295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420639" y="936786"/>
            <a:ext cx="703326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08050" y="4800600"/>
            <a:ext cx="47879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055A87-CD2C-410C-9A29-74CB35C119D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429500" y="274640"/>
            <a:ext cx="19812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38250" y="274641"/>
            <a:ext cx="602615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08E117-42C5-4B8E-B3C2-DBE0C33A267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83920" y="-815922"/>
            <a:ext cx="1775461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82885" y="21103"/>
            <a:ext cx="1844040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98122" y="1055077"/>
            <a:ext cx="121952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97280" y="-54"/>
            <a:ext cx="8808721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555242" y="274638"/>
            <a:ext cx="812292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555242" y="1447800"/>
            <a:ext cx="812292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879850" y="6305550"/>
            <a:ext cx="23114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6191250" y="6305550"/>
            <a:ext cx="31369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9331452" y="6305550"/>
            <a:ext cx="4953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fld id="{4C293AAD-287A-4FDB-B8A9-42AA488F81C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99566" y="-54"/>
            <a:ext cx="79248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5" r:id="rId1"/>
    <p:sldLayoutId id="2147483996" r:id="rId2"/>
    <p:sldLayoutId id="2147483997" r:id="rId3"/>
    <p:sldLayoutId id="2147483998" r:id="rId4"/>
    <p:sldLayoutId id="2147483999" r:id="rId5"/>
    <p:sldLayoutId id="2147484000" r:id="rId6"/>
    <p:sldLayoutId id="2147484001" r:id="rId7"/>
    <p:sldLayoutId id="2147484002" r:id="rId8"/>
    <p:sldLayoutId id="2147484003" r:id="rId9"/>
    <p:sldLayoutId id="2147484004" r:id="rId10"/>
    <p:sldLayoutId id="214748400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664" y="993221"/>
            <a:ext cx="2808312" cy="4814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1273943" y="5815325"/>
            <a:ext cx="7322395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3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lvl="0"/>
            <a:r>
              <a:rPr lang="ru-RU" sz="1600" b="1" i="1" dirty="0" err="1" smtClean="0">
                <a:solidFill>
                  <a:srgbClr val="0066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Гульзейнеп</a:t>
            </a:r>
            <a:r>
              <a:rPr lang="ru-RU" sz="1600" b="1" i="1" dirty="0" smtClean="0">
                <a:solidFill>
                  <a:srgbClr val="0066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lang="ru-RU" sz="1600" b="1" i="1" dirty="0" err="1" smtClean="0">
                <a:solidFill>
                  <a:srgbClr val="0066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Мурсабекова</a:t>
            </a:r>
            <a:endParaRPr lang="en-US" sz="1600" b="1" i="1" dirty="0" smtClean="0">
              <a:solidFill>
                <a:srgbClr val="0066CC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600" b="1" i="1" dirty="0" smtClean="0">
                <a:solidFill>
                  <a:srgbClr val="0066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Заведующая отделом статистики сельского хозяйства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0066CC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6103733" y="5013176"/>
            <a:ext cx="365416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eaLnBrk="0" hangingPunct="0"/>
            <a:r>
              <a:rPr lang="ru-RU" sz="1600" b="1" i="1" dirty="0" smtClean="0">
                <a:solidFill>
                  <a:srgbClr val="0066CC"/>
                </a:solidFill>
                <a:latin typeface="Arial" charset="0"/>
              </a:rPr>
              <a:t>Пресс-конференция</a:t>
            </a:r>
            <a:endParaRPr lang="ru-RU" sz="1600" b="1" i="1" dirty="0">
              <a:solidFill>
                <a:srgbClr val="0066CC"/>
              </a:solidFill>
              <a:latin typeface="Arial" charset="0"/>
            </a:endParaRPr>
          </a:p>
          <a:p>
            <a:pPr algn="just" eaLnBrk="0" hangingPunct="0"/>
            <a:r>
              <a:rPr lang="ru-RU" sz="1800" b="1" i="1" dirty="0" err="1" smtClean="0">
                <a:solidFill>
                  <a:srgbClr val="0066CC"/>
                </a:solidFill>
                <a:latin typeface="Arial" charset="0"/>
              </a:rPr>
              <a:t>Нацстатком</a:t>
            </a:r>
            <a:r>
              <a:rPr lang="ru-RU" sz="1800" b="1" i="1" dirty="0" smtClean="0">
                <a:solidFill>
                  <a:srgbClr val="0066CC"/>
                </a:solidFill>
                <a:latin typeface="Arial" charset="0"/>
              </a:rPr>
              <a:t> 11.07.2019г.</a:t>
            </a:r>
            <a:endParaRPr lang="ru-RU" sz="1800" dirty="0">
              <a:solidFill>
                <a:srgbClr val="0066CC"/>
              </a:solidFill>
              <a:latin typeface="Arial" charset="0"/>
            </a:endParaRPr>
          </a:p>
        </p:txBody>
      </p:sp>
      <p:pic>
        <p:nvPicPr>
          <p:cNvPr id="29700" name="Picture 4" descr="logo NS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472" y="26038"/>
            <a:ext cx="1224136" cy="1156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3770910" y="1677220"/>
            <a:ext cx="4566466" cy="2038959"/>
          </a:xfrm>
          <a:prstGeom prst="rect">
            <a:avLst/>
          </a:prstGeom>
          <a:solidFill>
            <a:srgbClr val="00B0F0"/>
          </a:solidFill>
          <a:ln>
            <a:solidFill>
              <a:schemeClr val="accent1"/>
            </a:solidFill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50800" dist="12700" dir="528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 итогах учета посевных площадей сельскохозяйственных культур 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 использовании пашни под урожай  2019г.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575474" y="281040"/>
            <a:ext cx="6264563" cy="646331"/>
          </a:xfrm>
          <a:prstGeom prst="rect">
            <a:avLst/>
          </a:prstGeom>
          <a:solidFill>
            <a:srgbClr val="00B0F0"/>
          </a:solidFill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30000"/>
              </a:spcBef>
              <a:defRPr/>
            </a:pPr>
            <a:r>
              <a:rPr kumimoji="1" lang="ru-RU" sz="2000" b="1" dirty="0">
                <a:solidFill>
                  <a:srgbClr val="FFFFFF"/>
                </a:solidFill>
                <a:latin typeface="Arial" charset="0"/>
                <a:cs typeface="Arial" charset="0"/>
              </a:rPr>
              <a:t>Национальный статистический комитет</a:t>
            </a:r>
            <a:br>
              <a:rPr kumimoji="1" lang="ru-RU" sz="2000" b="1" dirty="0">
                <a:solidFill>
                  <a:srgbClr val="FFFFFF"/>
                </a:solidFill>
                <a:latin typeface="Arial" charset="0"/>
                <a:cs typeface="Arial" charset="0"/>
              </a:rPr>
            </a:br>
            <a:r>
              <a:rPr kumimoji="1" lang="ru-RU" sz="2000" b="1" dirty="0">
                <a:solidFill>
                  <a:srgbClr val="FFFFFF"/>
                </a:solidFill>
                <a:latin typeface="Arial" charset="0"/>
                <a:cs typeface="Arial" charset="0"/>
              </a:rPr>
              <a:t> </a:t>
            </a:r>
            <a:r>
              <a:rPr kumimoji="1" lang="ru-RU" sz="2000" b="1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Кыргызской </a:t>
            </a:r>
            <a:r>
              <a:rPr kumimoji="1" lang="ru-RU" sz="2000" b="1" dirty="0">
                <a:solidFill>
                  <a:srgbClr val="FFFFFF"/>
                </a:solidFill>
                <a:latin typeface="Arial" charset="0"/>
                <a:cs typeface="Arial" charset="0"/>
              </a:rPr>
              <a:t>Республики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32C9AB-C8AF-4B1A-B86A-6B043DF9D4F4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0352651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Прямоугольник 3"/>
          <p:cNvSpPr>
            <a:spLocks noChangeArrowheads="1"/>
          </p:cNvSpPr>
          <p:nvPr/>
        </p:nvSpPr>
        <p:spPr bwMode="auto">
          <a:xfrm>
            <a:off x="1381100" y="4429133"/>
            <a:ext cx="8143932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ru-RU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2524108" y="4572008"/>
            <a:ext cx="7000924" cy="56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" name="Параллелограмм 17"/>
          <p:cNvSpPr/>
          <p:nvPr/>
        </p:nvSpPr>
        <p:spPr>
          <a:xfrm>
            <a:off x="1784648" y="116631"/>
            <a:ext cx="8121352" cy="1152129"/>
          </a:xfrm>
          <a:prstGeom prst="parallelogram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2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Общая посевная площадь </a:t>
            </a:r>
            <a:r>
              <a:rPr lang="ru-RU" sz="22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сельскохозяйственных культур под урожай 2019г. </a:t>
            </a:r>
          </a:p>
          <a:p>
            <a:pPr algn="ctr"/>
            <a:r>
              <a:rPr lang="ru-RU" sz="2000" b="1" i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b="1" i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хозяйствах всех категорий </a:t>
            </a:r>
          </a:p>
        </p:txBody>
      </p:sp>
      <p:sp>
        <p:nvSpPr>
          <p:cNvPr id="2" name="Горизонтальный свиток 1"/>
          <p:cNvSpPr/>
          <p:nvPr/>
        </p:nvSpPr>
        <p:spPr>
          <a:xfrm>
            <a:off x="1273234" y="2425129"/>
            <a:ext cx="2634656" cy="1944216"/>
          </a:xfrm>
          <a:prstGeom prst="horizontalScroll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  <a:outerShdw blurRad="50800" dist="12700" dir="528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</a:rPr>
              <a:t>составила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1216,7 тыс.  гектаров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ятиугольник 3"/>
          <p:cNvSpPr/>
          <p:nvPr/>
        </p:nvSpPr>
        <p:spPr>
          <a:xfrm>
            <a:off x="4474744" y="3132989"/>
            <a:ext cx="2090222" cy="1296144"/>
          </a:xfrm>
          <a:prstGeom prst="homePlat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1,8 </a:t>
            </a:r>
            <a:r>
              <a:rPr lang="ru-RU" sz="28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тыс. гектаров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8" name="Пятиугольник 7"/>
          <p:cNvSpPr/>
          <p:nvPr/>
        </p:nvSpPr>
        <p:spPr>
          <a:xfrm flipH="1">
            <a:off x="7689304" y="3057285"/>
            <a:ext cx="2028046" cy="1312060"/>
          </a:xfrm>
          <a:prstGeom prst="homePlat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0,1 процента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448944" y="1849065"/>
            <a:ext cx="4824536" cy="57606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i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что, больше</a:t>
            </a:r>
            <a:r>
              <a:rPr lang="ru-RU" sz="2000" i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чем в предыдущем </a:t>
            </a:r>
            <a:r>
              <a:rPr lang="ru-RU" sz="2000" i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году на:</a:t>
            </a: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4" descr="logo NS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6496" y="387919"/>
            <a:ext cx="1224136" cy="1156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Овал 6"/>
          <p:cNvSpPr/>
          <p:nvPr/>
        </p:nvSpPr>
        <p:spPr>
          <a:xfrm>
            <a:off x="6681192" y="3261464"/>
            <a:ext cx="914400" cy="5669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/>
              <a:t>или</a:t>
            </a:r>
            <a:r>
              <a:rPr lang="ru-RU" dirty="0" smtClean="0"/>
              <a:t> 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1452813"/>
              </p:ext>
            </p:extLst>
          </p:nvPr>
        </p:nvGraphicFramePr>
        <p:xfrm>
          <a:off x="1640632" y="5301208"/>
          <a:ext cx="5040560" cy="11976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165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240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86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ru-RU" sz="1400" b="1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 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посевная площадь: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Посевная площадь , га 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049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 на </a:t>
                      </a:r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пашне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1215,8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049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в </a:t>
                      </a:r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между</a:t>
                      </a:r>
                      <a:r>
                        <a:rPr lang="en-US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ru-RU" sz="1400" b="1" u="none" strike="noStrike" dirty="0" err="1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ядьях</a:t>
                      </a:r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сада    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329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на </a:t>
                      </a:r>
                      <a:r>
                        <a:rPr lang="ru-RU" sz="1400" b="1" u="none" strike="noStrike" dirty="0" err="1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pаспаханных</a:t>
                      </a:r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сенокосах, </a:t>
                      </a:r>
                      <a:endParaRPr lang="ru-RU" sz="1400" b="1" u="none" strike="noStrike" dirty="0" smtClean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b"/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пастбищах   и    в </a:t>
                      </a:r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пойме реки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Стрелка вниз 4"/>
          <p:cNvSpPr/>
          <p:nvPr/>
        </p:nvSpPr>
        <p:spPr>
          <a:xfrm>
            <a:off x="2435946" y="4162987"/>
            <a:ext cx="484632" cy="978408"/>
          </a:xfrm>
          <a:prstGeom prst="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9DDE73-5EB5-482D-8A10-60E341F29036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456489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4736976" y="5344952"/>
            <a:ext cx="4287420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3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300" b="1" i="1" dirty="0" smtClean="0">
              <a:latin typeface="Arial" pitchFamily="34" charset="0"/>
              <a:ea typeface="Times New Roman" pitchFamily="18" charset="0"/>
            </a:endParaRP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1568624" y="5075160"/>
            <a:ext cx="7383764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63500" dist="25400" dir="5400000" rotWithShape="0">
              <a:srgbClr val="000000">
                <a:alpha val="43137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Учет </a:t>
            </a:r>
            <a:r>
              <a:rPr lang="ru-RU" sz="1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посевных площадей </a:t>
            </a:r>
            <a:r>
              <a:rPr lang="ru-RU" sz="1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проведен в</a:t>
            </a:r>
            <a:r>
              <a:rPr lang="ru-RU" sz="18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18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рамках </a:t>
            </a:r>
            <a:r>
              <a:rPr lang="ru-RU" sz="18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делегирования органам местного самоуправления отдельных государственных </a:t>
            </a:r>
            <a:r>
              <a:rPr lang="ru-RU" sz="18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полномочий </a:t>
            </a:r>
          </a:p>
          <a:p>
            <a:pPr algn="ctr"/>
            <a:r>
              <a:rPr lang="ru-RU" sz="18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сбору  статистической </a:t>
            </a:r>
            <a:r>
              <a:rPr lang="ru-RU" sz="18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информации,  </a:t>
            </a:r>
            <a:r>
              <a:rPr lang="ru-RU" sz="18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Программы </a:t>
            </a:r>
            <a:r>
              <a:rPr lang="ru-RU" sz="1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статистических </a:t>
            </a:r>
            <a:r>
              <a:rPr lang="ru-RU" sz="1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работ</a:t>
            </a:r>
            <a:endParaRPr lang="ru-RU" sz="1800" b="1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085704" y="2082740"/>
            <a:ext cx="2866684" cy="14773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glow rad="228600">
              <a:schemeClr val="accent4">
                <a:satMod val="175000"/>
                <a:alpha val="40000"/>
              </a:schemeClr>
            </a:glow>
            <a:outerShdw blurRad="63500" dist="25400" dir="5400000" rotWithShape="0">
              <a:srgbClr val="000000">
                <a:alpha val="43137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1800" dirty="0" smtClean="0">
                <a:ln/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Учет проведен на </a:t>
            </a:r>
            <a:r>
              <a:rPr lang="ru-RU" sz="1800" dirty="0" smtClean="0">
                <a:ln/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территории всех </a:t>
            </a:r>
            <a:r>
              <a:rPr lang="ru-RU" sz="1800" dirty="0" err="1" smtClean="0">
                <a:ln w="0"/>
                <a:solidFill>
                  <a:schemeClr val="accent3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айыл</a:t>
            </a:r>
            <a:r>
              <a:rPr lang="ru-RU" sz="1800" dirty="0" smtClean="0">
                <a:ln w="0"/>
                <a:solidFill>
                  <a:schemeClr val="accent3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n w="0"/>
                <a:solidFill>
                  <a:schemeClr val="accent3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окмоту</a:t>
            </a:r>
            <a:r>
              <a:rPr lang="ru-RU" sz="1800" dirty="0" smtClean="0">
                <a:ln w="0"/>
                <a:solidFill>
                  <a:schemeClr val="accent3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1800" dirty="0" smtClean="0">
                <a:ln w="0"/>
                <a:solidFill>
                  <a:schemeClr val="accent3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ln w="0"/>
                <a:solidFill>
                  <a:schemeClr val="accent3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800" dirty="0" smtClean="0">
                <a:ln w="0"/>
                <a:solidFill>
                  <a:schemeClr val="accent3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городской местности (при наличии посевных площадей)</a:t>
            </a:r>
            <a:r>
              <a:rPr lang="ru-RU" sz="18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800" dirty="0">
              <a:ln/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7387" y="1980900"/>
            <a:ext cx="3347622" cy="2524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1280592" y="476672"/>
            <a:ext cx="6339827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glow rad="228600">
              <a:schemeClr val="accent4">
                <a:satMod val="175000"/>
                <a:alpha val="40000"/>
              </a:schemeClr>
            </a:glow>
            <a:outerShdw blurRad="63500" dist="25400" dir="5400000" rotWithShape="0">
              <a:srgbClr val="000000">
                <a:alpha val="43137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1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Единовременный </a:t>
            </a:r>
            <a:r>
              <a:rPr lang="ru-RU" sz="1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учет посевных площадей сельскохозяйственных </a:t>
            </a:r>
            <a:r>
              <a:rPr lang="ru-RU" sz="1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культур и </a:t>
            </a:r>
            <a:r>
              <a:rPr lang="ru-RU" sz="1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использовании пашни под урожай  2019г</a:t>
            </a:r>
            <a:r>
              <a:rPr lang="ru-RU" sz="1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б</a:t>
            </a:r>
            <a:r>
              <a:rPr lang="ru-RU" sz="1800" b="1" dirty="0" smtClean="0">
                <a:ln/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ыл проведен о</a:t>
            </a:r>
            <a:r>
              <a:rPr lang="ru-RU" sz="1800" b="1" dirty="0" smtClean="0">
                <a:ln w="0"/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рганами местного </a:t>
            </a:r>
            <a:r>
              <a:rPr lang="ru-RU" sz="1800" b="1" dirty="0" smtClean="0">
                <a:ln w="0"/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самоуправления </a:t>
            </a:r>
            <a:r>
              <a:rPr lang="ru-RU" sz="1800" b="1" dirty="0" smtClean="0">
                <a:ln w="0"/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 мая по июнь</a:t>
            </a:r>
            <a:r>
              <a:rPr lang="ru-RU" sz="1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т.г</a:t>
            </a:r>
            <a:r>
              <a:rPr lang="ru-RU" sz="1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1800" b="1" dirty="0">
              <a:ln/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трелка вниз 6"/>
          <p:cNvSpPr/>
          <p:nvPr/>
        </p:nvSpPr>
        <p:spPr>
          <a:xfrm>
            <a:off x="5601072" y="3212976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32C9AB-C8AF-4B1A-B86A-6B043DF9D4F4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1881206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трелка вправо 3"/>
          <p:cNvSpPr/>
          <p:nvPr/>
        </p:nvSpPr>
        <p:spPr>
          <a:xfrm>
            <a:off x="3512840" y="3573016"/>
            <a:ext cx="1152128" cy="288032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633706364"/>
              </p:ext>
            </p:extLst>
          </p:nvPr>
        </p:nvGraphicFramePr>
        <p:xfrm>
          <a:off x="632520" y="2060848"/>
          <a:ext cx="9088560" cy="4392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8" name="Параллелограмм 17"/>
          <p:cNvSpPr/>
          <p:nvPr/>
        </p:nvSpPr>
        <p:spPr>
          <a:xfrm>
            <a:off x="1280592" y="188640"/>
            <a:ext cx="6336704" cy="864096"/>
          </a:xfrm>
          <a:prstGeom prst="parallelogram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Общая посевная площадь сельскохозяйственных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культур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урожай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2019г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ctr"/>
            <a:r>
              <a:rPr lang="ru-RU" sz="1600" b="1" i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хозяйствах всех категорий 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877108" y="1268760"/>
            <a:ext cx="6912768" cy="759367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u="sng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800" u="sng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структуре посевных площадей</a:t>
            </a:r>
            <a:r>
              <a:rPr lang="ru-RU" sz="1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сельскохозяйственных  </a:t>
            </a:r>
            <a:r>
              <a:rPr lang="ru-RU" sz="1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культур </a:t>
            </a:r>
          </a:p>
          <a:p>
            <a:pPr algn="ctr"/>
            <a:r>
              <a:rPr lang="ru-RU" sz="1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произошли некоторые изменения </a:t>
            </a:r>
            <a:endParaRPr lang="ru-RU" sz="1800" i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9DDE73-5EB5-482D-8A10-60E341F29036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820515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Параллелограмм 7"/>
          <p:cNvSpPr/>
          <p:nvPr/>
        </p:nvSpPr>
        <p:spPr>
          <a:xfrm>
            <a:off x="1064568" y="130738"/>
            <a:ext cx="8280920" cy="883079"/>
          </a:xfrm>
          <a:prstGeom prst="parallelogram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sz="2000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marL="144000"/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Общая посевная площадь </a:t>
            </a:r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сельскохозяйственных 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культур под урожай 2019г.  по территории   </a:t>
            </a:r>
          </a:p>
          <a:p>
            <a:pPr marL="144000"/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2714625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72344" y="5157192"/>
            <a:ext cx="2180190" cy="158417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endParaRPr lang="ru-RU" sz="1200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600"/>
              </a:spcAft>
            </a:pPr>
            <a:r>
              <a:rPr lang="ru-RU" sz="12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Наиболее</a:t>
            </a:r>
            <a:r>
              <a:rPr lang="ru-RU" sz="1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высокая доля </a:t>
            </a:r>
            <a:r>
              <a:rPr lang="ru-RU" sz="1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посевных площадей </a:t>
            </a:r>
            <a:r>
              <a:rPr lang="ru-RU" sz="1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(ПП) в </a:t>
            </a:r>
            <a:r>
              <a:rPr lang="ru-RU" sz="1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общей ее площади по республике приходится на хозяйства Чуйской </a:t>
            </a:r>
            <a:r>
              <a:rPr lang="ru-RU" sz="1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(34,4%), </a:t>
            </a:r>
            <a:r>
              <a:rPr lang="ru-RU" sz="1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Иссык-Кульской (</a:t>
            </a:r>
            <a:r>
              <a:rPr lang="ru-RU" sz="1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15,0%), </a:t>
            </a:r>
            <a:r>
              <a:rPr lang="ru-RU" sz="12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Ошской</a:t>
            </a:r>
            <a:r>
              <a:rPr lang="ru-RU" sz="1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14,7 %), </a:t>
            </a:r>
            <a:r>
              <a:rPr lang="ru-RU" sz="12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Джалал-Абадской</a:t>
            </a:r>
            <a:r>
              <a:rPr lang="ru-RU" sz="1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(12,8%) и </a:t>
            </a:r>
            <a:r>
              <a:rPr lang="ru-RU" sz="1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т.п. </a:t>
            </a:r>
          </a:p>
          <a:p>
            <a:endParaRPr lang="ru-RU" sz="120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5940346"/>
              </p:ext>
            </p:extLst>
          </p:nvPr>
        </p:nvGraphicFramePr>
        <p:xfrm>
          <a:off x="272481" y="1556792"/>
          <a:ext cx="2592288" cy="32201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801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44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77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6064">
                <a:tc>
                  <a:txBody>
                    <a:bodyPr/>
                    <a:lstStyle/>
                    <a:p>
                      <a:pPr algn="l" fontAlgn="b"/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Посевная площадь, </a:t>
                      </a:r>
                      <a:r>
                        <a:rPr lang="ru-RU" sz="12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га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% к итогу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754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1216,7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Calibri" panose="020F0502020204030204" pitchFamily="34" charset="0"/>
                        </a:rPr>
                        <a:t>100,0</a:t>
                      </a:r>
                      <a:endParaRPr lang="ru-RU" sz="1100" b="1" i="0" u="none" strike="noStrike" dirty="0"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754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 err="1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Баткенская</a:t>
                      </a:r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62,9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Calibri" panose="020F0502020204030204" pitchFamily="34" charset="0"/>
                        </a:rPr>
                        <a:t>5,2</a:t>
                      </a:r>
                      <a:endParaRPr lang="ru-RU" sz="1100" b="0" i="0" u="none" strike="noStrike" dirty="0"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85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 err="1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Джалал-Абадская</a:t>
                      </a:r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155,8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Calibri" panose="020F0502020204030204" pitchFamily="34" charset="0"/>
                        </a:rPr>
                        <a:t>12,8</a:t>
                      </a:r>
                      <a:endParaRPr lang="ru-RU" sz="1100" b="0" i="0" u="none" strike="noStrike" dirty="0"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85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Иссык-Кульская 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183,0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Calibri" panose="020F0502020204030204" pitchFamily="34" charset="0"/>
                        </a:rPr>
                        <a:t>15,0</a:t>
                      </a:r>
                      <a:endParaRPr lang="ru-RU" sz="1100" b="0" i="0" u="none" strike="noStrike" dirty="0"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754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 err="1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Нарынская</a:t>
                      </a:r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108,0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Calibri" panose="020F0502020204030204" pitchFamily="34" charset="0"/>
                        </a:rPr>
                        <a:t>8,9</a:t>
                      </a:r>
                      <a:endParaRPr lang="ru-RU" sz="1100" b="0" i="0" u="none" strike="noStrike" dirty="0"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754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 err="1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Ошская</a:t>
                      </a:r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178,4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Calibri" panose="020F0502020204030204" pitchFamily="34" charset="0"/>
                        </a:rPr>
                        <a:t>14,7</a:t>
                      </a:r>
                      <a:endParaRPr lang="ru-RU" sz="1100" b="0" i="0" u="none" strike="noStrike" dirty="0"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754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 err="1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Таласская</a:t>
                      </a:r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106,2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Calibri" panose="020F0502020204030204" pitchFamily="34" charset="0"/>
                        </a:rPr>
                        <a:t>8,7</a:t>
                      </a:r>
                      <a:endParaRPr lang="ru-RU" sz="1100" b="0" i="0" u="none" strike="noStrike" dirty="0"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754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Чуйская  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419,1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Calibri" panose="020F0502020204030204" pitchFamily="34" charset="0"/>
                        </a:rPr>
                        <a:t>34,4</a:t>
                      </a:r>
                      <a:endParaRPr lang="ru-RU" sz="1100" b="0" i="0" u="none" strike="noStrike" dirty="0"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754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Бишкек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Calibri" panose="020F0502020204030204" pitchFamily="34" charset="0"/>
                        </a:rPr>
                        <a:t>0,02</a:t>
                      </a:r>
                      <a:endParaRPr lang="ru-RU" sz="1100" b="0" i="0" u="none" strike="noStrike" dirty="0"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754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Ош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3,1</a:t>
                      </a:r>
                      <a:endParaRPr lang="ru-RU" sz="12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Calibri" panose="020F0502020204030204" pitchFamily="34" charset="0"/>
                        </a:rPr>
                        <a:t>0,3</a:t>
                      </a:r>
                      <a:endParaRPr lang="ru-RU" sz="1100" b="0" i="0" u="none" strike="noStrike" dirty="0"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3" name="Скругленный прямоугольник 12"/>
          <p:cNvSpPr/>
          <p:nvPr/>
        </p:nvSpPr>
        <p:spPr>
          <a:xfrm>
            <a:off x="4376936" y="1568449"/>
            <a:ext cx="4824536" cy="35579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Темп роста посевных площадей по территории, %</a:t>
            </a:r>
            <a:endParaRPr lang="ru-RU" sz="1400" b="1" i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32C9AB-C8AF-4B1A-B86A-6B043DF9D4F4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13470591"/>
              </p:ext>
            </p:extLst>
          </p:nvPr>
        </p:nvGraphicFramePr>
        <p:xfrm>
          <a:off x="3512840" y="2214556"/>
          <a:ext cx="5400600" cy="40909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94854672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2504728" y="4947845"/>
            <a:ext cx="7000924" cy="56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" name="Параллелограмм 17"/>
          <p:cNvSpPr/>
          <p:nvPr/>
        </p:nvSpPr>
        <p:spPr>
          <a:xfrm>
            <a:off x="1352600" y="116632"/>
            <a:ext cx="8424936" cy="1028398"/>
          </a:xfrm>
          <a:prstGeom prst="parallelogram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0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itchFamily="18" charset="0"/>
              </a:rPr>
              <a:t>Структура посевных площадей </a:t>
            </a:r>
            <a:endParaRPr lang="ru-RU" sz="2000" b="1" dirty="0" smtClean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сельскохозяйственных культур под урожай 2019г.</a:t>
            </a:r>
            <a:endParaRPr lang="ru-RU" sz="2000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(в </a:t>
            </a:r>
            <a:r>
              <a:rPr lang="ru-RU" sz="20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хозяйствах всех </a:t>
            </a:r>
            <a:r>
              <a:rPr lang="ru-RU" sz="2000" b="1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категорий)</a:t>
            </a:r>
            <a:endParaRPr lang="ru-RU" sz="20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2958254"/>
              </p:ext>
            </p:extLst>
          </p:nvPr>
        </p:nvGraphicFramePr>
        <p:xfrm>
          <a:off x="344488" y="1412776"/>
          <a:ext cx="4536504" cy="35651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Горизонтальный свиток 9"/>
          <p:cNvSpPr/>
          <p:nvPr/>
        </p:nvSpPr>
        <p:spPr>
          <a:xfrm>
            <a:off x="1864432" y="1832716"/>
            <a:ext cx="1280592" cy="2304256"/>
          </a:xfrm>
          <a:prstGeom prst="horizontalScroll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Прочие культуры: </a:t>
            </a:r>
            <a:r>
              <a:rPr lang="ru-RU" sz="1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сахарная свекла, хлопчатник, табак, рис, бахчевые культуры</a:t>
            </a:r>
            <a:endParaRPr lang="ru-RU" sz="12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40547742"/>
              </p:ext>
            </p:extLst>
          </p:nvPr>
        </p:nvGraphicFramePr>
        <p:xfrm>
          <a:off x="589634" y="1192982"/>
          <a:ext cx="3646207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9DDE73-5EB5-482D-8A10-60E341F29036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graphicFrame>
        <p:nvGraphicFramePr>
          <p:cNvPr id="19" name="Диаграмма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3122620"/>
              </p:ext>
            </p:extLst>
          </p:nvPr>
        </p:nvGraphicFramePr>
        <p:xfrm>
          <a:off x="2504729" y="1397944"/>
          <a:ext cx="6908932" cy="53654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57938120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2524108" y="4581128"/>
            <a:ext cx="7000924" cy="56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" name="Параллелограмм 17"/>
          <p:cNvSpPr/>
          <p:nvPr/>
        </p:nvSpPr>
        <p:spPr>
          <a:xfrm>
            <a:off x="4304928" y="1908212"/>
            <a:ext cx="5328592" cy="648072"/>
          </a:xfrm>
          <a:prstGeom prst="parallelogram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Темп роста посевных площадей </a:t>
            </a:r>
            <a:r>
              <a:rPr lang="ru-RU" sz="12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основных видов зерновых </a:t>
            </a:r>
            <a:r>
              <a:rPr lang="ru-RU" sz="12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культур  2019г.</a:t>
            </a:r>
          </a:p>
          <a:p>
            <a:pPr algn="ctr"/>
            <a:r>
              <a:rPr lang="ru-RU" sz="1200" b="1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200" b="1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процентах к предыдущему году</a:t>
            </a:r>
            <a:endParaRPr lang="ru-RU" sz="12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Горизонтальный свиток 8"/>
          <p:cNvSpPr/>
          <p:nvPr/>
        </p:nvSpPr>
        <p:spPr>
          <a:xfrm>
            <a:off x="1208584" y="0"/>
            <a:ext cx="7416824" cy="1080120"/>
          </a:xfrm>
          <a:prstGeom prst="horizontalScroll">
            <a:avLst/>
          </a:prstGeom>
          <a:solidFill>
            <a:srgbClr val="FFC000"/>
          </a:solidFill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Посевные площади </a:t>
            </a:r>
            <a:r>
              <a:rPr lang="ru-RU" sz="16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зерновых </a:t>
            </a:r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культур </a:t>
            </a:r>
            <a:r>
              <a:rPr lang="ru-RU" sz="16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2019г. – 554,2 тыс. га или 0,3 % больше по сравнению </a:t>
            </a:r>
            <a:r>
              <a:rPr lang="ru-RU" sz="16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 прошлым </a:t>
            </a:r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годом, при этом удельный вес в общей посевной площади составил 45,5% </a:t>
            </a:r>
            <a:endParaRPr lang="ru-RU" sz="16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568" y="3594205"/>
            <a:ext cx="1675564" cy="1973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3008784" y="1080120"/>
            <a:ext cx="3168352" cy="461665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63500" dist="25400" dir="5400000" rotWithShape="0">
              <a:srgbClr val="000000">
                <a:alpha val="43137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1200" b="1" dirty="0" smtClean="0">
                <a:ln/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Посевные площади основных видов </a:t>
            </a:r>
          </a:p>
          <a:p>
            <a:pPr algn="ctr"/>
            <a:r>
              <a:rPr lang="ru-RU" sz="1200" b="1" dirty="0" smtClean="0">
                <a:ln/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зерновых культур</a:t>
            </a:r>
            <a:endParaRPr lang="ru-RU" sz="1200" i="1" dirty="0">
              <a:ln/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22220"/>
              </p:ext>
            </p:extLst>
          </p:nvPr>
        </p:nvGraphicFramePr>
        <p:xfrm>
          <a:off x="560512" y="1772816"/>
          <a:ext cx="3384376" cy="1656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087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34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188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93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18948"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2018г</a:t>
                      </a:r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2019г</a:t>
                      </a:r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7057"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Площадь, </a:t>
                      </a:r>
                      <a:r>
                        <a:rPr lang="ru-RU" sz="12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га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Темп, %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Площадь, </a:t>
                      </a:r>
                      <a:r>
                        <a:rPr lang="ru-RU" sz="12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га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Темп, %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535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Пшеница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253,8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101,6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240,1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94,6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776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Ячмень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191,9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100,2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206,4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107,5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705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Кукуруза на зерно</a:t>
                      </a:r>
                      <a:endParaRPr lang="ru-RU" sz="1200" b="1" i="0" u="none" strike="noStrike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105,1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103,7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106,4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101,3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9DDE73-5EB5-482D-8A10-60E341F29036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56338816"/>
              </p:ext>
            </p:extLst>
          </p:nvPr>
        </p:nvGraphicFramePr>
        <p:xfrm>
          <a:off x="3656856" y="2922711"/>
          <a:ext cx="6097888" cy="36746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54443841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2504728" y="4947845"/>
            <a:ext cx="7000924" cy="56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" name="Параллелограмм 17"/>
          <p:cNvSpPr/>
          <p:nvPr/>
        </p:nvSpPr>
        <p:spPr>
          <a:xfrm>
            <a:off x="1352600" y="116632"/>
            <a:ext cx="8424936" cy="792088"/>
          </a:xfrm>
          <a:prstGeom prst="parallelogram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Структура п</a:t>
            </a:r>
            <a:r>
              <a:rPr lang="ru-RU" sz="2000" b="1" dirty="0" smtClean="0">
                <a:solidFill>
                  <a:srgbClr val="000099"/>
                </a:solidFill>
              </a:rPr>
              <a:t>осевных площадей овощных культур</a:t>
            </a:r>
            <a:endParaRPr lang="ru-RU" sz="2000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(в </a:t>
            </a:r>
            <a:r>
              <a:rPr lang="ru-RU" sz="20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хозяйствах всех </a:t>
            </a:r>
            <a:r>
              <a:rPr lang="ru-RU" sz="2000" b="1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категорий)</a:t>
            </a:r>
            <a:endParaRPr lang="ru-RU" sz="20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18681476"/>
              </p:ext>
            </p:extLst>
          </p:nvPr>
        </p:nvGraphicFramePr>
        <p:xfrm>
          <a:off x="344488" y="1412776"/>
          <a:ext cx="4536504" cy="35651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Горизонтальный свиток 9"/>
          <p:cNvSpPr/>
          <p:nvPr/>
        </p:nvSpPr>
        <p:spPr>
          <a:xfrm>
            <a:off x="1641863" y="3212976"/>
            <a:ext cx="1280592" cy="2304256"/>
          </a:xfrm>
          <a:prstGeom prst="horizontalScroll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Прочие овощные культуры: </a:t>
            </a:r>
            <a:r>
              <a:rPr lang="ru-RU" sz="12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редиска, редька, баклажаны, перец, </a:t>
            </a:r>
            <a:r>
              <a:rPr lang="ru-RU" sz="1200" b="1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зелень разная)</a:t>
            </a:r>
            <a:endParaRPr lang="ru-RU" sz="1200" i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61348542"/>
              </p:ext>
            </p:extLst>
          </p:nvPr>
        </p:nvGraphicFramePr>
        <p:xfrm>
          <a:off x="1522817" y="1397944"/>
          <a:ext cx="3646207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Скругленный прямоугольник 12"/>
          <p:cNvSpPr/>
          <p:nvPr/>
        </p:nvSpPr>
        <p:spPr>
          <a:xfrm>
            <a:off x="7185248" y="1070874"/>
            <a:ext cx="1556246" cy="2880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i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2019г.</a:t>
            </a: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9DDE73-5EB5-482D-8A10-60E341F29036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graphicFrame>
        <p:nvGraphicFramePr>
          <p:cNvPr id="15" name="Диаграмма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2169369"/>
              </p:ext>
            </p:extLst>
          </p:nvPr>
        </p:nvGraphicFramePr>
        <p:xfrm>
          <a:off x="3511619" y="1508673"/>
          <a:ext cx="4897765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5232429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9" name="Горизонтальный свиток 8"/>
          <p:cNvSpPr/>
          <p:nvPr/>
        </p:nvSpPr>
        <p:spPr>
          <a:xfrm>
            <a:off x="560512" y="2399221"/>
            <a:ext cx="1892158" cy="2901987"/>
          </a:xfrm>
          <a:prstGeom prst="horizontalScroll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состоянию на 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1 января  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2019г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общая площадь пашни</a:t>
            </a:r>
          </a:p>
          <a:p>
            <a:pPr algn="ctr"/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республике составила</a:t>
            </a:r>
          </a:p>
          <a:p>
            <a:pPr algn="ctr"/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1287,6  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тыс. гектаров </a:t>
            </a:r>
          </a:p>
        </p:txBody>
      </p:sp>
      <p:sp>
        <p:nvSpPr>
          <p:cNvPr id="12" name="Параллелограмм 11"/>
          <p:cNvSpPr/>
          <p:nvPr/>
        </p:nvSpPr>
        <p:spPr>
          <a:xfrm>
            <a:off x="1836333" y="332656"/>
            <a:ext cx="7056785" cy="720080"/>
          </a:xfrm>
          <a:prstGeom prst="parallelogram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Площадь пашни  на 1 января 2019г. </a:t>
            </a:r>
          </a:p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 землепользователям</a:t>
            </a:r>
          </a:p>
          <a:p>
            <a:pPr algn="ctr"/>
            <a:endParaRPr lang="ru-RU" sz="20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67851964"/>
              </p:ext>
            </p:extLst>
          </p:nvPr>
        </p:nvGraphicFramePr>
        <p:xfrm>
          <a:off x="2648744" y="1484785"/>
          <a:ext cx="6624736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32C9AB-C8AF-4B1A-B86A-6B043DF9D4F4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712503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31700" y="5247202"/>
            <a:ext cx="2697523" cy="133299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другие </a:t>
            </a: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причины</a:t>
            </a:r>
            <a:r>
              <a:rPr lang="ru-RU" sz="1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 fontAlgn="t"/>
            <a:r>
              <a:rPr lang="ru-RU" sz="1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недостаток ГСМ и техники, нехватка денежных средств, </a:t>
            </a:r>
            <a:r>
              <a:rPr lang="ru-RU" sz="1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отводы земель под подстройки, пустующие дома т.п.</a:t>
            </a:r>
            <a:endParaRPr lang="ru-RU" sz="14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Горизонтальный свиток 8"/>
          <p:cNvSpPr/>
          <p:nvPr/>
        </p:nvSpPr>
        <p:spPr>
          <a:xfrm>
            <a:off x="298614" y="1124744"/>
            <a:ext cx="3414196" cy="1584175"/>
          </a:xfrm>
          <a:prstGeom prst="horizontalScroll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состоянию на 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1 января  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2019г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общая площадь пашни</a:t>
            </a:r>
          </a:p>
          <a:p>
            <a:pPr algn="ctr"/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республике составила</a:t>
            </a:r>
          </a:p>
          <a:p>
            <a:pPr algn="ctr"/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1287,6  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тыс. гектаров </a:t>
            </a:r>
          </a:p>
        </p:txBody>
      </p:sp>
      <p:sp>
        <p:nvSpPr>
          <p:cNvPr id="10" name="Горизонтальный свиток 9"/>
          <p:cNvSpPr/>
          <p:nvPr/>
        </p:nvSpPr>
        <p:spPr>
          <a:xfrm>
            <a:off x="278693" y="2942945"/>
            <a:ext cx="2586076" cy="2070231"/>
          </a:xfrm>
          <a:prstGeom prst="horizontalScroll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Площадь 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неиспользования 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пашни в 2019 году составила</a:t>
            </a:r>
            <a:endParaRPr lang="ru-RU" sz="16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63,4 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тыс. гектаров или </a:t>
            </a:r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4,9%</a:t>
            </a:r>
            <a:endParaRPr lang="ru-RU" sz="16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3876072"/>
              </p:ext>
            </p:extLst>
          </p:nvPr>
        </p:nvGraphicFramePr>
        <p:xfrm>
          <a:off x="4592960" y="1206443"/>
          <a:ext cx="4968552" cy="1266984"/>
        </p:xfrm>
        <a:graphic>
          <a:graphicData uri="http://schemas.openxmlformats.org/drawingml/2006/table">
            <a:tbl>
              <a:tblPr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11570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48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06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68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919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264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Посевная площадь на пашне</a:t>
                      </a:r>
                      <a:endParaRPr lang="ru-RU" sz="1300" b="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Защи</a:t>
                      </a:r>
                      <a:r>
                        <a:rPr lang="ru-RU" sz="1300" b="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-щенный </a:t>
                      </a:r>
                      <a:r>
                        <a:rPr lang="ru-RU" sz="1300" b="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грунт</a:t>
                      </a:r>
                      <a:endParaRPr lang="ru-RU" sz="1300" b="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Пары</a:t>
                      </a:r>
                      <a:endParaRPr lang="ru-RU" sz="1300" b="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Пашня</a:t>
                      </a:r>
                      <a:r>
                        <a:rPr lang="ru-RU" sz="1300" b="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300" b="0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использо</a:t>
                      </a:r>
                      <a:endParaRPr lang="ru-RU" sz="1300" b="0" dirty="0" smtClean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ru-RU" sz="1300" b="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ванная под </a:t>
                      </a:r>
                      <a:r>
                        <a:rPr lang="ru-RU" sz="1300" b="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питомники</a:t>
                      </a:r>
                      <a:endParaRPr lang="ru-RU" sz="1300" b="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Неисполь-зованная</a:t>
                      </a:r>
                      <a:endParaRPr lang="ru-RU" sz="1300" b="0" dirty="0" smtClean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300" b="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пашня, </a:t>
                      </a:r>
                      <a:endParaRPr lang="ru-RU" sz="1300" b="0" dirty="0" smtClean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 </a:t>
                      </a:r>
                      <a:endParaRPr lang="ru-RU" sz="1300" b="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057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1215,8</a:t>
                      </a:r>
                      <a:endParaRPr lang="ru-RU" sz="1600" b="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0,06</a:t>
                      </a:r>
                      <a:endParaRPr lang="ru-RU" sz="1600" b="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2,3</a:t>
                      </a:r>
                      <a:endParaRPr lang="ru-RU" sz="1600" b="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6,0</a:t>
                      </a:r>
                      <a:endParaRPr lang="ru-RU" sz="1600" b="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63,4</a:t>
                      </a:r>
                      <a:endParaRPr lang="ru-RU" sz="1600" b="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Параллелограмм 11"/>
          <p:cNvSpPr/>
          <p:nvPr/>
        </p:nvSpPr>
        <p:spPr>
          <a:xfrm>
            <a:off x="1836333" y="332656"/>
            <a:ext cx="7056785" cy="720080"/>
          </a:xfrm>
          <a:prstGeom prst="parallelogram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Использование площади пашни  2019г.</a:t>
            </a:r>
          </a:p>
          <a:p>
            <a:pPr algn="ctr"/>
            <a:r>
              <a:rPr lang="ru-RU" sz="2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(в хозяйствах всех категорий</a:t>
            </a:r>
            <a:r>
              <a:rPr lang="ru-RU" sz="20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20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" name="Прямая со стрелкой 3"/>
          <p:cNvCxnSpPr>
            <a:stCxn id="9" idx="3"/>
          </p:cNvCxnSpPr>
          <p:nvPr/>
        </p:nvCxnSpPr>
        <p:spPr>
          <a:xfrm flipV="1">
            <a:off x="3712810" y="1916831"/>
            <a:ext cx="952158" cy="1"/>
          </a:xfrm>
          <a:prstGeom prst="straightConnector1">
            <a:avLst/>
          </a:prstGeom>
          <a:ln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9" idx="2"/>
            <a:endCxn id="10" idx="0"/>
          </p:cNvCxnSpPr>
          <p:nvPr/>
        </p:nvCxnSpPr>
        <p:spPr>
          <a:xfrm flipH="1">
            <a:off x="1571731" y="2510897"/>
            <a:ext cx="433981" cy="690827"/>
          </a:xfrm>
          <a:prstGeom prst="straightConnector1">
            <a:avLst/>
          </a:prstGeom>
          <a:ln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32C9AB-C8AF-4B1A-B86A-6B043DF9D4F4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graphicFrame>
        <p:nvGraphicFramePr>
          <p:cNvPr id="16" name="Диаграмма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72976525"/>
              </p:ext>
            </p:extLst>
          </p:nvPr>
        </p:nvGraphicFramePr>
        <p:xfrm>
          <a:off x="3224211" y="2708920"/>
          <a:ext cx="6076950" cy="4072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45778875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9700" name="Picture 4" descr="logo NS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2480" y="301797"/>
            <a:ext cx="1294176" cy="1110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1640632" y="354298"/>
            <a:ext cx="7848872" cy="900186"/>
          </a:xfrm>
          <a:prstGeom prst="rect">
            <a:avLst/>
          </a:prstGeom>
          <a:ln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Выводы: </a:t>
            </a:r>
            <a:r>
              <a:rPr lang="ru-RU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Итоги учета </a:t>
            </a:r>
            <a:r>
              <a:rPr lang="ru-RU" sz="1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посевных площадей сельскохозяйственных культур и использовании пашни </a:t>
            </a:r>
            <a:r>
              <a:rPr lang="ru-RU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под </a:t>
            </a:r>
            <a:r>
              <a:rPr lang="ru-RU" sz="1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урожай  </a:t>
            </a:r>
            <a:r>
              <a:rPr lang="ru-RU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2019г.</a:t>
            </a:r>
            <a:r>
              <a:rPr lang="ru-RU" sz="1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показали,  что:</a:t>
            </a:r>
            <a:endParaRPr lang="ru-RU" sz="18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Овал 1"/>
          <p:cNvSpPr/>
          <p:nvPr/>
        </p:nvSpPr>
        <p:spPr>
          <a:xfrm>
            <a:off x="560512" y="4526808"/>
            <a:ext cx="1401591" cy="504056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Зерна</a:t>
            </a:r>
            <a:endParaRPr lang="ru-RU" sz="2000" dirty="0"/>
          </a:p>
        </p:txBody>
      </p:sp>
      <p:sp>
        <p:nvSpPr>
          <p:cNvPr id="8" name="Овал 7"/>
          <p:cNvSpPr/>
          <p:nvPr/>
        </p:nvSpPr>
        <p:spPr>
          <a:xfrm>
            <a:off x="2216696" y="4526808"/>
            <a:ext cx="1700308" cy="598210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Овощей</a:t>
            </a:r>
            <a:endParaRPr lang="ru-RU" sz="2000" dirty="0"/>
          </a:p>
        </p:txBody>
      </p:sp>
      <p:sp>
        <p:nvSpPr>
          <p:cNvPr id="9" name="Овал 8"/>
          <p:cNvSpPr/>
          <p:nvPr/>
        </p:nvSpPr>
        <p:spPr>
          <a:xfrm>
            <a:off x="4145704" y="4526808"/>
            <a:ext cx="2247456" cy="504056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Картофеля</a:t>
            </a:r>
            <a:endParaRPr lang="ru-RU" sz="2000" dirty="0"/>
          </a:p>
        </p:txBody>
      </p:sp>
      <p:sp>
        <p:nvSpPr>
          <p:cNvPr id="11" name="Овал 10"/>
          <p:cNvSpPr/>
          <p:nvPr/>
        </p:nvSpPr>
        <p:spPr>
          <a:xfrm>
            <a:off x="7300194" y="4526807"/>
            <a:ext cx="2592288" cy="504056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dirty="0" smtClean="0"/>
              <a:t>Технических культур </a:t>
            </a:r>
            <a:endParaRPr lang="ru-RU" sz="1800" dirty="0"/>
          </a:p>
        </p:txBody>
      </p:sp>
      <p:cxnSp>
        <p:nvCxnSpPr>
          <p:cNvPr id="4" name="Прямая со стрелкой 3"/>
          <p:cNvCxnSpPr>
            <a:stCxn id="21" idx="2"/>
            <a:endCxn id="2" idx="7"/>
          </p:cNvCxnSpPr>
          <p:nvPr/>
        </p:nvCxnSpPr>
        <p:spPr>
          <a:xfrm flipH="1">
            <a:off x="1756845" y="3894343"/>
            <a:ext cx="4994374" cy="70628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21" idx="2"/>
            <a:endCxn id="8" idx="0"/>
          </p:cNvCxnSpPr>
          <p:nvPr/>
        </p:nvCxnSpPr>
        <p:spPr>
          <a:xfrm flipH="1">
            <a:off x="3066850" y="3894343"/>
            <a:ext cx="3684369" cy="632465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stCxn id="21" idx="2"/>
            <a:endCxn id="9" idx="0"/>
          </p:cNvCxnSpPr>
          <p:nvPr/>
        </p:nvCxnSpPr>
        <p:spPr>
          <a:xfrm flipH="1">
            <a:off x="5269432" y="3894343"/>
            <a:ext cx="1481787" cy="632465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stCxn id="21" idx="2"/>
            <a:endCxn id="11" idx="0"/>
          </p:cNvCxnSpPr>
          <p:nvPr/>
        </p:nvCxnSpPr>
        <p:spPr>
          <a:xfrm>
            <a:off x="6751219" y="3894343"/>
            <a:ext cx="1845119" cy="632464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3917004" y="2594048"/>
            <a:ext cx="5668430" cy="1300295"/>
          </a:xfrm>
          <a:prstGeom prst="rect">
            <a:avLst/>
          </a:prstGeom>
          <a:ln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2. Д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ля 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органов МСУ 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полученные 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итоги 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по посевным площадям </a:t>
            </a:r>
            <a:r>
              <a:rPr lang="ru-RU" sz="1800" i="1" dirty="0" err="1" smtClean="0">
                <a:latin typeface="Times New Roman" pitchFamily="18" charset="0"/>
                <a:cs typeface="Times New Roman" pitchFamily="18" charset="0"/>
              </a:rPr>
              <a:t>сх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 культур являются 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информационной базой 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определения 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необходимых объемов производства  продукции  растениеводства  в  течении 2019г.</a:t>
            </a:r>
          </a:p>
        </p:txBody>
      </p:sp>
      <p:sp>
        <p:nvSpPr>
          <p:cNvPr id="32" name="Rectangle 5"/>
          <p:cNvSpPr>
            <a:spLocks noChangeArrowheads="1"/>
          </p:cNvSpPr>
          <p:nvPr/>
        </p:nvSpPr>
        <p:spPr bwMode="auto">
          <a:xfrm>
            <a:off x="2330526" y="1551274"/>
            <a:ext cx="6654922" cy="746298"/>
          </a:xfrm>
          <a:prstGeom prst="rect">
            <a:avLst/>
          </a:prstGeom>
          <a:ln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Тенденция 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роста 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посевных площадей сельскохозяйственных культур и 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незначительные изменения 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ее структуры сохраняются  </a:t>
            </a:r>
          </a:p>
        </p:txBody>
      </p:sp>
      <p:sp>
        <p:nvSpPr>
          <p:cNvPr id="26" name="Овал 25"/>
          <p:cNvSpPr/>
          <p:nvPr/>
        </p:nvSpPr>
        <p:spPr>
          <a:xfrm>
            <a:off x="5565068" y="5269931"/>
            <a:ext cx="2592288" cy="504056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dirty="0" smtClean="0"/>
              <a:t>Кормовых культур </a:t>
            </a:r>
            <a:endParaRPr lang="ru-RU" sz="1800" dirty="0"/>
          </a:p>
        </p:txBody>
      </p:sp>
      <p:cxnSp>
        <p:nvCxnSpPr>
          <p:cNvPr id="28" name="Прямая со стрелкой 27"/>
          <p:cNvCxnSpPr>
            <a:stCxn id="21" idx="2"/>
            <a:endCxn id="26" idx="0"/>
          </p:cNvCxnSpPr>
          <p:nvPr/>
        </p:nvCxnSpPr>
        <p:spPr>
          <a:xfrm>
            <a:off x="6751219" y="3894343"/>
            <a:ext cx="109993" cy="1375588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>
            <a:stCxn id="21" idx="2"/>
            <a:endCxn id="35" idx="0"/>
          </p:cNvCxnSpPr>
          <p:nvPr/>
        </p:nvCxnSpPr>
        <p:spPr>
          <a:xfrm flipH="1">
            <a:off x="2452670" y="3894343"/>
            <a:ext cx="4298549" cy="1860463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Овал 34"/>
          <p:cNvSpPr/>
          <p:nvPr/>
        </p:nvSpPr>
        <p:spPr>
          <a:xfrm>
            <a:off x="1156526" y="5754806"/>
            <a:ext cx="2592288" cy="504056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dirty="0" smtClean="0"/>
              <a:t>Бахчевых культур </a:t>
            </a:r>
            <a:endParaRPr lang="ru-RU" sz="1800" dirty="0"/>
          </a:p>
        </p:txBody>
      </p:sp>
      <p:sp>
        <p:nvSpPr>
          <p:cNvPr id="22" name="Овал 21"/>
          <p:cNvSpPr/>
          <p:nvPr/>
        </p:nvSpPr>
        <p:spPr>
          <a:xfrm>
            <a:off x="3973288" y="6071563"/>
            <a:ext cx="2592288" cy="504056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dirty="0" smtClean="0"/>
              <a:t>Масличных культур </a:t>
            </a:r>
            <a:endParaRPr lang="ru-RU" sz="1800" dirty="0"/>
          </a:p>
        </p:txBody>
      </p:sp>
      <p:cxnSp>
        <p:nvCxnSpPr>
          <p:cNvPr id="23" name="Прямая со стрелкой 22"/>
          <p:cNvCxnSpPr>
            <a:stCxn id="21" idx="2"/>
            <a:endCxn id="22" idx="0"/>
          </p:cNvCxnSpPr>
          <p:nvPr/>
        </p:nvCxnSpPr>
        <p:spPr>
          <a:xfrm flipH="1">
            <a:off x="5269432" y="3894343"/>
            <a:ext cx="1481787" cy="217722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32C9AB-C8AF-4B1A-B86A-6B043DF9D4F4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3811407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598" y="1268760"/>
            <a:ext cx="3480545" cy="4814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9700" name="Picture 4" descr="logo NS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2480" y="301797"/>
            <a:ext cx="1224136" cy="1182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0632" y="1813871"/>
            <a:ext cx="3480545" cy="4814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4768" y="2049323"/>
            <a:ext cx="3480545" cy="4814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Овал 8"/>
          <p:cNvSpPr/>
          <p:nvPr/>
        </p:nvSpPr>
        <p:spPr>
          <a:xfrm>
            <a:off x="4788255" y="3212976"/>
            <a:ext cx="4608511" cy="201622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5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rgbClr val="000099"/>
                </a:solidFill>
                <a:latin typeface="Times New Roman" pitchFamily="18" charset="0"/>
                <a:cs typeface="Mongolian Baiti" pitchFamily="66" charset="0"/>
              </a:rPr>
              <a:t>Добро пожаловать на </a:t>
            </a:r>
          </a:p>
          <a:p>
            <a:pPr algn="ctr"/>
            <a:r>
              <a:rPr lang="en-US" sz="2400" b="1" i="1" dirty="0" smtClean="0">
                <a:solidFill>
                  <a:srgbClr val="000099"/>
                </a:solidFill>
                <a:latin typeface="Times New Roman" pitchFamily="18" charset="0"/>
                <a:cs typeface="Mongolian Baiti" pitchFamily="66" charset="0"/>
              </a:rPr>
              <a:t>stat.kg</a:t>
            </a:r>
            <a:endParaRPr lang="ru-RU" sz="2400" b="1" dirty="0">
              <a:solidFill>
                <a:srgbClr val="000099"/>
              </a:solidFill>
              <a:cs typeface="Mongolian Baiti" pitchFamily="66" charset="0"/>
            </a:endParaRPr>
          </a:p>
        </p:txBody>
      </p:sp>
      <p:sp>
        <p:nvSpPr>
          <p:cNvPr id="10" name="Горизонтальный свиток 9"/>
          <p:cNvSpPr/>
          <p:nvPr/>
        </p:nvSpPr>
        <p:spPr>
          <a:xfrm>
            <a:off x="4638214" y="478065"/>
            <a:ext cx="4131209" cy="1584175"/>
          </a:xfrm>
          <a:prstGeom prst="horizontalScroll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rgbClr val="00B050"/>
                </a:solidFill>
                <a:latin typeface="Times New Roman" pitchFamily="18" charset="0"/>
                <a:cs typeface="Mongolian Baiti" pitchFamily="66" charset="0"/>
              </a:rPr>
              <a:t>Спасибо за внимание!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32C9AB-C8AF-4B1A-B86A-6B043DF9D4F4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8807863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14085</TotalTime>
  <Words>726</Words>
  <Application>Microsoft Office PowerPoint</Application>
  <PresentationFormat>Лист A4 (210x297 мм)</PresentationFormat>
  <Paragraphs>199</Paragraphs>
  <Slides>12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2" baseType="lpstr">
      <vt:lpstr>Arial</vt:lpstr>
      <vt:lpstr>Calibri</vt:lpstr>
      <vt:lpstr>Corbel</vt:lpstr>
      <vt:lpstr>Gill Sans MT</vt:lpstr>
      <vt:lpstr>Kyrghyz Times</vt:lpstr>
      <vt:lpstr>Mongolian Baiti</vt:lpstr>
      <vt:lpstr>Times New Roman</vt:lpstr>
      <vt:lpstr>Verdana</vt:lpstr>
      <vt:lpstr>Wingdings 2</vt:lpstr>
      <vt:lpstr>Солнцестояние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по МКБ – 10 3-4 декабря 2009 года г. Бишкек</dc:title>
  <dc:creator>user</dc:creator>
  <cp:lastModifiedBy>kudakeeva</cp:lastModifiedBy>
  <cp:revision>726</cp:revision>
  <cp:lastPrinted>2017-07-11T03:31:02Z</cp:lastPrinted>
  <dcterms:created xsi:type="dcterms:W3CDTF">2009-11-26T05:40:33Z</dcterms:created>
  <dcterms:modified xsi:type="dcterms:W3CDTF">2019-07-10T12:02:56Z</dcterms:modified>
</cp:coreProperties>
</file>