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0"/>
  </p:notesMasterIdLst>
  <p:handoutMasterIdLst>
    <p:handoutMasterId r:id="rId11"/>
  </p:handoutMasterIdLst>
  <p:sldIdLst>
    <p:sldId id="379" r:id="rId2"/>
    <p:sldId id="388" r:id="rId3"/>
    <p:sldId id="387" r:id="rId4"/>
    <p:sldId id="406" r:id="rId5"/>
    <p:sldId id="391" r:id="rId6"/>
    <p:sldId id="392" r:id="rId7"/>
    <p:sldId id="394" r:id="rId8"/>
    <p:sldId id="378" r:id="rId9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77D"/>
    <a:srgbClr val="B9CD76"/>
    <a:srgbClr val="006600"/>
    <a:srgbClr val="69BFFF"/>
    <a:srgbClr val="003300"/>
    <a:srgbClr val="4D9505"/>
    <a:srgbClr val="DD23AC"/>
    <a:srgbClr val="FF0000"/>
    <a:srgbClr val="008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10" autoAdjust="0"/>
    <p:restoredTop sz="99828" autoAdjust="0"/>
  </p:normalViewPr>
  <p:slideViewPr>
    <p:cSldViewPr>
      <p:cViewPr varScale="1">
        <p:scale>
          <a:sx n="104" d="100"/>
          <a:sy n="104" d="100"/>
        </p:scale>
        <p:origin x="88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76;&#1080;&#1089;&#1082;%20&#1076;\PLAN\present\&#1075;&#1088;&#1072;&#1092;&#1080;&#1082;&#1080;201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fin_nsc\410\&#1075;&#1088;&#1072;&#1092;&#1080;&#1082;&#1080;%202018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fin_nsc\410\&#1075;&#1088;&#1072;&#1092;&#1080;&#1082;&#1080;%20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04475756319932"/>
          <c:y val="0.11218993752541495"/>
          <c:w val="0.6409990330156099"/>
          <c:h val="0.85767476248567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25149129086138"/>
          <c:y val="4.5356367633512383E-2"/>
          <c:w val="0.76102123598186588"/>
          <c:h val="0.92872570800448051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55738864"/>
        <c:axId val="155743568"/>
      </c:barChart>
      <c:catAx>
        <c:axId val="155738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5743568"/>
        <c:crosses val="autoZero"/>
        <c:auto val="1"/>
        <c:lblAlgn val="ctr"/>
        <c:lblOffset val="100"/>
        <c:noMultiLvlLbl val="0"/>
      </c:catAx>
      <c:valAx>
        <c:axId val="155743568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5573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55736120"/>
        <c:axId val="155737296"/>
      </c:barChart>
      <c:catAx>
        <c:axId val="155736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5737296"/>
        <c:crosses val="autoZero"/>
        <c:auto val="1"/>
        <c:lblAlgn val="ctr"/>
        <c:lblOffset val="100"/>
        <c:noMultiLvlLbl val="0"/>
      </c:catAx>
      <c:valAx>
        <c:axId val="155737296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557361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'[графики 2018.xlsx]кр влож (кырг)'!$M$311:$M$318</c:f>
              <c:strCache>
                <c:ptCount val="8"/>
                <c:pt idx="0">
                  <c:v>Соода </c:v>
                </c:pt>
                <c:pt idx="1">
                  <c:v>Айыл чарба</c:v>
                </c:pt>
                <c:pt idx="2">
                  <c:v>Башкалар</c:v>
                </c:pt>
                <c:pt idx="3">
                  <c:v>Керектөө кредиттери</c:v>
                </c:pt>
                <c:pt idx="4">
                  <c:v>Ипотека</c:v>
                </c:pt>
                <c:pt idx="5">
                  <c:v>Өнөр жай</c:v>
                </c:pt>
                <c:pt idx="6">
                  <c:v>Курулуш</c:v>
                </c:pt>
                <c:pt idx="7">
                  <c:v>Транспорт жана байланыш</c:v>
                </c:pt>
              </c:strCache>
            </c:strRef>
          </c:cat>
          <c:val>
            <c:numRef>
              <c:f>'[графики 2018.xlsx]кр влож (кырг)'!$N$311:$N$318</c:f>
              <c:numCache>
                <c:formatCode>0.0</c:formatCode>
                <c:ptCount val="8"/>
                <c:pt idx="0">
                  <c:v>27.6</c:v>
                </c:pt>
                <c:pt idx="1">
                  <c:v>18.7</c:v>
                </c:pt>
                <c:pt idx="2">
                  <c:v>13.2</c:v>
                </c:pt>
                <c:pt idx="3">
                  <c:v>10.6</c:v>
                </c:pt>
                <c:pt idx="4">
                  <c:v>9.5</c:v>
                </c:pt>
                <c:pt idx="5">
                  <c:v>9.1999999999999993</c:v>
                </c:pt>
                <c:pt idx="6">
                  <c:v>8.9</c:v>
                </c:pt>
                <c:pt idx="7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55739256"/>
        <c:axId val="155736904"/>
      </c:barChart>
      <c:catAx>
        <c:axId val="155739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5736904"/>
        <c:crosses val="autoZero"/>
        <c:auto val="1"/>
        <c:lblAlgn val="ctr"/>
        <c:lblOffset val="100"/>
        <c:noMultiLvlLbl val="0"/>
      </c:catAx>
      <c:valAx>
        <c:axId val="155736904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55739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55738080"/>
        <c:axId val="155741608"/>
      </c:barChart>
      <c:catAx>
        <c:axId val="155738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5741608"/>
        <c:crosses val="autoZero"/>
        <c:auto val="1"/>
        <c:lblAlgn val="ctr"/>
        <c:lblOffset val="100"/>
        <c:noMultiLvlLbl val="0"/>
      </c:catAx>
      <c:valAx>
        <c:axId val="155741608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5573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5333428489992"/>
          <c:y val="1.4766793666905901E-2"/>
          <c:w val="0.75861272208155972"/>
          <c:h val="0.91878263483201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'[графики 2018.xlsx]кр влож (кырг)'!$M$332:$M$339</c:f>
              <c:strCache>
                <c:ptCount val="8"/>
                <c:pt idx="0">
                  <c:v>Айыл чарба</c:v>
                </c:pt>
                <c:pt idx="1">
                  <c:v>Керектөө кредиттери</c:v>
                </c:pt>
                <c:pt idx="2">
                  <c:v>Башкалар </c:v>
                </c:pt>
                <c:pt idx="3">
                  <c:v>Соода </c:v>
                </c:pt>
                <c:pt idx="4">
                  <c:v>Курулуш</c:v>
                </c:pt>
                <c:pt idx="5">
                  <c:v>Транспорт жана байланыш</c:v>
                </c:pt>
                <c:pt idx="6">
                  <c:v>Ипотека </c:v>
                </c:pt>
                <c:pt idx="7">
                  <c:v>Өнөр жай</c:v>
                </c:pt>
              </c:strCache>
            </c:strRef>
          </c:cat>
          <c:val>
            <c:numRef>
              <c:f>'[графики 2018.xlsx]кр влож (кырг)'!$N$332:$N$339</c:f>
              <c:numCache>
                <c:formatCode>0.0</c:formatCode>
                <c:ptCount val="8"/>
                <c:pt idx="0">
                  <c:v>26.7</c:v>
                </c:pt>
                <c:pt idx="1">
                  <c:v>26.4</c:v>
                </c:pt>
                <c:pt idx="2">
                  <c:v>19.100000000000001</c:v>
                </c:pt>
                <c:pt idx="3">
                  <c:v>13.8</c:v>
                </c:pt>
                <c:pt idx="4">
                  <c:v>8.8000000000000007</c:v>
                </c:pt>
                <c:pt idx="5">
                  <c:v>2.8</c:v>
                </c:pt>
                <c:pt idx="6">
                  <c:v>1.2</c:v>
                </c:pt>
                <c:pt idx="7">
                  <c:v>1.1000000000000001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55740824"/>
        <c:axId val="155739648"/>
      </c:barChart>
      <c:catAx>
        <c:axId val="155740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5739648"/>
        <c:crosses val="autoZero"/>
        <c:auto val="1"/>
        <c:lblAlgn val="ctr"/>
        <c:lblOffset val="100"/>
        <c:noMultiLvlLbl val="0"/>
      </c:catAx>
      <c:valAx>
        <c:axId val="155739648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55740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907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9907"/>
            <a:ext cx="2946246" cy="495134"/>
          </a:xfrm>
          <a:prstGeom prst="rect">
            <a:avLst/>
          </a:prstGeom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4953"/>
            <a:ext cx="5435896" cy="44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907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07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4FF9-7106-4B0C-957D-9CF39ABA9901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3E7E7-E71D-4FC9-B419-577C760DB4C7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5A1798-480A-47BE-B489-1F51BE577D69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0601B-F43C-43D2-BD19-DBEFE29B39CF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C634E-D59B-4384-941F-3FF551528039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7F4FB-553C-4245-8076-D3D4CAE4A598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3F310-C185-46AD-8D92-0D51B9537B12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4C7BC-F127-4F17-9E5E-B26BFA72BE34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6D43C-87BE-4BBB-AB1C-6F4AECB3A88D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7887A-8EF7-4099-9103-E2BFC85AFD80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08578-FBA1-497E-BD26-5BDFCE16571A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 smtClean="0"/>
              <a:pPr>
                <a:defRPr/>
              </a:pPr>
              <a:t>14.05.2019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4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10"/>
          <p:cNvSpPr>
            <a:spLocks/>
          </p:cNvSpPr>
          <p:nvPr/>
        </p:nvSpPr>
        <p:spPr bwMode="auto">
          <a:xfrm>
            <a:off x="1447800" y="213519"/>
            <a:ext cx="7543800" cy="100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600" b="0">
              <a:solidFill>
                <a:schemeClr val="bg1"/>
              </a:solidFill>
            </a:endParaRPr>
          </a:p>
        </p:txBody>
      </p:sp>
      <p:sp>
        <p:nvSpPr>
          <p:cNvPr id="10246" name="WordArt 13"/>
          <p:cNvSpPr>
            <a:spLocks noChangeArrowheads="1" noChangeShapeType="1" noTextEdit="1"/>
          </p:cNvSpPr>
          <p:nvPr/>
        </p:nvSpPr>
        <p:spPr bwMode="auto">
          <a:xfrm>
            <a:off x="304800" y="1981200"/>
            <a:ext cx="8534399" cy="2743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66"/>
              </a:avLst>
            </a:prstTxWarp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ru-RU" sz="3200" dirty="0">
                <a:cs typeface="+mn-cs"/>
              </a:rPr>
              <a:t>2018-жылдагы </a:t>
            </a:r>
            <a:r>
              <a:rPr lang="ru-RU" sz="3200" dirty="0" err="1">
                <a:cs typeface="+mn-cs"/>
              </a:rPr>
              <a:t>коммерциялык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банктардын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жана</a:t>
            </a:r>
            <a:endParaRPr lang="ru-RU" sz="3200" dirty="0">
              <a:cs typeface="+mn-cs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банктык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эмес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финансылык-кредиттик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уюмдардын</a:t>
            </a:r>
            <a:endParaRPr lang="ru-RU" sz="3200" dirty="0">
              <a:cs typeface="+mn-cs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ишмердигинин</a:t>
            </a:r>
            <a:r>
              <a:rPr lang="ru-RU" sz="3200" dirty="0">
                <a:cs typeface="+mn-cs"/>
              </a:rPr>
              <a:t> </a:t>
            </a:r>
            <a:r>
              <a:rPr lang="ru-RU" sz="3200" dirty="0" err="1">
                <a:cs typeface="+mn-cs"/>
              </a:rPr>
              <a:t>к</a:t>
            </a:r>
            <a:r>
              <a:rPr lang="ru-RU" altLang="ru-RU" sz="3200" dirty="0" err="1">
                <a:cs typeface="+mn-cs"/>
              </a:rPr>
              <a:t>ө</a:t>
            </a:r>
            <a:r>
              <a:rPr lang="ky-KG" sz="3200" dirty="0">
                <a:cs typeface="+mn-cs"/>
              </a:rPr>
              <a:t>рс</a:t>
            </a:r>
            <a:r>
              <a:rPr lang="ru-RU" altLang="ru-RU" sz="3200" dirty="0">
                <a:cs typeface="+mn-cs"/>
              </a:rPr>
              <a:t>ө</a:t>
            </a:r>
            <a:r>
              <a:rPr lang="ky-KG" sz="3200" dirty="0">
                <a:cs typeface="+mn-cs"/>
              </a:rPr>
              <a:t>тк</a:t>
            </a:r>
            <a:r>
              <a:rPr lang="ru-RU" altLang="ru-RU" sz="3200" dirty="0">
                <a:cs typeface="+mn-cs"/>
              </a:rPr>
              <a:t>ү</a:t>
            </a:r>
            <a:r>
              <a:rPr lang="ky-KG" sz="3200" dirty="0">
                <a:cs typeface="+mn-cs"/>
              </a:rPr>
              <a:t>чт</a:t>
            </a:r>
            <a:r>
              <a:rPr lang="ru-RU" altLang="ru-RU" sz="3200" dirty="0">
                <a:cs typeface="+mn-cs"/>
              </a:rPr>
              <a:t>ө</a:t>
            </a:r>
            <a:r>
              <a:rPr lang="ky-KG" sz="3200" dirty="0">
                <a:cs typeface="+mn-cs"/>
              </a:rPr>
              <a:t>р</a:t>
            </a:r>
            <a:r>
              <a:rPr lang="ru-RU" altLang="ru-RU" sz="3200" dirty="0">
                <a:cs typeface="+mn-cs"/>
              </a:rPr>
              <a:t>ү</a:t>
            </a:r>
            <a:r>
              <a:rPr lang="ru-RU" sz="3200" dirty="0">
                <a:cs typeface="+mn-cs"/>
              </a:rPr>
              <a:t> (БФКУ) </a:t>
            </a:r>
          </a:p>
        </p:txBody>
      </p:sp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5486400"/>
            <a:ext cx="2590799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60350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62200" y="5486400"/>
            <a:ext cx="4267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Бишкек ш.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2019-жылдын 14-майы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Финансы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статистикасы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бөлүмү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WordArt 11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7437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95400" y="265113"/>
            <a:ext cx="7696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8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</a:t>
            </a:r>
            <a:r>
              <a:rPr lang="ru-RU" sz="28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28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/>
          </a:bodyPr>
          <a:lstStyle/>
          <a:p>
            <a:r>
              <a:rPr lang="ru-RU" alt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Коммерциялык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банктар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1"/>
            <a:ext cx="8382000" cy="4648200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2018-жылы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республикада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коммерциялык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банк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иш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рг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Анын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ичинен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 банк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чет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лк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капиталдын катышуусу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менен ж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рг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банк -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жоюлуу процессинде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турат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эки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ишмердик ж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рг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лицензиясы кайра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чакыртылып алынган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Банк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мекемелеринин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тарамын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республиканын бардык региондорундагы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алардын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330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филиалы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Банк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системасында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иштегендердин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саны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15,8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адамды т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-"/>
              <a:defRPr/>
            </a:pP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Кардарлардын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эсептеринин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саны -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3,5 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анын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ичинде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3,3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млн. -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адамдардын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депозиттик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эсептери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188936" y="6207963"/>
            <a:ext cx="7127875" cy="31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2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28600"/>
            <a:ext cx="8286750" cy="1371600"/>
          </a:xfrm>
        </p:spPr>
        <p:txBody>
          <a:bodyPr>
            <a:normAutofit fontScale="90000"/>
          </a:bodyPr>
          <a:lstStyle/>
          <a:p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Коммерциялык </a:t>
            </a: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>банктардын ишмердигинин </a:t>
            </a:r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финансылык </a:t>
            </a: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>рс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3100" b="1" dirty="0">
                <a:latin typeface="Arial" panose="020B0604020202020204" pitchFamily="34" charset="0"/>
                <a:cs typeface="Arial" panose="020B0604020202020204" pitchFamily="34" charset="0"/>
              </a:rPr>
              <a:t>тк</a:t>
            </a:r>
            <a:r>
              <a:rPr 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чт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b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3600" b="1" dirty="0" smtClean="0">
                <a:latin typeface="Kyrghyz Times" pitchFamily="2" charset="0"/>
              </a:rPr>
              <a:t>  </a:t>
            </a:r>
            <a:r>
              <a:rPr lang="ru-RU" sz="3600" dirty="0">
                <a:latin typeface="Kyrghyz Times" pitchFamily="2" charset="0"/>
              </a:rPr>
              <a:t/>
            </a:r>
            <a:br>
              <a:rPr lang="ru-RU" sz="3600" dirty="0">
                <a:latin typeface="Kyrghyz Times" pitchFamily="2" charset="0"/>
              </a:rPr>
            </a:b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1"/>
            <a:ext cx="8305800" cy="4495800"/>
          </a:xfrm>
        </p:spPr>
        <p:txBody>
          <a:bodyPr>
            <a:normAutofit/>
          </a:bodyPr>
          <a:lstStyle/>
          <a:p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-"/>
            </a:pP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Банктардын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кирешелери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27,1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млрд. </a:t>
            </a:r>
            <a:r>
              <a:rPr lang="ru-RU" alt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2017-ж. салыштырмалуу 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10,4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buFont typeface="Arial" panose="020B0604020202020204" pitchFamily="34" charset="0"/>
              <a:buChar char="-"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2018-жылдын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жыйынтыгы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3,3 млрд.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сом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суммасында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пайда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алынды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(2017-ж.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дэ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гээлинен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38%га </a:t>
            </a:r>
            <a:r>
              <a:rPr lang="ru-RU" alt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-"/>
            </a:pP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банк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пайда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алды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4 банк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чыгым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тартты</a:t>
            </a:r>
            <a:r>
              <a:rPr lang="ru-RU" alt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-"/>
            </a:pP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2018-жылы пайданын 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боюнча  «Оптима Банк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«ФИНКА Банк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«Демир Кыргыз Интернэшнл Банк»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жана 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«Айыл Банк» </a:t>
            </a:r>
            <a:r>
              <a:rPr lang="ky-K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лидер </a:t>
            </a:r>
            <a:r>
              <a:rPr lang="ky-KG" sz="2400" dirty="0">
                <a:latin typeface="Arial" panose="020B0604020202020204" pitchFamily="34" charset="0"/>
                <a:cs typeface="Arial" panose="020B0604020202020204" pitchFamily="34" charset="0"/>
              </a:rPr>
              <a:t>болушту.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219201" y="6266295"/>
            <a:ext cx="7086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Кыргыз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96000"/>
            <a:ext cx="64139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3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572" y="228600"/>
            <a:ext cx="7998028" cy="1981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Банктардагы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депозиттери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2019-жылдын 1-январына карата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банктардагы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калктын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салымдарынын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калдыктары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75,5 млрд.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валютадагы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епозиттердин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үлүшү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- 61%ды,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чет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элдик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валютадагы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депозиттер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-39%ды 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143000" y="6304395"/>
            <a:ext cx="7086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4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362200"/>
            <a:ext cx="70104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9592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765973" cy="2057400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</a:pPr>
            <a:r>
              <a:rPr lang="ru-RU" altLang="ru-RU" sz="31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Банктардын</a:t>
            </a: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1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кредиттери</a:t>
            </a: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br>
              <a:rPr lang="ru-RU" altLang="ru-RU" sz="1800" dirty="0" smtClean="0">
                <a:latin typeface="Kyrghyz Times" pitchFamily="2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2018-жылы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банктардын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кредиттердин к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127,9 млрд. </a:t>
            </a:r>
            <a:r>
              <a:rPr lang="ru-RU" alt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бул 2017-жылдын  </a:t>
            </a:r>
            <a:r>
              <a:rPr lang="ky-KG" sz="200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э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гээлинен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17,6%га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өп</a:t>
            </a:r>
            <a: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ky-KG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Кредиттердин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62%ы -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38%ы - чет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элдик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берилген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Жеке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жактарга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кредит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үү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кредит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портфелинин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47,4%ы 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тууракелди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685587"/>
              </p:ext>
            </p:extLst>
          </p:nvPr>
        </p:nvGraphicFramePr>
        <p:xfrm>
          <a:off x="609600" y="2438400"/>
          <a:ext cx="6477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405770"/>
              </p:ext>
            </p:extLst>
          </p:nvPr>
        </p:nvGraphicFramePr>
        <p:xfrm>
          <a:off x="381000" y="2362201"/>
          <a:ext cx="6934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914400" y="2057400"/>
            <a:ext cx="7315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Алуунун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максаттары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банктардын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кредиттери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ru-RU" alt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кредиттердин</a:t>
            </a:r>
            <a:r>
              <a:rPr 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көлөмүнө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карата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пайыз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5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006809"/>
              </p:ext>
            </p:extLst>
          </p:nvPr>
        </p:nvGraphicFramePr>
        <p:xfrm>
          <a:off x="1295400" y="2667000"/>
          <a:ext cx="6705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1769709"/>
              </p:ext>
            </p:extLst>
          </p:nvPr>
        </p:nvGraphicFramePr>
        <p:xfrm>
          <a:off x="1219200" y="2824974"/>
          <a:ext cx="6858000" cy="327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381000"/>
            <a:ext cx="8003973" cy="1066800"/>
          </a:xfrm>
        </p:spPr>
        <p:txBody>
          <a:bodyPr>
            <a:normAutofit/>
          </a:bodyPr>
          <a:lstStyle/>
          <a:p>
            <a:r>
              <a:rPr lang="ky-KG" sz="2800" b="1" dirty="0">
                <a:latin typeface="Arial" panose="020B0604020202020204" pitchFamily="34" charset="0"/>
                <a:cs typeface="Arial" panose="020B0604020202020204" pitchFamily="34" charset="0"/>
              </a:rPr>
              <a:t>Банктык эмес финансылык-кредиттик уюмдар </a:t>
            </a:r>
            <a:r>
              <a:rPr lang="ky-K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(БФКУ)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44825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Уюмдардын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 -  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626. 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en-US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микрокредиттик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</a:t>
            </a:r>
            <a:endParaRPr lang="ru-RU" alt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296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кана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кредиттик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союз </a:t>
            </a:r>
          </a:p>
          <a:p>
            <a:pPr marL="1714500" lvl="3" indent="-342900"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адистештирилген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финансылык-кредиттик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мекеме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(ФККС)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Иштегендердин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саны- 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ми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Филиалдардын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– 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267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бирдик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Кардарлардын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(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юридикалык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жактар</a:t>
            </a:r>
            <a:r>
              <a:rPr lang="ru-RU" alt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  <a:r>
              <a:rPr lang="ru-RU" alt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450,8 </a:t>
            </a:r>
            <a:r>
              <a:rPr lang="ky-KG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2018-жылдагы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кирешелер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5,6 млрд. </a:t>
            </a:r>
            <a:r>
              <a:rPr lang="ru-RU" altLang="ru-RU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2017-жылга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салыштырмалуу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29%га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Жылдын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жыйынтыгы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2,1 млрд. сом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(2017-ж.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дэ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гээлине салыштырмалуу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32,6%га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пайда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алынды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-"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Пайданын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86%ы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микрокредиттик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уюмдар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тарабынан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алынды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33400" indent="-533400"/>
            <a:endParaRPr lang="ru-RU" alt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6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435975" cy="1891145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alt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БФКУ </a:t>
            </a:r>
            <a:r>
              <a:rPr lang="ru-RU" altLang="ru-RU" sz="3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кредиттери</a:t>
            </a:r>
            <a: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2018-жылы  26,3 млрд. сом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суммасында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кредиттер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берилди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Жылдын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аягына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карата БФКУ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кредиттеринин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18,2 млрд. </a:t>
            </a:r>
            <a:r>
              <a:rPr lang="ru-RU" altLang="ru-RU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сомду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>
                <a:latin typeface="Arial" panose="020B0604020202020204" pitchFamily="34" charset="0"/>
                <a:cs typeface="Arial" panose="020B0604020202020204" pitchFamily="34" charset="0"/>
              </a:rPr>
              <a:t>зд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бул 2017-жылдын де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гээлинен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31,6%га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y-KG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Кредиттердин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98,8%ы 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1,2%ы 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чет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элдик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валютада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берилди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Жеке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жактарга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кредит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кредиттик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портфелдин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93%ы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туура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келди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173285"/>
              </p:ext>
            </p:extLst>
          </p:nvPr>
        </p:nvGraphicFramePr>
        <p:xfrm>
          <a:off x="457200" y="2426073"/>
          <a:ext cx="6553200" cy="43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4628" y="2060034"/>
            <a:ext cx="68495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Алуунун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максаттары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ru-RU" altLang="ru-RU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кредиттердин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көлөмүнө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карата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пайыз</a:t>
            </a:r>
            <a:r>
              <a:rPr lang="ru-RU" sz="14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alt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044575" y="6304395"/>
            <a:ext cx="707125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Кыргыз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Улуттук</a:t>
            </a:r>
            <a:r>
              <a:rPr lang="ru-RU" sz="1400" dirty="0">
                <a:solidFill>
                  <a:srgbClr val="663300"/>
                </a:solidFill>
                <a:latin typeface="Times New Roman" panose="02020603050405020304" pitchFamily="18" charset="0"/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  <a:latin typeface="Times New Roman" panose="02020603050405020304" pitchFamily="18" charset="0"/>
              </a:rPr>
              <a:t>комитети</a:t>
            </a:r>
            <a:endParaRPr lang="ru-RU" sz="1400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7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9520497"/>
              </p:ext>
            </p:extLst>
          </p:nvPr>
        </p:nvGraphicFramePr>
        <p:xfrm>
          <a:off x="1371601" y="2819400"/>
          <a:ext cx="6781799" cy="3440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044575" y="6259551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1400" dirty="0" err="1">
                <a:solidFill>
                  <a:srgbClr val="663300"/>
                </a:solidFill>
              </a:rPr>
              <a:t>Кыргыз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Республикасынын</a:t>
            </a:r>
            <a:r>
              <a:rPr lang="ru-RU" sz="1400" dirty="0">
                <a:solidFill>
                  <a:srgbClr val="663300"/>
                </a:solidFill>
              </a:rPr>
              <a:t> </a:t>
            </a:r>
            <a:r>
              <a:rPr lang="ru-RU" sz="1400" dirty="0" err="1">
                <a:solidFill>
                  <a:srgbClr val="663300"/>
                </a:solidFill>
              </a:rPr>
              <a:t>Улуттук</a:t>
            </a:r>
            <a:r>
              <a:rPr lang="ru-RU" sz="1400" dirty="0">
                <a:solidFill>
                  <a:srgbClr val="663300"/>
                </a:solidFill>
              </a:rPr>
              <a:t> статистика </a:t>
            </a:r>
            <a:r>
              <a:rPr lang="ru-RU" sz="1400" dirty="0" err="1">
                <a:solidFill>
                  <a:srgbClr val="663300"/>
                </a:solidFill>
              </a:rPr>
              <a:t>комитети</a:t>
            </a:r>
            <a:endParaRPr lang="ru-RU" sz="1400" dirty="0">
              <a:solidFill>
                <a:srgbClr val="663300"/>
              </a:solidFill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21388"/>
            <a:ext cx="7207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43000" y="1524000"/>
            <a:ext cx="7239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err="1" smtClean="0">
                <a:solidFill>
                  <a:srgbClr val="03177D"/>
                </a:solidFill>
              </a:rPr>
              <a:t>Көңүл</a:t>
            </a:r>
            <a:r>
              <a:rPr lang="ru-RU" sz="6600" dirty="0" smtClean="0">
                <a:solidFill>
                  <a:srgbClr val="03177D"/>
                </a:solidFill>
              </a:rPr>
              <a:t> </a:t>
            </a:r>
            <a:r>
              <a:rPr lang="ru-RU" sz="6600" dirty="0" err="1" smtClean="0">
                <a:solidFill>
                  <a:srgbClr val="03177D"/>
                </a:solidFill>
              </a:rPr>
              <a:t>бурганыңыздар</a:t>
            </a:r>
            <a:r>
              <a:rPr lang="ru-RU" sz="6600" dirty="0" smtClean="0">
                <a:solidFill>
                  <a:srgbClr val="03177D"/>
                </a:solidFill>
              </a:rPr>
              <a:t> </a:t>
            </a:r>
            <a:r>
              <a:rPr lang="ru-RU" sz="6600" dirty="0" err="1" smtClean="0">
                <a:solidFill>
                  <a:srgbClr val="03177D"/>
                </a:solidFill>
              </a:rPr>
              <a:t>үчүн</a:t>
            </a:r>
            <a:r>
              <a:rPr lang="ru-RU" sz="6600" dirty="0" smtClean="0">
                <a:solidFill>
                  <a:srgbClr val="03177D"/>
                </a:solidFill>
              </a:rPr>
              <a:t> </a:t>
            </a:r>
            <a:r>
              <a:rPr lang="ru-RU" sz="6600" dirty="0" err="1" smtClean="0">
                <a:solidFill>
                  <a:srgbClr val="03177D"/>
                </a:solidFill>
              </a:rPr>
              <a:t>рахмат</a:t>
            </a:r>
            <a:r>
              <a:rPr lang="ru-RU" sz="6600" dirty="0" smtClean="0">
                <a:solidFill>
                  <a:srgbClr val="03177D"/>
                </a:solidFill>
              </a:rPr>
              <a:t>!</a:t>
            </a:r>
            <a:endParaRPr lang="ru-RU" sz="6600" dirty="0">
              <a:solidFill>
                <a:srgbClr val="03177D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9961</TotalTime>
  <Words>418</Words>
  <Application>Microsoft Office PowerPoint</Application>
  <PresentationFormat>Экран (4:3)</PresentationFormat>
  <Paragraphs>53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Kyrghyz Times</vt:lpstr>
      <vt:lpstr>Times New Roman</vt:lpstr>
      <vt:lpstr>Тема Office</vt:lpstr>
      <vt:lpstr>Презентация PowerPoint</vt:lpstr>
      <vt:lpstr>Коммерциялык банктар</vt:lpstr>
      <vt:lpstr>  Коммерциялык банктардын ишмердигинин финансылык көрсөткүчтөрү     </vt:lpstr>
      <vt:lpstr>Банктардагы калктын депозиттери  2019-жылдын 1-январына карата банктардагы калктын салымдарынын калдыктары 75,5 млрд. сомду түздү. Улуттук валютадагы депозиттердин үлүшү - 61%ды, чет элдик валютадагы депозиттер -39%ды түздү.</vt:lpstr>
      <vt:lpstr>Банктардын кредиттери   2018-жылы банктардын кредиттердин көлөмү 127,9 млрд. сомду түздү, бул 2017-жылдын  дэңгээлинен 17,6%га көп. Кредиттердин 62%ы - улуттук валютада, 38%ы - чет элдик валютада берилген.  Жеке жактарга кредит берүүнүн үлүшүнө кредит портфелинин 47,4%ы тууракелди.</vt:lpstr>
      <vt:lpstr>Банктык эмес финансылык-кредиттик уюмдар (БФКУ)</vt:lpstr>
      <vt:lpstr>БФКУ кредиттери  2018-жылы  26,3 млрд. сом суммасында кредиттер берилди. Жылдын аягына карата БФКУ кредиттеринин көлөмү 18,2 млрд. сомду түздү, бул 2017-жылдын деңгээлинен 31,6%га көп.   Кредиттердин 98,8%ы - улуттук валютада, 1,2%ы -  чет элдик валютада берилди.  Жеке жактарга кредит берүүнүн үлүшүнө кредиттик портфелдин 93%ы туура келди.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Svaluyskaya</cp:lastModifiedBy>
  <cp:revision>463</cp:revision>
  <cp:lastPrinted>2018-11-30T05:25:51Z</cp:lastPrinted>
  <dcterms:created xsi:type="dcterms:W3CDTF">2009-04-16T08:20:23Z</dcterms:created>
  <dcterms:modified xsi:type="dcterms:W3CDTF">2019-05-14T02:52:26Z</dcterms:modified>
</cp:coreProperties>
</file>