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7"/>
  </p:notesMasterIdLst>
  <p:sldIdLst>
    <p:sldId id="292" r:id="rId2"/>
    <p:sldId id="411" r:id="rId3"/>
    <p:sldId id="413" r:id="rId4"/>
    <p:sldId id="396" r:id="rId5"/>
    <p:sldId id="363" r:id="rId6"/>
    <p:sldId id="393" r:id="rId7"/>
    <p:sldId id="422" r:id="rId8"/>
    <p:sldId id="419" r:id="rId9"/>
    <p:sldId id="420" r:id="rId10"/>
    <p:sldId id="421" r:id="rId11"/>
    <p:sldId id="423" r:id="rId12"/>
    <p:sldId id="424" r:id="rId13"/>
    <p:sldId id="401" r:id="rId14"/>
    <p:sldId id="409" r:id="rId15"/>
    <p:sldId id="410" r:id="rId16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99"/>
    <a:srgbClr val="66CCFF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356" autoAdjust="0"/>
  </p:normalViewPr>
  <p:slideViewPr>
    <p:cSldViewPr>
      <p:cViewPr varScale="1">
        <p:scale>
          <a:sx n="66" d="100"/>
          <a:sy n="66" d="100"/>
        </p:scale>
        <p:origin x="1088" y="4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ownloads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ownloads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2023&#1075;\&#1059;&#1095;&#1077;&#1090;%20&#1089;&#1082;&#1086;&#1090;&#1072;%202023&#1075;\&#1055;&#1088;&#1077;&#1079;&#1077;&#1085;&#1090;&#1072;&#1094;&#1080;&#1103;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2023&#1075;\&#1059;&#1095;&#1077;&#1090;%20&#1089;&#1082;&#1086;&#1090;&#1072;%202023&#1075;\&#1055;&#1088;&#1077;&#1079;&#1077;&#1085;&#1090;&#1072;&#1094;&#1080;&#1103;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ownloads\&#1050;&#1086;&#1087;&#1080;&#1103;_&#1059;&#1095;&#1077;&#1090;_&#1089;&#1082;&#1086;&#1090;&#1072;_&#1079;&#1072;_2023_&#1075;&#1088;&#1072;&#1092;&#1080;&#1082;_&#1080;_&#1076;&#1080;&#1072;&#1075;&#1088;&#1072;&#1084;&#1084;&#1099;_&#1075;&#1086;&#1076;_&#8212;_&#1088;&#1091;&#1089;&#1089;&#108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 </a:t>
            </a:r>
          </a:p>
        </c:rich>
      </c:tx>
      <c:layout>
        <c:manualLayout>
          <c:xMode val="edge"/>
          <c:yMode val="edge"/>
          <c:x val="0.18751168301528937"/>
          <c:y val="7.0517081206771665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200112954811238"/>
          <c:y val="0.11394925072403647"/>
          <c:w val="0.8690477886616621"/>
          <c:h val="0.78727162420790853"/>
        </c:manualLayout>
      </c:layout>
      <c:barChart>
        <c:barDir val="col"/>
        <c:grouping val="clustered"/>
        <c:varyColors val="0"/>
        <c:ser>
          <c:idx val="0"/>
          <c:order val="0"/>
          <c:tx>
            <c:v>101,1</c:v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52-4DEA-9FF2-5A9A24418432}"/>
              </c:ext>
            </c:extLst>
          </c:dPt>
          <c:dPt>
            <c:idx val="6"/>
            <c:invertIfNegative val="0"/>
            <c:bubble3D val="0"/>
            <c:spPr>
              <a:pattFill prst="narHorz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52-4DEA-9FF2-5A9A24418432}"/>
              </c:ext>
            </c:extLst>
          </c:dPt>
          <c:dPt>
            <c:idx val="7"/>
            <c:invertIfNegative val="0"/>
            <c:bubble3D val="0"/>
            <c:spPr>
              <a:pattFill prst="narHorz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52-4DEA-9FF2-5A9A24418432}"/>
              </c:ext>
            </c:extLst>
          </c:dPt>
          <c:dLbls>
            <c:dLbl>
              <c:idx val="0"/>
              <c:layout>
                <c:manualLayout>
                  <c:x val="9.0472130594454608E-3"/>
                  <c:y val="-2.63160026450300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452-4DEA-9FF2-5A9A2441843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[Копия_Учет_скота_за_2023_график_и_диаграммы_год_—_русск.xlsx]Лист1!$M$50:$M$57</c:f>
              <c:strCache>
                <c:ptCount val="8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 </c:v>
                </c:pt>
                <c:pt idx="6">
                  <c:v>Таласская область</c:v>
                </c:pt>
                <c:pt idx="7">
                  <c:v>Чуйская область</c:v>
                </c:pt>
              </c:strCache>
            </c:strRef>
          </c:cat>
          <c:val>
            <c:numRef>
              <c:f>[Копия_Учет_скота_за_2023_график_и_диаграммы_год_—_русск.xlsx]Лист1!$N$50:$N$57</c:f>
              <c:numCache>
                <c:formatCode>General</c:formatCode>
                <c:ptCount val="8"/>
                <c:pt idx="0">
                  <c:v>101.1</c:v>
                </c:pt>
                <c:pt idx="1">
                  <c:v>99.5</c:v>
                </c:pt>
                <c:pt idx="2">
                  <c:v>100.9</c:v>
                </c:pt>
                <c:pt idx="3">
                  <c:v>101.9</c:v>
                </c:pt>
                <c:pt idx="4">
                  <c:v>101.8</c:v>
                </c:pt>
                <c:pt idx="5">
                  <c:v>101.7</c:v>
                </c:pt>
                <c:pt idx="6">
                  <c:v>100.5</c:v>
                </c:pt>
                <c:pt idx="7">
                  <c:v>100.1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452-4DEA-9FF2-5A9A244184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"/>
        <c:axId val="2108005488"/>
        <c:axId val="2108009840"/>
      </c:barChart>
      <c:catAx>
        <c:axId val="2108005488"/>
        <c:scaling>
          <c:orientation val="minMax"/>
        </c:scaling>
        <c:delete val="0"/>
        <c:axPos val="b"/>
        <c:numFmt formatCode="#,##0.00" sourceLinked="0"/>
        <c:majorTickMark val="out"/>
        <c:minorTickMark val="cross"/>
        <c:tickLblPos val="nextTo"/>
        <c:spPr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09840"/>
        <c:crossesAt val="100"/>
        <c:auto val="0"/>
        <c:lblAlgn val="ctr"/>
        <c:lblOffset val="10"/>
        <c:tickLblSkip val="1"/>
        <c:tickMarkSkip val="100"/>
        <c:noMultiLvlLbl val="0"/>
      </c:catAx>
      <c:valAx>
        <c:axId val="2108009840"/>
        <c:scaling>
          <c:orientation val="minMax"/>
          <c:max val="103"/>
          <c:min val="98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05488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2055094110083072E-2"/>
          <c:y val="0.10883745874007306"/>
          <c:w val="0.89308752925279966"/>
          <c:h val="0.7534974324340783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67B-4246-A073-413A1CF318C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7B-4246-A073-413A1CF318C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7B-4246-A073-413A1CF318C2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16-4B28-B152-E82ABD7E81B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67B-4246-A073-413A1CF318C2}"/>
              </c:ext>
            </c:extLst>
          </c:dPt>
          <c:dLbls>
            <c:dLbl>
              <c:idx val="0"/>
              <c:layout>
                <c:manualLayout>
                  <c:x val="-9.0014066292595611E-3"/>
                  <c:y val="-3.33615208759359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67B-4246-A073-413A1CF318C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[Копия_Учет_скота_за_2023_график_и_диаграммы_год_—_русск.xlsx]Лист1!$M$72:$M$79</c:f>
              <c:strCache>
                <c:ptCount val="8"/>
                <c:pt idx="0">
                  <c:v>Баткенская область</c:v>
                </c:pt>
                <c:pt idx="1">
                  <c:v>Баткенский район</c:v>
                </c:pt>
                <c:pt idx="2">
                  <c:v>Кадамжайский район</c:v>
                </c:pt>
                <c:pt idx="3">
                  <c:v>Лейлекский район</c:v>
                </c:pt>
                <c:pt idx="4">
                  <c:v>из них: г.Раззаков </c:v>
                </c:pt>
                <c:pt idx="5">
                  <c:v>г. Баткен</c:v>
                </c:pt>
                <c:pt idx="6">
                  <c:v>г. Кызыл-Кия </c:v>
                </c:pt>
                <c:pt idx="7">
                  <c:v>г. Сюлюкта</c:v>
                </c:pt>
              </c:strCache>
            </c:strRef>
          </c:cat>
          <c:val>
            <c:numRef>
              <c:f>[Копия_Учет_скота_за_2023_график_и_диаграммы_год_—_русск.xlsx]Лист1!$N$72:$N$79</c:f>
              <c:numCache>
                <c:formatCode>General</c:formatCode>
                <c:ptCount val="8"/>
                <c:pt idx="0">
                  <c:v>99.5</c:v>
                </c:pt>
                <c:pt idx="1">
                  <c:v>98.6</c:v>
                </c:pt>
                <c:pt idx="2">
                  <c:v>100.5</c:v>
                </c:pt>
                <c:pt idx="3">
                  <c:v>101.6</c:v>
                </c:pt>
                <c:pt idx="4">
                  <c:v>100.4</c:v>
                </c:pt>
                <c:pt idx="5">
                  <c:v>70.3</c:v>
                </c:pt>
                <c:pt idx="6">
                  <c:v>100.1</c:v>
                </c:pt>
                <c:pt idx="7" formatCode="0.0">
                  <c:v>107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67B-4246-A073-413A1CF318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108013104"/>
        <c:axId val="2108014192"/>
      </c:barChart>
      <c:catAx>
        <c:axId val="2108013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rgbClr val="FF0000"/>
          </a:soli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14192"/>
        <c:crossesAt val="100"/>
        <c:auto val="1"/>
        <c:lblAlgn val="ctr"/>
        <c:lblOffset val="100"/>
        <c:noMultiLvlLbl val="0"/>
      </c:catAx>
      <c:valAx>
        <c:axId val="2108014192"/>
        <c:scaling>
          <c:orientation val="minMax"/>
          <c:max val="110"/>
          <c:min val="6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13104"/>
        <c:crosses val="autoZero"/>
        <c:crossBetween val="between"/>
        <c:majorUnit val="5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794324682853168E-2"/>
          <c:y val="5.5533275006911839E-2"/>
          <c:w val="0.93020567531714682"/>
          <c:h val="0.76071774188832819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D8-44B3-89AF-302E021D0623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D8-44B3-89AF-302E021D0623}"/>
              </c:ext>
            </c:extLst>
          </c:dPt>
          <c:dLbls>
            <c:dLbl>
              <c:idx val="0"/>
              <c:layout>
                <c:manualLayout>
                  <c:x val="-9.6024001463798948E-3"/>
                  <c:y val="1.35937726370360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BD8-44B3-89AF-302E021D062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Лист1!$K$466:$K$473</c:f>
              <c:strCache>
                <c:ptCount val="8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 </c:v>
                </c:pt>
                <c:pt idx="6">
                  <c:v>Таласская область</c:v>
                </c:pt>
                <c:pt idx="7">
                  <c:v>Чуйская область</c:v>
                </c:pt>
              </c:strCache>
            </c:strRef>
          </c:cat>
          <c:val>
            <c:numRef>
              <c:f>Лист1!$L$466:$L$473</c:f>
              <c:numCache>
                <c:formatCode>0.0</c:formatCode>
                <c:ptCount val="8"/>
                <c:pt idx="0" formatCode="General">
                  <c:v>100.2</c:v>
                </c:pt>
                <c:pt idx="1">
                  <c:v>99</c:v>
                </c:pt>
                <c:pt idx="2" formatCode="General">
                  <c:v>100.6</c:v>
                </c:pt>
                <c:pt idx="3" formatCode="General">
                  <c:v>100.6</c:v>
                </c:pt>
                <c:pt idx="4">
                  <c:v>100</c:v>
                </c:pt>
                <c:pt idx="5" formatCode="General">
                  <c:v>99.1</c:v>
                </c:pt>
                <c:pt idx="6" formatCode="General">
                  <c:v>100.3</c:v>
                </c:pt>
                <c:pt idx="7" formatCode="General">
                  <c:v>102.3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BD8-44B3-89AF-302E021D06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108015824"/>
        <c:axId val="2108013648"/>
      </c:barChart>
      <c:catAx>
        <c:axId val="2108015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13648"/>
        <c:crossesAt val="100"/>
        <c:auto val="1"/>
        <c:lblAlgn val="ctr"/>
        <c:lblOffset val="100"/>
        <c:noMultiLvlLbl val="0"/>
      </c:catAx>
      <c:valAx>
        <c:axId val="2108013648"/>
        <c:scaling>
          <c:orientation val="minMax"/>
          <c:max val="103"/>
          <c:min val="9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15824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Lbls>
            <c:dLbl>
              <c:idx val="0"/>
              <c:layout>
                <c:manualLayout>
                  <c:x val="-4.3308266574316127E-2"/>
                  <c:y val="1.75969169831956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AC6-4F80-B414-67EFA4C542B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Лист1!$K$492:$K$499</c:f>
              <c:strCache>
                <c:ptCount val="8"/>
                <c:pt idx="0">
                  <c:v>Баткенская область</c:v>
                </c:pt>
                <c:pt idx="1">
                  <c:v>Баткенский район</c:v>
                </c:pt>
                <c:pt idx="2">
                  <c:v>Кадамжайский район</c:v>
                </c:pt>
                <c:pt idx="3">
                  <c:v>Лейлекский район</c:v>
                </c:pt>
                <c:pt idx="4">
                  <c:v>из них:     г.Раззаков </c:v>
                </c:pt>
                <c:pt idx="5">
                  <c:v>г. Баткен</c:v>
                </c:pt>
                <c:pt idx="6">
                  <c:v>г. Кызыл-Кия </c:v>
                </c:pt>
                <c:pt idx="7">
                  <c:v>г. Сюлюкта</c:v>
                </c:pt>
              </c:strCache>
            </c:strRef>
          </c:cat>
          <c:val>
            <c:numRef>
              <c:f>Лист1!$L$492:$L$499</c:f>
              <c:numCache>
                <c:formatCode>General</c:formatCode>
                <c:ptCount val="8"/>
                <c:pt idx="0" formatCode="0.0">
                  <c:v>99</c:v>
                </c:pt>
                <c:pt idx="1">
                  <c:v>97.1</c:v>
                </c:pt>
                <c:pt idx="2" formatCode="0.0">
                  <c:v>100</c:v>
                </c:pt>
                <c:pt idx="3">
                  <c:v>102.6</c:v>
                </c:pt>
                <c:pt idx="4">
                  <c:v>100.3</c:v>
                </c:pt>
                <c:pt idx="5">
                  <c:v>65.2</c:v>
                </c:pt>
                <c:pt idx="6">
                  <c:v>100.1</c:v>
                </c:pt>
                <c:pt idx="7">
                  <c:v>107.2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C6-4F80-B414-67EFA4C542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108003856"/>
        <c:axId val="2108004944"/>
      </c:barChart>
      <c:catAx>
        <c:axId val="2108003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04944"/>
        <c:crossesAt val="100"/>
        <c:auto val="1"/>
        <c:lblAlgn val="ctr"/>
        <c:lblOffset val="100"/>
        <c:noMultiLvlLbl val="0"/>
      </c:catAx>
      <c:valAx>
        <c:axId val="2108004944"/>
        <c:scaling>
          <c:orientation val="minMax"/>
          <c:max val="110"/>
          <c:min val="6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03856"/>
        <c:crosses val="autoZero"/>
        <c:crossBetween val="between"/>
        <c:majorUnit val="10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533044266513798E-2"/>
          <c:y val="2.9394887719822745E-2"/>
          <c:w val="0.9102849245291853"/>
          <c:h val="0.83807505919000114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721-4DCC-8F98-5A67EC5C159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EB-48E1-A0C2-EDDA33F0AFC8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EEB-48E1-A0C2-EDDA33F0AFC8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EEB-48E1-A0C2-EDDA33F0AFC8}"/>
              </c:ext>
            </c:extLst>
          </c:dPt>
          <c:dLbls>
            <c:dLbl>
              <c:idx val="0"/>
              <c:layout>
                <c:manualLayout>
                  <c:x val="-2.7268171287057684E-2"/>
                  <c:y val="8.2538029234492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721-4DCC-8F98-5A67EC5C159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[Копия_Учет_скота_за_2023_график_и_диаграммы_год_—_русск.xlsx]Лист1!$K$510:$K$520</c:f>
              <c:strCache>
                <c:ptCount val="11"/>
                <c:pt idx="0">
                  <c:v>Ошская область </c:v>
                </c:pt>
                <c:pt idx="1">
                  <c:v>Алайский район</c:v>
                </c:pt>
                <c:pt idx="2">
                  <c:v>Араванский район</c:v>
                </c:pt>
                <c:pt idx="3">
                  <c:v>Кара-Кулжинский район</c:v>
                </c:pt>
                <c:pt idx="4">
                  <c:v>Кара-Сууский район</c:v>
                </c:pt>
                <c:pt idx="5">
                  <c:v>в том числе: г. Кара-Суу </c:v>
                </c:pt>
                <c:pt idx="6">
                  <c:v>Ноокатский район</c:v>
                </c:pt>
                <c:pt idx="7">
                  <c:v>в том числе: г.Ноокат </c:v>
                </c:pt>
                <c:pt idx="8">
                  <c:v>Узгенский район</c:v>
                </c:pt>
                <c:pt idx="9">
                  <c:v> в том числе: г.Узген</c:v>
                </c:pt>
                <c:pt idx="10">
                  <c:v>Чон- Алайский район</c:v>
                </c:pt>
              </c:strCache>
            </c:strRef>
          </c:cat>
          <c:val>
            <c:numRef>
              <c:f>[Копия_Учет_скота_за_2023_график_и_диаграммы_год_—_русск.xlsx]Лист1!$L$510:$L$520</c:f>
              <c:numCache>
                <c:formatCode>General</c:formatCode>
                <c:ptCount val="11"/>
                <c:pt idx="0">
                  <c:v>99.1</c:v>
                </c:pt>
                <c:pt idx="1">
                  <c:v>100.5</c:v>
                </c:pt>
                <c:pt idx="2">
                  <c:v>101.1</c:v>
                </c:pt>
                <c:pt idx="3">
                  <c:v>96.6</c:v>
                </c:pt>
                <c:pt idx="4" formatCode="0.0">
                  <c:v>96</c:v>
                </c:pt>
                <c:pt idx="5">
                  <c:v>101.2</c:v>
                </c:pt>
                <c:pt idx="6">
                  <c:v>100.2</c:v>
                </c:pt>
                <c:pt idx="7" formatCode="0.0">
                  <c:v>106</c:v>
                </c:pt>
                <c:pt idx="8">
                  <c:v>101.1</c:v>
                </c:pt>
                <c:pt idx="9">
                  <c:v>97.2</c:v>
                </c:pt>
                <c:pt idx="10">
                  <c:v>100.5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21-4DCC-8F98-5A67EC5C15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108016368"/>
        <c:axId val="2108007120"/>
      </c:barChart>
      <c:catAx>
        <c:axId val="2108016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07120"/>
        <c:crossesAt val="100"/>
        <c:auto val="1"/>
        <c:lblAlgn val="ctr"/>
        <c:lblOffset val="100"/>
        <c:noMultiLvlLbl val="0"/>
      </c:catAx>
      <c:valAx>
        <c:axId val="2108007120"/>
        <c:scaling>
          <c:orientation val="minMax"/>
          <c:max val="109"/>
          <c:min val="8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8016368"/>
        <c:crosses val="autoZero"/>
        <c:crossBetween val="between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9928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  <p:extLst>
      <p:ext uri="{BB962C8B-B14F-4D97-AF65-F5344CB8AC3E}">
        <p14:creationId xmlns:p14="http://schemas.microsoft.com/office/powerpoint/2010/main" val="3925910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97619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656" y="1196752"/>
            <a:ext cx="2736304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Z:\Common Information\115\Учет скота 2016cd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55" y="1612610"/>
            <a:ext cx="2690096" cy="376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Z:\Common Information\115\Учет скота 2016cdr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53" y="1995156"/>
            <a:ext cx="2808312" cy="38264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144688" y="5988861"/>
            <a:ext cx="64516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Заведующая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отделом статистики сельского хозяйства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064568" y="5600158"/>
            <a:ext cx="44599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600" b="1" i="1" dirty="0" smtClean="0">
                <a:solidFill>
                  <a:srgbClr val="0070C0"/>
                </a:solidFill>
                <a:latin typeface="Arial" charset="0"/>
              </a:rPr>
              <a:t>Пресс-Конференция, </a:t>
            </a:r>
            <a:r>
              <a:rPr lang="ru-RU" sz="1600" b="1" i="1" dirty="0" err="1" smtClean="0">
                <a:solidFill>
                  <a:srgbClr val="0070C0"/>
                </a:solidFill>
                <a:latin typeface="Arial" charset="0"/>
              </a:rPr>
              <a:t>Нацстатком</a:t>
            </a:r>
            <a:endParaRPr lang="ru-RU" sz="16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600" b="1" i="1" dirty="0" smtClean="0">
                <a:solidFill>
                  <a:srgbClr val="0070C0"/>
                </a:solidFill>
                <a:latin typeface="Arial" charset="0"/>
              </a:rPr>
              <a:t>12.02.2024г</a:t>
            </a:r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.</a:t>
            </a:r>
            <a:endParaRPr lang="ru-RU" sz="16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836958" y="2966433"/>
            <a:ext cx="3048270" cy="166962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Об итогах пересчета скота</a:t>
            </a: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и домашней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птицы</a:t>
            </a: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на начало 202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4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года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Кыргызской 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538" y="3625816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исполнение Статистической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Программы работ Кыргызской Республики на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 год, утвержденный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Кабинета Министров 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Кыргызской Республики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 14 декабря 2022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№675</a:t>
            </a:r>
            <a:endParaRPr lang="ru-RU" sz="1800" b="1" kern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9908" y="3538483"/>
            <a:ext cx="2536240" cy="28315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местного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мэрии городов)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период с 10 по 25 декабря 202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провели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сплошной единовременный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пересчет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скота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домашней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881826" y="2854240"/>
            <a:ext cx="221457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МСХ  КР     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Нацстатком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966148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Совместным приказом МСХ КР и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был утвержден «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 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мероприятий 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подготовки и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проведения на территории  Кыргызской Республики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пересчета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домашней птицы  по состоянию на конец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2023г.»  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3944888" y="2854240"/>
            <a:ext cx="2647611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0099"/>
                </a:solidFill>
              </a:rPr>
              <a:t>координировали    работу</a:t>
            </a:r>
            <a:endParaRPr lang="ru-RU" sz="1400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утвержденного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«Методологических указаний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проведению учета скота и домашней птицы в хозяйствах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 Кыргызской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Республики» от 24.07. 2020г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№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Как проходил учета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 и  домашней птицы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состоянию на конец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2023г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.,</a:t>
            </a:r>
            <a:endParaRPr lang="ru-RU" sz="20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Пересчету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подлежит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домашняя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птица по видам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всех без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исключения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хозяйствах на территории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населенных пунктов 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197683" y="4725144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Данные 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численности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птицы  в бланки 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 государственной отчетности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записываются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основании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сплошного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обхода,  путем опроса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424608" y="4725144"/>
            <a:ext cx="2880320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пересчету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подлежит скот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домашняя птица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содержащаяся в отдельно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стоящих строениях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(зимовках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кошарах, фермах)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4880992" y="3109031"/>
            <a:ext cx="4565163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Составление и утверждение списка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ответственных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сотрудников за подготовку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проведение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пересчета, в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том числе переписчиков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привлекаемых к проведению  учета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местах</a:t>
            </a:r>
          </a:p>
        </p:txBody>
      </p:sp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8877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Материалы единовременного пересчета скота и домашней птицы введены и обработаны в  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режиме  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160616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Респонденты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62311" y="1814447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62742" y="1714500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89693" y="5214939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БД</a:t>
            </a: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>
                <a:latin typeface="Arial" pitchFamily="34" charset="0"/>
              </a:rPr>
              <a:t>Загрузка </a:t>
            </a:r>
          </a:p>
          <a:p>
            <a:pPr algn="ctr" eaLnBrk="1" hangingPunct="1"/>
            <a:r>
              <a:rPr lang="ru-RU" sz="1200" b="1" dirty="0">
                <a:latin typeface="Arial" pitchFamily="34" charset="0"/>
              </a:rPr>
              <a:t>информации</a:t>
            </a: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>
                <a:solidFill>
                  <a:srgbClr val="000000"/>
                </a:solidFill>
              </a:rPr>
              <a:t>Заполнение </a:t>
            </a:r>
            <a:r>
              <a:rPr lang="en-US" sz="1600">
                <a:solidFill>
                  <a:srgbClr val="000000"/>
                </a:solidFill>
              </a:rPr>
              <a:t>&lt;Ex</a:t>
            </a:r>
            <a:r>
              <a:rPr lang="ru-RU" sz="1600">
                <a:solidFill>
                  <a:srgbClr val="000000"/>
                </a:solidFill>
              </a:rPr>
              <a:t>с</a:t>
            </a:r>
            <a:r>
              <a:rPr lang="en-US" sz="1600">
                <a:solidFill>
                  <a:srgbClr val="000000"/>
                </a:solidFill>
              </a:rPr>
              <a:t>el&gt;</a:t>
            </a:r>
            <a:r>
              <a:rPr lang="ru-RU" sz="1600">
                <a:solidFill>
                  <a:srgbClr val="000000"/>
                </a:solidFill>
              </a:rPr>
              <a:t> шаблона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578196" y="5675312"/>
            <a:ext cx="2095566" cy="968377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Выполнение арифметических и логических контролей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376936" y="5675312"/>
            <a:ext cx="1872787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>
                <a:solidFill>
                  <a:srgbClr val="000000"/>
                </a:solidFill>
              </a:rPr>
              <a:t>Ввод </a:t>
            </a:r>
            <a:r>
              <a:rPr lang="ru-RU" sz="1600" b="1" dirty="0"/>
              <a:t>в режиме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и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25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9132094" y="6429376"/>
            <a:ext cx="773906" cy="42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eaLnBrk="1" hangingPunct="1"/>
            <a:fld id="{B2E2BB5D-4D5A-4F87-AF4E-7ADF5F1EE1F7}" type="slidenum">
              <a:rPr lang="ru-RU" sz="1400" smtClean="0">
                <a:latin typeface="Arial" pitchFamily="34" charset="0"/>
              </a:rPr>
              <a:pPr algn="l" eaLnBrk="1" hangingPunct="1"/>
              <a:t>4</a:t>
            </a:fld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/>
              <a:t>Сервер </a:t>
            </a:r>
            <a:r>
              <a:rPr lang="ru-RU" sz="2400" dirty="0" smtClean="0"/>
              <a:t>ЦИД </a:t>
            </a:r>
            <a:endParaRPr lang="ru-RU" sz="2400" dirty="0"/>
          </a:p>
          <a:p>
            <a:pPr algn="ctr"/>
            <a:r>
              <a:rPr lang="ru-RU" sz="2400" dirty="0" err="1"/>
              <a:t>Нацстаткома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на начало 202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года, </a:t>
            </a:r>
          </a:p>
          <a:p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(тыс. голов)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017319"/>
              </p:ext>
            </p:extLst>
          </p:nvPr>
        </p:nvGraphicFramePr>
        <p:xfrm>
          <a:off x="1238225" y="1340768"/>
          <a:ext cx="5859785" cy="5408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/>
                <a:gridCol w="704850"/>
                <a:gridCol w="936104"/>
                <a:gridCol w="1008112"/>
                <a:gridCol w="1152128"/>
              </a:tblGrid>
              <a:tr h="7165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 </a:t>
                      </a:r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 </a:t>
                      </a: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75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78929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6 201,0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6 216,2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64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6 368,7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6 989,0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725" y="5022782"/>
            <a:ext cx="1524723" cy="125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928" y="4077072"/>
            <a:ext cx="670386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46" y="6049815"/>
            <a:ext cx="539584" cy="7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044" y="4653136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182" y="3208052"/>
            <a:ext cx="1282686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824" y="1988726"/>
            <a:ext cx="1695232" cy="129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359339" y="116632"/>
            <a:ext cx="9423579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Распределение поголовье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по территории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начало 20</a:t>
            </a:r>
            <a:r>
              <a:rPr lang="en-US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y-KG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года,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808805"/>
              </p:ext>
            </p:extLst>
          </p:nvPr>
        </p:nvGraphicFramePr>
        <p:xfrm>
          <a:off x="272480" y="1196752"/>
          <a:ext cx="9152459" cy="5263009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56657"/>
                <a:gridCol w="1023663"/>
                <a:gridCol w="720080"/>
                <a:gridCol w="648072"/>
                <a:gridCol w="704529"/>
                <a:gridCol w="663623"/>
                <a:gridCol w="639964"/>
                <a:gridCol w="807639"/>
                <a:gridCol w="632521"/>
                <a:gridCol w="879647"/>
                <a:gridCol w="576064"/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Кыргызская Республика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1 802,3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6 216,1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6 989,0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313,2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24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Джалал-Абадская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1 382,1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6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Иссык-Кульская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922,9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2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28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404,1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1 111,5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52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Чуйская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314,5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3 211,3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46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Бишкек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Ош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Особый учет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Поголовье крупного рогатого скота по </a:t>
            </a:r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               </a:t>
            </a:r>
            <a:r>
              <a:rPr lang="ru-RU" sz="2000" dirty="0" smtClean="0"/>
              <a:t>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конец года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(голов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878276"/>
              </p:ext>
            </p:extLst>
          </p:nvPr>
        </p:nvGraphicFramePr>
        <p:xfrm>
          <a:off x="1280592" y="1556792"/>
          <a:ext cx="7929191" cy="5071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2565"/>
                <a:gridCol w="1382808"/>
                <a:gridCol w="1536071"/>
                <a:gridCol w="1515407"/>
                <a:gridCol w="1342340"/>
              </a:tblGrid>
              <a:tr h="185626">
                <a:tc rowSpan="2">
                  <a:txBody>
                    <a:bodyPr/>
                    <a:lstStyle/>
                    <a:p>
                      <a:endParaRPr lang="ru-RU" sz="18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8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endParaRPr lang="ru-RU" sz="18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18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endParaRPr lang="ru-RU" sz="18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8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8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+,-</a:t>
                      </a:r>
                      <a:endParaRPr lang="ru-RU" sz="18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</a:t>
                      </a:r>
                      <a:endParaRPr lang="ru-RU" sz="18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1 783 469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1 802 299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18 830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101</a:t>
                      </a: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4888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144 851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144 168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68580" marR="68580" marT="0" marB="0" anchor="ctr"/>
                </a:tc>
              </a:tr>
              <a:tr h="248606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371 686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375 202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3 516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606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272 647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277 709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5 062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101,9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4888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207 043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210 707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3 664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101,8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397 288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404 108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6 820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101,7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69 101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69 420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314 181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314 453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606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606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5 691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5 763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101,3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606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Особый учет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74,6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50431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0552" y="201415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крупного рогатого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 к соответствующему периоду предыдущего года)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103512"/>
              </p:ext>
            </p:extLst>
          </p:nvPr>
        </p:nvGraphicFramePr>
        <p:xfrm>
          <a:off x="1443632" y="1083468"/>
          <a:ext cx="7973864" cy="5369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391314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52" y="201415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крупного рогатого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хозяйствах всех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</a:t>
            </a:r>
          </a:p>
          <a:p>
            <a:pPr algn="ctr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Баткенской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области,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 к соответствующему периоду предыдущего года)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729578"/>
              </p:ext>
            </p:extLst>
          </p:nvPr>
        </p:nvGraphicFramePr>
        <p:xfrm>
          <a:off x="1425773" y="1335285"/>
          <a:ext cx="7703691" cy="5262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08535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52" y="201415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овец и коз в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категорий,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 к соответствующему периоду предыдущего года)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08790"/>
              </p:ext>
            </p:extLst>
          </p:nvPr>
        </p:nvGraphicFramePr>
        <p:xfrm>
          <a:off x="1280592" y="1052736"/>
          <a:ext cx="7878291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963041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52" y="201415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овец и коз в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</a:t>
            </a:r>
          </a:p>
          <a:p>
            <a:pPr algn="ctr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Баткенской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области,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 к соответствующему периоду предыдущего года)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509454"/>
              </p:ext>
            </p:extLst>
          </p:nvPr>
        </p:nvGraphicFramePr>
        <p:xfrm>
          <a:off x="1280592" y="1263848"/>
          <a:ext cx="7869362" cy="5117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99483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52" y="201415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овец и коз в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</a:t>
            </a:r>
          </a:p>
          <a:p>
            <a:pPr algn="ctr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области,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конец года</a:t>
            </a: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 к соответствующему периоду предыдущего года)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000-00000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796956"/>
              </p:ext>
            </p:extLst>
          </p:nvPr>
        </p:nvGraphicFramePr>
        <p:xfrm>
          <a:off x="1136576" y="1124745"/>
          <a:ext cx="8393907" cy="5472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981089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Поголовье скота , из них 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отдельно стоящих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12 143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объектах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начало 20</a:t>
            </a:r>
            <a:r>
              <a:rPr lang="en-US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y-KG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года)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8725" y="2882661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1 802,3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30297" y="630894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6 989,0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30297" y="3782846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6 216,1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олна 21"/>
          <p:cNvSpPr/>
          <p:nvPr/>
        </p:nvSpPr>
        <p:spPr>
          <a:xfrm>
            <a:off x="223064" y="2583887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Крупный рогатый скот</a:t>
            </a:r>
          </a:p>
        </p:txBody>
      </p:sp>
      <p:sp>
        <p:nvSpPr>
          <p:cNvPr id="23" name="Волна 22"/>
          <p:cNvSpPr/>
          <p:nvPr/>
        </p:nvSpPr>
        <p:spPr>
          <a:xfrm>
            <a:off x="560512" y="3538247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Овцы и козы </a:t>
            </a:r>
          </a:p>
        </p:txBody>
      </p:sp>
      <p:sp>
        <p:nvSpPr>
          <p:cNvPr id="24" name="Волна 23"/>
          <p:cNvSpPr/>
          <p:nvPr/>
        </p:nvSpPr>
        <p:spPr>
          <a:xfrm>
            <a:off x="848544" y="4437952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Лошади</a:t>
            </a:r>
            <a:endParaRPr lang="ru-RU" sz="1800" b="1" dirty="0"/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Всего поголовье,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7" y="1596974"/>
            <a:ext cx="3456384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них поголовье на отдельно стоящих объектах, 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  <a:endParaRPr lang="ru-RU" sz="1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% к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общему поголовью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45389" y="2635955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189,5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265368" y="277987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0,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426146" y="3465660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970,8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401215" y="6080931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1 684,7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5881" y="3482505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15,6%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265881" y="6174196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24,1%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1064568" y="520158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Свиньи</a:t>
            </a:r>
            <a:endParaRPr lang="ru-RU" sz="18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7348" y="45114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542,5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8725" y="538673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29,7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олна 28"/>
          <p:cNvSpPr/>
          <p:nvPr/>
        </p:nvSpPr>
        <p:spPr>
          <a:xfrm>
            <a:off x="223064" y="6103052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Домашняя птица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41032" y="4261793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94,5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544436" y="5201584"/>
            <a:ext cx="1991291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14,8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53530" y="4418653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7,4%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65881" y="5209948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49,9%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Выводы   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Итоги пересчета 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на уровне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каждого</a:t>
            </a:r>
          </a:p>
          <a:p>
            <a:pPr algn="just"/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айильного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аймака на начало 20</a:t>
            </a:r>
            <a:r>
              <a:rPr lang="en-US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4г.:</a:t>
            </a:r>
          </a:p>
        </p:txBody>
      </p:sp>
      <p:sp>
        <p:nvSpPr>
          <p:cNvPr id="2" name="Овал 1"/>
          <p:cNvSpPr/>
          <p:nvPr/>
        </p:nvSpPr>
        <p:spPr>
          <a:xfrm>
            <a:off x="3080792" y="445996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мяса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32806" y="439757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молока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598283" y="439757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яиц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05800" y="4397578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шерсти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66656" y="522920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общем объеме валового производства продукции сельского хозяйства продукция животноводства составляет  около 48 процентов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4277125" y="3755843"/>
            <a:ext cx="2824033" cy="7779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482960" y="3755843"/>
            <a:ext cx="1618198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>
            <a:off x="7101158" y="3755843"/>
            <a:ext cx="197921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7101158" y="3755843"/>
            <a:ext cx="1840510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616882" y="2732547"/>
            <a:ext cx="4968552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скота и домашней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птицы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информационной базой для определения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продукции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животноводства: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412775"/>
            <a:ext cx="5430785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Свидетельствует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том, что в республике тенденция роста поголовья основных видов сельскохозяйственных животных сохраняется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Z:\Common Information\115\Учет скота 2016cd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32" y="1772816"/>
            <a:ext cx="2808312" cy="382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910" y="2994148"/>
            <a:ext cx="2737712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736" y="2139491"/>
            <a:ext cx="2776711" cy="36356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301797"/>
            <a:ext cx="1294176" cy="125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3656856" y="2905044"/>
            <a:ext cx="6043929" cy="210454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Добро пожаловать </a:t>
            </a:r>
          </a:p>
          <a:p>
            <a:pPr algn="ctr"/>
            <a:r>
              <a:rPr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на  </a:t>
            </a:r>
            <a:endParaRPr kumimoji="1" lang="en-US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en-US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Stat.kg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  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Кыгызской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11784</TotalTime>
  <Words>975</Words>
  <Application>Microsoft Office PowerPoint</Application>
  <PresentationFormat>Лист A4 (210x297 мм)</PresentationFormat>
  <Paragraphs>358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Corbel</vt:lpstr>
      <vt:lpstr>Gill Sans MT</vt:lpstr>
      <vt:lpstr>Gungsuh</vt:lpstr>
      <vt:lpstr>Kyrghyz Times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Материалы единовременного пересчета скота и домашней птицы введены и обработаны в  режиме  OFF-LINE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Гульзейнеп Мурсабекова</cp:lastModifiedBy>
  <cp:revision>571</cp:revision>
  <dcterms:created xsi:type="dcterms:W3CDTF">2009-11-26T05:40:33Z</dcterms:created>
  <dcterms:modified xsi:type="dcterms:W3CDTF">2024-02-10T10:16:53Z</dcterms:modified>
</cp:coreProperties>
</file>