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2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76" r:id="rId1"/>
  </p:sldMasterIdLst>
  <p:notesMasterIdLst>
    <p:notesMasterId r:id="rId13"/>
  </p:notesMasterIdLst>
  <p:sldIdLst>
    <p:sldId id="292" r:id="rId2"/>
    <p:sldId id="435" r:id="rId3"/>
    <p:sldId id="477" r:id="rId4"/>
    <p:sldId id="429" r:id="rId5"/>
    <p:sldId id="430" r:id="rId6"/>
    <p:sldId id="476" r:id="rId7"/>
    <p:sldId id="440" r:id="rId8"/>
    <p:sldId id="441" r:id="rId9"/>
    <p:sldId id="474" r:id="rId10"/>
    <p:sldId id="475" r:id="rId11"/>
    <p:sldId id="433" r:id="rId12"/>
  </p:sldIdLst>
  <p:sldSz cx="9906000" cy="6858000" type="A4"/>
  <p:notesSz cx="9942513" cy="6761163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5pPr>
    <a:lvl6pPr marL="2286000" algn="l" defTabSz="914400" rtl="0" eaLnBrk="1" latinLnBrk="0" hangingPunct="1"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6pPr>
    <a:lvl7pPr marL="2743200" algn="l" defTabSz="914400" rtl="0" eaLnBrk="1" latinLnBrk="0" hangingPunct="1"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7pPr>
    <a:lvl8pPr marL="3200400" algn="l" defTabSz="914400" rtl="0" eaLnBrk="1" latinLnBrk="0" hangingPunct="1"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8pPr>
    <a:lvl9pPr marL="3657600" algn="l" defTabSz="914400" rtl="0" eaLnBrk="1" latinLnBrk="0" hangingPunct="1"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Kudakeeva" initials="K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3E25FB"/>
    <a:srgbClr val="000000"/>
    <a:srgbClr val="FFFFFF"/>
    <a:srgbClr val="CCCCFF"/>
    <a:srgbClr val="009900"/>
    <a:srgbClr val="ECECC6"/>
    <a:srgbClr val="287E70"/>
    <a:srgbClr val="7FFC62"/>
    <a:srgbClr val="8667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471" autoAdjust="0"/>
    <p:restoredTop sz="94356" autoAdjust="0"/>
  </p:normalViewPr>
  <p:slideViewPr>
    <p:cSldViewPr>
      <p:cViewPr varScale="1">
        <p:scale>
          <a:sx n="49" d="100"/>
          <a:sy n="49" d="100"/>
        </p:scale>
        <p:origin x="1169" y="27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bamirakulov\Desktop\&#1051;&#1080;&#1089;&#1090;%20Microsoft%20Excel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bamirakulov\Desktop\&#1095;&#1077;&#1088;&#1085;&#1086;&#1074;&#1080;&#1082;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bamirakulov\Desktop\&#1057;&#1057;&#1055;%201990-2020&#1089;&#1093;\1.05.02.01%20&#1055;&#1088;&#1086;&#1080;&#1079;&#1074;&#1086;&#1076;&#1089;&#1090;&#1074;&#1086;%20&#1086;&#1089;&#1085;&#1086;&#1074;&#1085;&#1099;&#1093;%20&#1074;&#1080;&#1076;&#1086;&#1074;%20&#1089;&#1077;&#1083;-&#1085;&#1086;&#1081;%20%20&#1087;&#1088;&#1086;&#1076;&#1091;&#1082;&#1094;&#1080;&#1080;%20%20&#1087;&#1086;%20%20&#1082;&#1072;&#1090;&#1077;&#1075;&#1086;&#1088;&#1080;&#1103;&#1084;%20&#1093;&#1086;&#1079;&#1103;&#1081;&#1089;&#1090;&#1074;%20&#1050;&#1056;..xls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bamirakulov\Desktop\&#1051;&#1080;&#1089;&#1090;%20Microsoft%20Excel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bamirakulov\Desktop\&#1057;&#1057;&#1055;%201990-2020&#1089;&#1093;\1.05.02.12%20&#1055;&#1086;&#1075;&#1086;&#1083;&#1086;&#1074;&#1100;&#1077;%20&#1089;&#1082;&#1086;&#1090;&#1072;%20&#1080;%20&#1087;&#1090;&#1080;&#1094;&#1099;%20&#1087;&#1086;%20&#1082;&#1072;&#1090;&#1077;&#1075;&#1086;&#1088;&#1080;&#1103;&#1084;%20&#1093;&#1086;&#1079;&#1103;&#1081;&#1089;&#1090;&#1074;%20&#1050;&#1099;&#1088;&#1075;&#1099;&#1079;&#1089;&#1082;&#1086;&#1081;%20&#1056;&#1077;&#1089;&#1087;&#1091;&#1073;&#1083;&#1080;&#1082;&#1080;..xls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bamirakulov\Desktop\&#1057;&#1057;&#1055;%201990-2020&#1089;&#1093;\1.05.02.01%20&#1055;&#1088;&#1086;&#1080;&#1079;&#1074;&#1086;&#1076;&#1089;&#1090;&#1074;&#1086;%20&#1086;&#1089;&#1085;&#1086;&#1074;&#1085;&#1099;&#1093;%20&#1074;&#1080;&#1076;&#1086;&#1074;%20&#1089;&#1077;&#1083;-&#1085;&#1086;&#1081;%20%20&#1087;&#1088;&#1086;&#1076;&#1091;&#1082;&#1094;&#1080;&#1080;%20%20&#1087;&#1086;%20%20&#1082;&#1072;&#1090;&#1077;&#1075;&#1086;&#1088;&#1080;&#1103;&#1084;%20&#1093;&#1086;&#1079;&#1103;&#1081;&#1089;&#1090;&#1074;%20&#1050;&#1056;..xls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bamirakulov\Desktop\&#1057;&#1057;&#1055;%201990-2020&#1089;&#1093;\1.05.02.05%20&#1055;&#1086;&#1089;&#1077;&#1074;&#1085;&#1072;&#1103;%20&#1087;&#1083;&#1086;&#1097;&#1072;&#1076;&#1100;%20&#1087;&#1086;%20&#1075;&#1088;&#1091;&#1087;&#1087;&#1072;&#1084;%20&#1089;&#1077;&#1083;&#1100;&#1089;&#1082;&#1086;&#1093;&#1086;&#1079;&#1103;&#1081;&#1089;&#1090;&#1074;&#1077;&#1085;&#1085;&#1099;&#1093;%20&#1082;&#1091;&#1083;&#1100;&#1090;&#1091;&#1088;..xls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2019</c:v>
                </c:pt>
              </c:strCache>
            </c:strRef>
          </c:tx>
          <c:spPr>
            <a:pattFill prst="narHorz">
              <a:fgClr>
                <a:schemeClr val="accent1"/>
              </a:fgClr>
              <a:bgClr>
                <a:schemeClr val="accent1">
                  <a:lumMod val="20000"/>
                  <a:lumOff val="80000"/>
                </a:schemeClr>
              </a:bgClr>
            </a:pattFill>
            <a:ln>
              <a:noFill/>
            </a:ln>
            <a:effectLst>
              <a:innerShdw blurRad="114300">
                <a:schemeClr val="accent1"/>
              </a:innerShdw>
            </a:effectLst>
          </c:spPr>
          <c:invertIfNegative val="0"/>
          <c:dPt>
            <c:idx val="0"/>
            <c:invertIfNegative val="0"/>
            <c:bubble3D val="0"/>
            <c:spPr>
              <a:pattFill prst="narHorz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ln>
                <a:solidFill>
                  <a:schemeClr val="accent3">
                    <a:lumMod val="40000"/>
                    <a:lumOff val="60000"/>
                  </a:schemeClr>
                </a:solidFill>
              </a:ln>
              <a:effectLst>
                <a:innerShdw blurRad="114300">
                  <a:schemeClr val="accent1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1-8CF8-42EC-8732-07D49649C0A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rgbClr val="000099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Сельское хозяйство </c:v>
                </c:pt>
                <c:pt idx="1">
                  <c:v>Растениеводство </c:v>
                </c:pt>
                <c:pt idx="2">
                  <c:v>Животноводство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102.6</c:v>
                </c:pt>
                <c:pt idx="1">
                  <c:v>102.8</c:v>
                </c:pt>
                <c:pt idx="2">
                  <c:v>102.5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CF8-42EC-8732-07D49649C0AD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2020</c:v>
                </c:pt>
              </c:strCache>
            </c:strRef>
          </c:tx>
          <c:spPr>
            <a:pattFill prst="narHorz">
              <a:fgClr>
                <a:schemeClr val="accent2"/>
              </a:fgClr>
              <a:bgClr>
                <a:schemeClr val="accent2">
                  <a:lumMod val="20000"/>
                  <a:lumOff val="80000"/>
                </a:schemeClr>
              </a:bgClr>
            </a:pattFill>
            <a:ln>
              <a:noFill/>
            </a:ln>
            <a:effectLst>
              <a:innerShdw blurRad="114300">
                <a:schemeClr val="accent2"/>
              </a:inn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rgbClr val="000099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Сельское хозяйство </c:v>
                </c:pt>
                <c:pt idx="1">
                  <c:v>Растениеводство </c:v>
                </c:pt>
                <c:pt idx="2">
                  <c:v>Животноводство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101.1</c:v>
                </c:pt>
                <c:pt idx="1">
                  <c:v>100.2</c:v>
                </c:pt>
                <c:pt idx="2" formatCode="0.0">
                  <c:v>102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CF8-42EC-8732-07D49649C0A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64"/>
        <c:overlap val="-22"/>
        <c:axId val="116660376"/>
        <c:axId val="116658024"/>
      </c:barChart>
      <c:catAx>
        <c:axId val="116660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rgbClr val="00009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16658024"/>
        <c:crosses val="autoZero"/>
        <c:auto val="1"/>
        <c:lblAlgn val="ctr"/>
        <c:lblOffset val="100"/>
        <c:noMultiLvlLbl val="0"/>
      </c:catAx>
      <c:valAx>
        <c:axId val="116658024"/>
        <c:scaling>
          <c:orientation val="minMax"/>
          <c:max val="103"/>
          <c:min val="99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rgbClr val="00009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16660376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38984508827184577"/>
          <c:y val="7.5050762681215088E-3"/>
          <c:w val="0.30234205243345053"/>
          <c:h val="0.1271176725044734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baseline="0">
              <a:solidFill>
                <a:srgbClr val="000099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"/>
          <c:y val="0.18832651751216356"/>
          <c:w val="1"/>
          <c:h val="0.62637343496673625"/>
        </c:manualLayout>
      </c:layout>
      <c:pie3DChart>
        <c:varyColors val="1"/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0"/>
        </c:dLbls>
      </c:pie3DChart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rgbClr val="FFFF00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1-4D2C-4283-A096-14E00AB9F77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3-4D2C-4283-A096-14E00AB9F779}"/>
              </c:ext>
            </c:extLst>
          </c:dPt>
          <c:dPt>
            <c:idx val="2"/>
            <c:bubble3D val="0"/>
            <c:spPr>
              <a:solidFill>
                <a:srgbClr val="FFC000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5-4D2C-4283-A096-14E00AB9F779}"/>
              </c:ext>
            </c:extLst>
          </c:dPt>
          <c:dPt>
            <c:idx val="3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7-4D2C-4283-A096-14E00AB9F779}"/>
              </c:ext>
            </c:extLst>
          </c:dPt>
          <c:dPt>
            <c:idx val="4"/>
            <c:bubble3D val="0"/>
            <c:spPr>
              <a:solidFill>
                <a:schemeClr val="accent1">
                  <a:lumMod val="75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9-4D2C-4283-A096-14E00AB9F779}"/>
              </c:ext>
            </c:extLst>
          </c:dPt>
          <c:dLbls>
            <c:dLbl>
              <c:idx val="0"/>
              <c:layout>
                <c:manualLayout>
                  <c:x val="-1.9596588033428515E-2"/>
                  <c:y val="-8.3847696339750963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330" b="1" i="0" u="none" strike="noStrike" kern="1200" spc="0" baseline="0">
                        <a:solidFill>
                          <a:srgbClr val="000099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CD2F6138-C204-490F-8C49-C1F6138ECAFC}" type="CATEGORYNAME">
                      <a:rPr lang="ru-RU">
                        <a:solidFill>
                          <a:srgbClr val="000099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pPr>
                        <a:defRPr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t>[ИМЯ КАТЕГОРИИ]</a:t>
                    </a:fld>
                    <a:r>
                      <a:rPr lang="ru-RU" baseline="0" dirty="0">
                        <a:solidFill>
                          <a:srgbClr val="000099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
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rgbClr val="000099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4D2C-4283-A096-14E00AB9F779}"/>
                </c:ext>
              </c:extLst>
            </c:dLbl>
            <c:dLbl>
              <c:idx val="1"/>
              <c:layout>
                <c:manualLayout>
                  <c:x val="0"/>
                  <c:y val="1.7347799242707095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330" b="1" i="0" u="none" strike="noStrike" kern="1200" spc="0" baseline="0">
                        <a:solidFill>
                          <a:srgbClr val="000099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137E6644-68C5-44D0-AE15-B819CF820AB8}" type="CATEGORYNAME">
                      <a:rPr lang="ru-RU">
                        <a:solidFill>
                          <a:srgbClr val="000099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pPr>
                        <a:defRPr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t>[ИМЯ КАТЕГОРИИ]</a:t>
                    </a:fld>
                    <a:r>
                      <a:rPr lang="ru-RU" baseline="0" dirty="0">
                        <a:solidFill>
                          <a:srgbClr val="000099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
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rgbClr val="000099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8369680001191163"/>
                      <c:h val="0.1872984058237609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4D2C-4283-A096-14E00AB9F779}"/>
                </c:ext>
              </c:extLst>
            </c:dLbl>
            <c:dLbl>
              <c:idx val="2"/>
              <c:layout>
                <c:manualLayout>
                  <c:x val="-0.18705834031908913"/>
                  <c:y val="0.1532388933105793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330" b="1" i="0" u="none" strike="noStrike" kern="1200" spc="0" baseline="0">
                        <a:solidFill>
                          <a:srgbClr val="000099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FB54A2FD-00CD-40E6-8688-988B93DEA535}" type="CATEGORYNAME">
                      <a:rPr lang="ru-RU">
                        <a:solidFill>
                          <a:srgbClr val="000099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pPr>
                        <a:defRPr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t>[ИМЯ КАТЕГОРИИ]</a:t>
                    </a:fld>
                    <a:r>
                      <a:rPr lang="ru-RU" baseline="0" dirty="0">
                        <a:solidFill>
                          <a:srgbClr val="000099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
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rgbClr val="000099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4D2C-4283-A096-14E00AB9F779}"/>
                </c:ext>
              </c:extLst>
            </c:dLbl>
            <c:dLbl>
              <c:idx val="3"/>
              <c:layout>
                <c:manualLayout>
                  <c:x val="0"/>
                  <c:y val="0.2023909911649161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330" b="1" i="0" u="none" strike="noStrike" kern="1200" spc="0" baseline="0">
                        <a:solidFill>
                          <a:srgbClr val="000099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AEF5B041-9D7F-4F42-ABC2-C0513D371627}" type="CATEGORYNAME">
                      <a:rPr lang="ru-RU">
                        <a:solidFill>
                          <a:srgbClr val="000099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pPr>
                        <a:defRPr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t>[ИМЯ КАТЕГОРИИ]</a:t>
                    </a:fld>
                    <a:r>
                      <a:rPr lang="ru-RU" baseline="0" dirty="0">
                        <a:solidFill>
                          <a:srgbClr val="000099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
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rgbClr val="000099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4D2C-4283-A096-14E00AB9F779}"/>
                </c:ext>
              </c:extLst>
            </c:dLbl>
            <c:dLbl>
              <c:idx val="4"/>
              <c:layout>
                <c:manualLayout>
                  <c:x val="-0.28860429649230895"/>
                  <c:y val="2.8912998737845156E-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330" b="1" i="0" u="none" strike="noStrike" kern="1200" spc="0" baseline="0">
                        <a:solidFill>
                          <a:srgbClr val="000099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A653945B-AAFE-4580-A404-866CF202D6AF}" type="CATEGORYNAME">
                      <a:rPr lang="ru-RU">
                        <a:solidFill>
                          <a:srgbClr val="000099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pPr>
                        <a:defRPr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t>[ИМЯ КАТЕГОРИИ]</a:t>
                    </a:fld>
                    <a:r>
                      <a:rPr lang="ru-RU" baseline="0" dirty="0">
                        <a:solidFill>
                          <a:srgbClr val="000099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
2,6%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rgbClr val="000099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4D2C-4283-A096-14E00AB9F77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spc="0" baseline="0">
                    <a:solidFill>
                      <a:srgbClr val="000099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'лист 1 '!$AL$114:$AL$118</c:f>
              <c:strCache>
                <c:ptCount val="5"/>
                <c:pt idx="0">
                  <c:v>личные подсобные хозяйства граждан 36,4%</c:v>
                </c:pt>
                <c:pt idx="1">
                  <c:v>государственные хозяйства 0,3%</c:v>
                </c:pt>
                <c:pt idx="2">
                  <c:v>коллективные хозяйства 1,2%</c:v>
                </c:pt>
                <c:pt idx="3">
                  <c:v>крестьянские (фермерские) хозяйства 59,5%</c:v>
                </c:pt>
                <c:pt idx="4">
                  <c:v>Лесное хозяйство, Рыболовство</c:v>
                </c:pt>
              </c:strCache>
            </c:strRef>
          </c:cat>
          <c:val>
            <c:numRef>
              <c:f>'лист 1 '!$AM$114:$AM$118</c:f>
              <c:numCache>
                <c:formatCode>General</c:formatCode>
                <c:ptCount val="5"/>
                <c:pt idx="0">
                  <c:v>36.4</c:v>
                </c:pt>
                <c:pt idx="1">
                  <c:v>0.3</c:v>
                </c:pt>
                <c:pt idx="2">
                  <c:v>1.2</c:v>
                </c:pt>
                <c:pt idx="3">
                  <c:v>59.5</c:v>
                </c:pt>
                <c:pt idx="4">
                  <c:v>2.6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4D2C-4283-A096-14E00AB9F779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rgbClr val="000099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Скот и птица на убой (в живом  весе)</c:v>
                </c:pt>
                <c:pt idx="1">
                  <c:v>Молоко сырое</c:v>
                </c:pt>
                <c:pt idx="2">
                  <c:v>Яйца, млн. шт.</c:v>
                </c:pt>
                <c:pt idx="3">
                  <c:v>Шерсть (в физическом весе)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102.2</c:v>
                </c:pt>
                <c:pt idx="1">
                  <c:v>102.4</c:v>
                </c:pt>
                <c:pt idx="2">
                  <c:v>105.3</c:v>
                </c:pt>
                <c:pt idx="3">
                  <c:v>101.1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4FE-46FD-A111-DD540F930A13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rgbClr val="000099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Скот и птица на убой (в живом  весе)</c:v>
                </c:pt>
                <c:pt idx="1">
                  <c:v>Молоко сырое</c:v>
                </c:pt>
                <c:pt idx="2">
                  <c:v>Яйца, млн. шт.</c:v>
                </c:pt>
                <c:pt idx="3">
                  <c:v>Шерсть (в физическом весе)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101.7</c:v>
                </c:pt>
                <c:pt idx="1">
                  <c:v>102.5</c:v>
                </c:pt>
                <c:pt idx="2">
                  <c:v>100.1</c:v>
                </c:pt>
                <c:pt idx="3">
                  <c:v>101.2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4FE-46FD-A111-DD540F930A1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94846456"/>
        <c:axId val="194849592"/>
      </c:barChart>
      <c:catAx>
        <c:axId val="194846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rgbClr val="00009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94849592"/>
        <c:crosses val="autoZero"/>
        <c:auto val="1"/>
        <c:lblAlgn val="ctr"/>
        <c:lblOffset val="100"/>
        <c:noMultiLvlLbl val="0"/>
      </c:catAx>
      <c:valAx>
        <c:axId val="194849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rgbClr val="00009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94846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457034887071676"/>
          <c:y val="0.90785208865638989"/>
          <c:w val="0.17502897650501725"/>
          <c:h val="6.126686727778382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1" i="0" u="none" strike="noStrike" kern="1200" baseline="0">
              <a:solidFill>
                <a:srgbClr val="000099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Респ!$Y$6</c:f>
              <c:strCache>
                <c:ptCount val="1"/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Респ!$W$7:$X$12</c:f>
              <c:strCache>
                <c:ptCount val="6"/>
                <c:pt idx="0">
                  <c:v>Крупный рогатый скот</c:v>
                </c:pt>
                <c:pt idx="1">
                  <c:v>  Коровы</c:v>
                </c:pt>
                <c:pt idx="2">
                  <c:v>Свиньи</c:v>
                </c:pt>
                <c:pt idx="3">
                  <c:v>Овцы и козы</c:v>
                </c:pt>
                <c:pt idx="4">
                  <c:v>Лошади</c:v>
                </c:pt>
                <c:pt idx="5">
                  <c:v>Домашняя птица</c:v>
                </c:pt>
              </c:strCache>
            </c:strRef>
          </c:cat>
          <c:val>
            <c:numRef>
              <c:f>Респ!$Y$7:$Y$12</c:f>
            </c:numRef>
          </c:val>
          <c:extLst>
            <c:ext xmlns:c16="http://schemas.microsoft.com/office/drawing/2014/chart" uri="{C3380CC4-5D6E-409C-BE32-E72D297353CC}">
              <c16:uniqueId val="{00000000-6F15-49DE-AC32-B17D6F597175}"/>
            </c:ext>
          </c:extLst>
        </c:ser>
        <c:ser>
          <c:idx val="1"/>
          <c:order val="1"/>
          <c:tx>
            <c:strRef>
              <c:f>Респ!$Z$6</c:f>
              <c:strCache>
                <c:ptCount val="1"/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Респ!$W$7:$X$12</c:f>
              <c:strCache>
                <c:ptCount val="6"/>
                <c:pt idx="0">
                  <c:v>Крупный рогатый скот</c:v>
                </c:pt>
                <c:pt idx="1">
                  <c:v>  Коровы</c:v>
                </c:pt>
                <c:pt idx="2">
                  <c:v>Свиньи</c:v>
                </c:pt>
                <c:pt idx="3">
                  <c:v>Овцы и козы</c:v>
                </c:pt>
                <c:pt idx="4">
                  <c:v>Лошади</c:v>
                </c:pt>
                <c:pt idx="5">
                  <c:v>Домашняя птица</c:v>
                </c:pt>
              </c:strCache>
            </c:strRef>
          </c:cat>
          <c:val>
            <c:numRef>
              <c:f>Респ!$Z$7:$Z$12</c:f>
            </c:numRef>
          </c:val>
          <c:extLst>
            <c:ext xmlns:c16="http://schemas.microsoft.com/office/drawing/2014/chart" uri="{C3380CC4-5D6E-409C-BE32-E72D297353CC}">
              <c16:uniqueId val="{00000001-6F15-49DE-AC32-B17D6F597175}"/>
            </c:ext>
          </c:extLst>
        </c:ser>
        <c:ser>
          <c:idx val="2"/>
          <c:order val="2"/>
          <c:tx>
            <c:strRef>
              <c:f>Респ!$AA$6</c:f>
              <c:strCache>
                <c:ptCount val="1"/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Респ!$W$7:$X$12</c:f>
              <c:strCache>
                <c:ptCount val="6"/>
                <c:pt idx="0">
                  <c:v>Крупный рогатый скот</c:v>
                </c:pt>
                <c:pt idx="1">
                  <c:v>  Коровы</c:v>
                </c:pt>
                <c:pt idx="2">
                  <c:v>Свиньи</c:v>
                </c:pt>
                <c:pt idx="3">
                  <c:v>Овцы и козы</c:v>
                </c:pt>
                <c:pt idx="4">
                  <c:v>Лошади</c:v>
                </c:pt>
                <c:pt idx="5">
                  <c:v>Домашняя птица</c:v>
                </c:pt>
              </c:strCache>
            </c:strRef>
          </c:cat>
          <c:val>
            <c:numRef>
              <c:f>Респ!$AA$7:$AA$12</c:f>
            </c:numRef>
          </c:val>
          <c:extLst>
            <c:ext xmlns:c16="http://schemas.microsoft.com/office/drawing/2014/chart" uri="{C3380CC4-5D6E-409C-BE32-E72D297353CC}">
              <c16:uniqueId val="{00000002-6F15-49DE-AC32-B17D6F597175}"/>
            </c:ext>
          </c:extLst>
        </c:ser>
        <c:ser>
          <c:idx val="3"/>
          <c:order val="3"/>
          <c:tx>
            <c:strRef>
              <c:f>Респ!$AB$6</c:f>
              <c:strCache>
                <c:ptCount val="1"/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Респ!$W$7:$X$12</c:f>
              <c:strCache>
                <c:ptCount val="6"/>
                <c:pt idx="0">
                  <c:v>Крупный рогатый скот</c:v>
                </c:pt>
                <c:pt idx="1">
                  <c:v>  Коровы</c:v>
                </c:pt>
                <c:pt idx="2">
                  <c:v>Свиньи</c:v>
                </c:pt>
                <c:pt idx="3">
                  <c:v>Овцы и козы</c:v>
                </c:pt>
                <c:pt idx="4">
                  <c:v>Лошади</c:v>
                </c:pt>
                <c:pt idx="5">
                  <c:v>Домашняя птица</c:v>
                </c:pt>
              </c:strCache>
            </c:strRef>
          </c:cat>
          <c:val>
            <c:numRef>
              <c:f>Респ!$AB$7:$AB$12</c:f>
            </c:numRef>
          </c:val>
          <c:extLst>
            <c:ext xmlns:c16="http://schemas.microsoft.com/office/drawing/2014/chart" uri="{C3380CC4-5D6E-409C-BE32-E72D297353CC}">
              <c16:uniqueId val="{00000003-6F15-49DE-AC32-B17D6F597175}"/>
            </c:ext>
          </c:extLst>
        </c:ser>
        <c:ser>
          <c:idx val="4"/>
          <c:order val="4"/>
          <c:tx>
            <c:strRef>
              <c:f>Респ!$AC$6</c:f>
              <c:strCache>
                <c:ptCount val="1"/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Респ!$W$7:$X$12</c:f>
              <c:strCache>
                <c:ptCount val="6"/>
                <c:pt idx="0">
                  <c:v>Крупный рогатый скот</c:v>
                </c:pt>
                <c:pt idx="1">
                  <c:v>  Коровы</c:v>
                </c:pt>
                <c:pt idx="2">
                  <c:v>Свиньи</c:v>
                </c:pt>
                <c:pt idx="3">
                  <c:v>Овцы и козы</c:v>
                </c:pt>
                <c:pt idx="4">
                  <c:v>Лошади</c:v>
                </c:pt>
                <c:pt idx="5">
                  <c:v>Домашняя птица</c:v>
                </c:pt>
              </c:strCache>
            </c:strRef>
          </c:cat>
          <c:val>
            <c:numRef>
              <c:f>Респ!$AC$7:$AC$12</c:f>
            </c:numRef>
          </c:val>
          <c:extLst>
            <c:ext xmlns:c16="http://schemas.microsoft.com/office/drawing/2014/chart" uri="{C3380CC4-5D6E-409C-BE32-E72D297353CC}">
              <c16:uniqueId val="{00000004-6F15-49DE-AC32-B17D6F597175}"/>
            </c:ext>
          </c:extLst>
        </c:ser>
        <c:ser>
          <c:idx val="5"/>
          <c:order val="5"/>
          <c:tx>
            <c:strRef>
              <c:f>Респ!$AD$6</c:f>
              <c:strCache>
                <c:ptCount val="1"/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Респ!$W$7:$X$12</c:f>
              <c:strCache>
                <c:ptCount val="6"/>
                <c:pt idx="0">
                  <c:v>Крупный рогатый скот</c:v>
                </c:pt>
                <c:pt idx="1">
                  <c:v>  Коровы</c:v>
                </c:pt>
                <c:pt idx="2">
                  <c:v>Свиньи</c:v>
                </c:pt>
                <c:pt idx="3">
                  <c:v>Овцы и козы</c:v>
                </c:pt>
                <c:pt idx="4">
                  <c:v>Лошади</c:v>
                </c:pt>
                <c:pt idx="5">
                  <c:v>Домашняя птица</c:v>
                </c:pt>
              </c:strCache>
            </c:strRef>
          </c:cat>
          <c:val>
            <c:numRef>
              <c:f>Респ!$AD$7:$AD$12</c:f>
            </c:numRef>
          </c:val>
          <c:extLst>
            <c:ext xmlns:c16="http://schemas.microsoft.com/office/drawing/2014/chart" uri="{C3380CC4-5D6E-409C-BE32-E72D297353CC}">
              <c16:uniqueId val="{00000005-6F15-49DE-AC32-B17D6F597175}"/>
            </c:ext>
          </c:extLst>
        </c:ser>
        <c:ser>
          <c:idx val="6"/>
          <c:order val="6"/>
          <c:tx>
            <c:strRef>
              <c:f>Респ!$AE$6</c:f>
              <c:strCache>
                <c:ptCount val="1"/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Респ!$W$7:$X$12</c:f>
              <c:strCache>
                <c:ptCount val="6"/>
                <c:pt idx="0">
                  <c:v>Крупный рогатый скот</c:v>
                </c:pt>
                <c:pt idx="1">
                  <c:v>  Коровы</c:v>
                </c:pt>
                <c:pt idx="2">
                  <c:v>Свиньи</c:v>
                </c:pt>
                <c:pt idx="3">
                  <c:v>Овцы и козы</c:v>
                </c:pt>
                <c:pt idx="4">
                  <c:v>Лошади</c:v>
                </c:pt>
                <c:pt idx="5">
                  <c:v>Домашняя птица</c:v>
                </c:pt>
              </c:strCache>
            </c:strRef>
          </c:cat>
          <c:val>
            <c:numRef>
              <c:f>Респ!$AE$7:$AE$12</c:f>
            </c:numRef>
          </c:val>
          <c:extLst>
            <c:ext xmlns:c16="http://schemas.microsoft.com/office/drawing/2014/chart" uri="{C3380CC4-5D6E-409C-BE32-E72D297353CC}">
              <c16:uniqueId val="{00000006-6F15-49DE-AC32-B17D6F597175}"/>
            </c:ext>
          </c:extLst>
        </c:ser>
        <c:ser>
          <c:idx val="7"/>
          <c:order val="7"/>
          <c:tx>
            <c:strRef>
              <c:f>Респ!$AF$6</c:f>
              <c:strCache>
                <c:ptCount val="1"/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Респ!$W$7:$X$12</c:f>
              <c:strCache>
                <c:ptCount val="6"/>
                <c:pt idx="0">
                  <c:v>Крупный рогатый скот</c:v>
                </c:pt>
                <c:pt idx="1">
                  <c:v>  Коровы</c:v>
                </c:pt>
                <c:pt idx="2">
                  <c:v>Свиньи</c:v>
                </c:pt>
                <c:pt idx="3">
                  <c:v>Овцы и козы</c:v>
                </c:pt>
                <c:pt idx="4">
                  <c:v>Лошади</c:v>
                </c:pt>
                <c:pt idx="5">
                  <c:v>Домашняя птица</c:v>
                </c:pt>
              </c:strCache>
            </c:strRef>
          </c:cat>
          <c:val>
            <c:numRef>
              <c:f>Респ!$AF$7:$AF$12</c:f>
            </c:numRef>
          </c:val>
          <c:extLst>
            <c:ext xmlns:c16="http://schemas.microsoft.com/office/drawing/2014/chart" uri="{C3380CC4-5D6E-409C-BE32-E72D297353CC}">
              <c16:uniqueId val="{00000007-6F15-49DE-AC32-B17D6F597175}"/>
            </c:ext>
          </c:extLst>
        </c:ser>
        <c:ser>
          <c:idx val="8"/>
          <c:order val="8"/>
          <c:tx>
            <c:strRef>
              <c:f>Респ!$AG$6</c:f>
              <c:strCache>
                <c:ptCount val="1"/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Респ!$W$7:$X$12</c:f>
              <c:strCache>
                <c:ptCount val="6"/>
                <c:pt idx="0">
                  <c:v>Крупный рогатый скот</c:v>
                </c:pt>
                <c:pt idx="1">
                  <c:v>  Коровы</c:v>
                </c:pt>
                <c:pt idx="2">
                  <c:v>Свиньи</c:v>
                </c:pt>
                <c:pt idx="3">
                  <c:v>Овцы и козы</c:v>
                </c:pt>
                <c:pt idx="4">
                  <c:v>Лошади</c:v>
                </c:pt>
                <c:pt idx="5">
                  <c:v>Домашняя птица</c:v>
                </c:pt>
              </c:strCache>
            </c:strRef>
          </c:cat>
          <c:val>
            <c:numRef>
              <c:f>Респ!$AG$7:$AG$12</c:f>
            </c:numRef>
          </c:val>
          <c:extLst>
            <c:ext xmlns:c16="http://schemas.microsoft.com/office/drawing/2014/chart" uri="{C3380CC4-5D6E-409C-BE32-E72D297353CC}">
              <c16:uniqueId val="{00000008-6F15-49DE-AC32-B17D6F597175}"/>
            </c:ext>
          </c:extLst>
        </c:ser>
        <c:ser>
          <c:idx val="9"/>
          <c:order val="9"/>
          <c:tx>
            <c:strRef>
              <c:f>Респ!$AH$6</c:f>
              <c:strCache>
                <c:ptCount val="1"/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Респ!$W$7:$X$12</c:f>
              <c:strCache>
                <c:ptCount val="6"/>
                <c:pt idx="0">
                  <c:v>Крупный рогатый скот</c:v>
                </c:pt>
                <c:pt idx="1">
                  <c:v>  Коровы</c:v>
                </c:pt>
                <c:pt idx="2">
                  <c:v>Свиньи</c:v>
                </c:pt>
                <c:pt idx="3">
                  <c:v>Овцы и козы</c:v>
                </c:pt>
                <c:pt idx="4">
                  <c:v>Лошади</c:v>
                </c:pt>
                <c:pt idx="5">
                  <c:v>Домашняя птица</c:v>
                </c:pt>
              </c:strCache>
            </c:strRef>
          </c:cat>
          <c:val>
            <c:numRef>
              <c:f>Респ!$AH$7:$AH$12</c:f>
            </c:numRef>
          </c:val>
          <c:extLst>
            <c:ext xmlns:c16="http://schemas.microsoft.com/office/drawing/2014/chart" uri="{C3380CC4-5D6E-409C-BE32-E72D297353CC}">
              <c16:uniqueId val="{00000009-6F15-49DE-AC32-B17D6F597175}"/>
            </c:ext>
          </c:extLst>
        </c:ser>
        <c:ser>
          <c:idx val="10"/>
          <c:order val="10"/>
          <c:tx>
            <c:strRef>
              <c:f>Респ!$AI$6</c:f>
              <c:strCache>
                <c:ptCount val="1"/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Респ!$W$7:$X$12</c:f>
              <c:strCache>
                <c:ptCount val="6"/>
                <c:pt idx="0">
                  <c:v>Крупный рогатый скот</c:v>
                </c:pt>
                <c:pt idx="1">
                  <c:v>  Коровы</c:v>
                </c:pt>
                <c:pt idx="2">
                  <c:v>Свиньи</c:v>
                </c:pt>
                <c:pt idx="3">
                  <c:v>Овцы и козы</c:v>
                </c:pt>
                <c:pt idx="4">
                  <c:v>Лошади</c:v>
                </c:pt>
                <c:pt idx="5">
                  <c:v>Домашняя птица</c:v>
                </c:pt>
              </c:strCache>
            </c:strRef>
          </c:cat>
          <c:val>
            <c:numRef>
              <c:f>Респ!$AI$7:$AI$12</c:f>
            </c:numRef>
          </c:val>
          <c:extLst>
            <c:ext xmlns:c16="http://schemas.microsoft.com/office/drawing/2014/chart" uri="{C3380CC4-5D6E-409C-BE32-E72D297353CC}">
              <c16:uniqueId val="{0000000A-6F15-49DE-AC32-B17D6F597175}"/>
            </c:ext>
          </c:extLst>
        </c:ser>
        <c:ser>
          <c:idx val="11"/>
          <c:order val="11"/>
          <c:tx>
            <c:strRef>
              <c:f>Респ!$AJ$6</c:f>
              <c:strCache>
                <c:ptCount val="1"/>
              </c:strCache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Респ!$W$7:$X$12</c:f>
              <c:strCache>
                <c:ptCount val="6"/>
                <c:pt idx="0">
                  <c:v>Крупный рогатый скот</c:v>
                </c:pt>
                <c:pt idx="1">
                  <c:v>  Коровы</c:v>
                </c:pt>
                <c:pt idx="2">
                  <c:v>Свиньи</c:v>
                </c:pt>
                <c:pt idx="3">
                  <c:v>Овцы и козы</c:v>
                </c:pt>
                <c:pt idx="4">
                  <c:v>Лошади</c:v>
                </c:pt>
                <c:pt idx="5">
                  <c:v>Домашняя птица</c:v>
                </c:pt>
              </c:strCache>
            </c:strRef>
          </c:cat>
          <c:val>
            <c:numRef>
              <c:f>Респ!$AJ$7:$AJ$12</c:f>
            </c:numRef>
          </c:val>
          <c:extLst>
            <c:ext xmlns:c16="http://schemas.microsoft.com/office/drawing/2014/chart" uri="{C3380CC4-5D6E-409C-BE32-E72D297353CC}">
              <c16:uniqueId val="{0000000B-6F15-49DE-AC32-B17D6F597175}"/>
            </c:ext>
          </c:extLst>
        </c:ser>
        <c:ser>
          <c:idx val="12"/>
          <c:order val="12"/>
          <c:tx>
            <c:strRef>
              <c:f>Респ!$AK$6</c:f>
              <c:strCache>
                <c:ptCount val="1"/>
              </c:strCache>
            </c:strRef>
          </c:tx>
          <c:spPr>
            <a:solidFill>
              <a:schemeClr val="accent1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Респ!$W$7:$X$12</c:f>
              <c:strCache>
                <c:ptCount val="6"/>
                <c:pt idx="0">
                  <c:v>Крупный рогатый скот</c:v>
                </c:pt>
                <c:pt idx="1">
                  <c:v>  Коровы</c:v>
                </c:pt>
                <c:pt idx="2">
                  <c:v>Свиньи</c:v>
                </c:pt>
                <c:pt idx="3">
                  <c:v>Овцы и козы</c:v>
                </c:pt>
                <c:pt idx="4">
                  <c:v>Лошади</c:v>
                </c:pt>
                <c:pt idx="5">
                  <c:v>Домашняя птица</c:v>
                </c:pt>
              </c:strCache>
            </c:strRef>
          </c:cat>
          <c:val>
            <c:numRef>
              <c:f>Респ!$AK$7:$AK$12</c:f>
            </c:numRef>
          </c:val>
          <c:extLst>
            <c:ext xmlns:c16="http://schemas.microsoft.com/office/drawing/2014/chart" uri="{C3380CC4-5D6E-409C-BE32-E72D297353CC}">
              <c16:uniqueId val="{0000000C-6F15-49DE-AC32-B17D6F597175}"/>
            </c:ext>
          </c:extLst>
        </c:ser>
        <c:ser>
          <c:idx val="13"/>
          <c:order val="13"/>
          <c:tx>
            <c:strRef>
              <c:f>Респ!$AL$6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2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1.9816774415826455E-2"/>
                  <c:y val="-3.1494516482295619E-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1D9-4F33-843E-D199F7DEEF94}"/>
                </c:ext>
              </c:extLst>
            </c:dLbl>
            <c:dLbl>
              <c:idx val="1"/>
              <c:layout>
                <c:manualLayout>
                  <c:x val="-9.9083872079132277E-3"/>
                  <c:y val="1.54323130763248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1D9-4F33-843E-D199F7DEEF94}"/>
                </c:ext>
              </c:extLst>
            </c:dLbl>
            <c:dLbl>
              <c:idx val="2"/>
              <c:layout>
                <c:manualLayout>
                  <c:x val="-3.9633548831652914E-3"/>
                  <c:y val="5.983958131636109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1D9-4F33-843E-D199F7DEEF94}"/>
                </c:ext>
              </c:extLst>
            </c:dLbl>
            <c:dLbl>
              <c:idx val="3"/>
              <c:layout>
                <c:manualLayout>
                  <c:x val="-3.5670193948487625E-2"/>
                  <c:y val="9.133409779865729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1D9-4F33-843E-D199F7DEEF94}"/>
                </c:ext>
              </c:extLst>
            </c:dLbl>
            <c:dLbl>
              <c:idx val="4"/>
              <c:layout>
                <c:manualLayout>
                  <c:x val="-1.3871742091078519E-2"/>
                  <c:y val="9.133409779865729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21D9-4F33-843E-D199F7DEEF94}"/>
                </c:ext>
              </c:extLst>
            </c:dLbl>
            <c:dLbl>
              <c:idx val="5"/>
              <c:layout>
                <c:manualLayout>
                  <c:x val="-3.9633548831654363E-3"/>
                  <c:y val="-3.1494516482295619E-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1D9-4F33-843E-D199F7DEEF9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000099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Респ!$W$7:$X$12</c:f>
              <c:strCache>
                <c:ptCount val="6"/>
                <c:pt idx="0">
                  <c:v>Крупный рогатый скот</c:v>
                </c:pt>
                <c:pt idx="1">
                  <c:v>  Коровы</c:v>
                </c:pt>
                <c:pt idx="2">
                  <c:v>Свиньи</c:v>
                </c:pt>
                <c:pt idx="3">
                  <c:v>Овцы и козы</c:v>
                </c:pt>
                <c:pt idx="4">
                  <c:v>Лошади</c:v>
                </c:pt>
                <c:pt idx="5">
                  <c:v>Домашняя птица</c:v>
                </c:pt>
              </c:strCache>
            </c:strRef>
          </c:cat>
          <c:val>
            <c:numRef>
              <c:f>Респ!$AL$7:$AL$12</c:f>
              <c:numCache>
                <c:formatCode>0.0</c:formatCode>
                <c:ptCount val="6"/>
                <c:pt idx="0">
                  <c:v>103.28483570290838</c:v>
                </c:pt>
                <c:pt idx="1">
                  <c:v>102.79031646722356</c:v>
                </c:pt>
                <c:pt idx="2">
                  <c:v>67.785038525309673</c:v>
                </c:pt>
                <c:pt idx="3">
                  <c:v>101.6016669398531</c:v>
                </c:pt>
                <c:pt idx="4">
                  <c:v>104.79802841077716</c:v>
                </c:pt>
                <c:pt idx="5">
                  <c:v>103.352698147677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6F15-49DE-AC32-B17D6F597175}"/>
            </c:ext>
          </c:extLst>
        </c:ser>
        <c:ser>
          <c:idx val="14"/>
          <c:order val="14"/>
          <c:tx>
            <c:strRef>
              <c:f>Респ!$AM$6</c:f>
              <c:strCache>
                <c:ptCount val="1"/>
              </c:strCache>
            </c:strRef>
          </c:tx>
          <c:spPr>
            <a:solidFill>
              <a:schemeClr val="accent3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Респ!$W$7:$X$12</c:f>
              <c:strCache>
                <c:ptCount val="6"/>
                <c:pt idx="0">
                  <c:v>Крупный рогатый скот</c:v>
                </c:pt>
                <c:pt idx="1">
                  <c:v>  Коровы</c:v>
                </c:pt>
                <c:pt idx="2">
                  <c:v>Свиньи</c:v>
                </c:pt>
                <c:pt idx="3">
                  <c:v>Овцы и козы</c:v>
                </c:pt>
                <c:pt idx="4">
                  <c:v>Лошади</c:v>
                </c:pt>
                <c:pt idx="5">
                  <c:v>Домашняя птица</c:v>
                </c:pt>
              </c:strCache>
            </c:strRef>
          </c:cat>
          <c:val>
            <c:numRef>
              <c:f>Респ!$AM$7:$AM$12</c:f>
            </c:numRef>
          </c:val>
          <c:extLst>
            <c:ext xmlns:c16="http://schemas.microsoft.com/office/drawing/2014/chart" uri="{C3380CC4-5D6E-409C-BE32-E72D297353CC}">
              <c16:uniqueId val="{0000000E-6F15-49DE-AC32-B17D6F597175}"/>
            </c:ext>
          </c:extLst>
        </c:ser>
        <c:ser>
          <c:idx val="15"/>
          <c:order val="15"/>
          <c:tx>
            <c:strRef>
              <c:f>Респ!$AN$6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4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9.9083872079132277E-3"/>
                  <c:y val="1.228286142809529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21D9-4F33-843E-D199F7DEEF94}"/>
                </c:ext>
              </c:extLst>
            </c:dLbl>
            <c:dLbl>
              <c:idx val="1"/>
              <c:layout>
                <c:manualLayout>
                  <c:x val="1.3871742091078519E-2"/>
                  <c:y val="-6.613848461282079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21D9-4F33-843E-D199F7DEEF94}"/>
                </c:ext>
              </c:extLst>
            </c:dLbl>
            <c:dLbl>
              <c:idx val="2"/>
              <c:layout>
                <c:manualLayout>
                  <c:x val="-3.9633548831652914E-3"/>
                  <c:y val="-1.291275175774120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21D9-4F33-843E-D199F7DEEF94}"/>
                </c:ext>
              </c:extLst>
            </c:dLbl>
            <c:dLbl>
              <c:idx val="3"/>
              <c:layout>
                <c:manualLayout>
                  <c:x val="9.9083872079132277E-3"/>
                  <c:y val="1.858176472455438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21D9-4F33-843E-D199F7DEEF94}"/>
                </c:ext>
              </c:extLst>
            </c:dLbl>
            <c:dLbl>
              <c:idx val="4"/>
              <c:layout>
                <c:manualLayout>
                  <c:x val="1.981677441582631E-2"/>
                  <c:y val="-3.1494516482295619E-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21D9-4F33-843E-D199F7DEEF94}"/>
                </c:ext>
              </c:extLst>
            </c:dLbl>
            <c:dLbl>
              <c:idx val="5"/>
              <c:layout>
                <c:manualLayout>
                  <c:x val="1.1890064649495874E-2"/>
                  <c:y val="5.9839581316361388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21D9-4F33-843E-D199F7DEEF9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000099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Респ!$W$7:$X$12</c:f>
              <c:strCache>
                <c:ptCount val="6"/>
                <c:pt idx="0">
                  <c:v>Крупный рогатый скот</c:v>
                </c:pt>
                <c:pt idx="1">
                  <c:v>  Коровы</c:v>
                </c:pt>
                <c:pt idx="2">
                  <c:v>Свиньи</c:v>
                </c:pt>
                <c:pt idx="3">
                  <c:v>Овцы и козы</c:v>
                </c:pt>
                <c:pt idx="4">
                  <c:v>Лошади</c:v>
                </c:pt>
                <c:pt idx="5">
                  <c:v>Домашняя птица</c:v>
                </c:pt>
              </c:strCache>
            </c:strRef>
          </c:cat>
          <c:val>
            <c:numRef>
              <c:f>Респ!$AN$7:$AN$12</c:f>
              <c:numCache>
                <c:formatCode>0.0</c:formatCode>
                <c:ptCount val="6"/>
                <c:pt idx="0">
                  <c:v>102.08395061728395</c:v>
                </c:pt>
                <c:pt idx="1">
                  <c:v>102.36809654363259</c:v>
                </c:pt>
                <c:pt idx="2">
                  <c:v>84.791366906474821</c:v>
                </c:pt>
                <c:pt idx="3">
                  <c:v>100.19143927966363</c:v>
                </c:pt>
                <c:pt idx="4">
                  <c:v>103.25921191861633</c:v>
                </c:pt>
                <c:pt idx="5">
                  <c:v>97.734071313939495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6F15-49DE-AC32-B17D6F597175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94851160"/>
        <c:axId val="194849200"/>
      </c:barChart>
      <c:catAx>
        <c:axId val="194851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00009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94849200"/>
        <c:crosses val="autoZero"/>
        <c:auto val="1"/>
        <c:lblAlgn val="ctr"/>
        <c:lblOffset val="100"/>
        <c:noMultiLvlLbl val="0"/>
      </c:catAx>
      <c:valAx>
        <c:axId val="194849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rgbClr val="00009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94851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0.4105625280087481"/>
          <c:y val="3.0455676191625428E-2"/>
          <c:w val="0.17887478794490999"/>
          <c:h val="6.223614042884124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rgbClr val="0070C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5402157115566031E-2"/>
          <c:y val="4.7591713795468935E-2"/>
          <c:w val="0.91390306727090864"/>
          <c:h val="0.6786624678386704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'лист 1 '!$Y$6</c:f>
              <c:strCache>
                <c:ptCount val="1"/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'лист 1 '!$W$7:$X$20</c:f>
              <c:strCache>
                <c:ptCount val="9"/>
                <c:pt idx="0">
                  <c:v> Пшеница </c:v>
                </c:pt>
                <c:pt idx="1">
                  <c:v> Ячмень </c:v>
                </c:pt>
                <c:pt idx="2">
                  <c:v> Кукуруза на зерно</c:v>
                </c:pt>
                <c:pt idx="3">
                  <c:v> Зернобобовые </c:v>
                </c:pt>
                <c:pt idx="4">
                  <c:v>Сахарная свекла</c:v>
                </c:pt>
                <c:pt idx="5">
                  <c:v>Картофель</c:v>
                </c:pt>
                <c:pt idx="6">
                  <c:v>Овощи</c:v>
                </c:pt>
                <c:pt idx="7">
                  <c:v>Бахчи продовольственные</c:v>
                </c:pt>
                <c:pt idx="8">
                  <c:v>Плоды и ягоды</c:v>
                </c:pt>
              </c:strCache>
            </c:strRef>
          </c:cat>
          <c:val>
            <c:numRef>
              <c:f>'лист 1 '!$Y$7:$Y$20</c:f>
            </c:numRef>
          </c:val>
          <c:extLst>
            <c:ext xmlns:c16="http://schemas.microsoft.com/office/drawing/2014/chart" uri="{C3380CC4-5D6E-409C-BE32-E72D297353CC}">
              <c16:uniqueId val="{00000000-DC3F-48D4-AA78-1AF447E1775E}"/>
            </c:ext>
          </c:extLst>
        </c:ser>
        <c:ser>
          <c:idx val="1"/>
          <c:order val="1"/>
          <c:tx>
            <c:strRef>
              <c:f>'лист 1 '!$Z$6</c:f>
              <c:strCache>
                <c:ptCount val="1"/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'лист 1 '!$W$7:$X$20</c:f>
              <c:strCache>
                <c:ptCount val="9"/>
                <c:pt idx="0">
                  <c:v> Пшеница </c:v>
                </c:pt>
                <c:pt idx="1">
                  <c:v> Ячмень </c:v>
                </c:pt>
                <c:pt idx="2">
                  <c:v> Кукуруза на зерно</c:v>
                </c:pt>
                <c:pt idx="3">
                  <c:v> Зернобобовые </c:v>
                </c:pt>
                <c:pt idx="4">
                  <c:v>Сахарная свекла</c:v>
                </c:pt>
                <c:pt idx="5">
                  <c:v>Картофель</c:v>
                </c:pt>
                <c:pt idx="6">
                  <c:v>Овощи</c:v>
                </c:pt>
                <c:pt idx="7">
                  <c:v>Бахчи продовольственные</c:v>
                </c:pt>
                <c:pt idx="8">
                  <c:v>Плоды и ягоды</c:v>
                </c:pt>
              </c:strCache>
            </c:strRef>
          </c:cat>
          <c:val>
            <c:numRef>
              <c:f>'лист 1 '!$Z$7:$Z$20</c:f>
            </c:numRef>
          </c:val>
          <c:extLst>
            <c:ext xmlns:c16="http://schemas.microsoft.com/office/drawing/2014/chart" uri="{C3380CC4-5D6E-409C-BE32-E72D297353CC}">
              <c16:uniqueId val="{00000001-DC3F-48D4-AA78-1AF447E1775E}"/>
            </c:ext>
          </c:extLst>
        </c:ser>
        <c:ser>
          <c:idx val="2"/>
          <c:order val="2"/>
          <c:tx>
            <c:strRef>
              <c:f>'лист 1 '!$AA$6</c:f>
              <c:strCache>
                <c:ptCount val="1"/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'лист 1 '!$W$7:$X$20</c:f>
              <c:strCache>
                <c:ptCount val="9"/>
                <c:pt idx="0">
                  <c:v> Пшеница </c:v>
                </c:pt>
                <c:pt idx="1">
                  <c:v> Ячмень </c:v>
                </c:pt>
                <c:pt idx="2">
                  <c:v> Кукуруза на зерно</c:v>
                </c:pt>
                <c:pt idx="3">
                  <c:v> Зернобобовые </c:v>
                </c:pt>
                <c:pt idx="4">
                  <c:v>Сахарная свекла</c:v>
                </c:pt>
                <c:pt idx="5">
                  <c:v>Картофель</c:v>
                </c:pt>
                <c:pt idx="6">
                  <c:v>Овощи</c:v>
                </c:pt>
                <c:pt idx="7">
                  <c:v>Бахчи продовольственные</c:v>
                </c:pt>
                <c:pt idx="8">
                  <c:v>Плоды и ягоды</c:v>
                </c:pt>
              </c:strCache>
            </c:strRef>
          </c:cat>
          <c:val>
            <c:numRef>
              <c:f>'лист 1 '!$AA$7:$AA$20</c:f>
            </c:numRef>
          </c:val>
          <c:extLst>
            <c:ext xmlns:c16="http://schemas.microsoft.com/office/drawing/2014/chart" uri="{C3380CC4-5D6E-409C-BE32-E72D297353CC}">
              <c16:uniqueId val="{00000002-DC3F-48D4-AA78-1AF447E1775E}"/>
            </c:ext>
          </c:extLst>
        </c:ser>
        <c:ser>
          <c:idx val="3"/>
          <c:order val="3"/>
          <c:tx>
            <c:strRef>
              <c:f>'лист 1 '!$AB$6</c:f>
              <c:strCache>
                <c:ptCount val="1"/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'лист 1 '!$W$7:$X$20</c:f>
              <c:strCache>
                <c:ptCount val="9"/>
                <c:pt idx="0">
                  <c:v> Пшеница </c:v>
                </c:pt>
                <c:pt idx="1">
                  <c:v> Ячмень </c:v>
                </c:pt>
                <c:pt idx="2">
                  <c:v> Кукуруза на зерно</c:v>
                </c:pt>
                <c:pt idx="3">
                  <c:v> Зернобобовые </c:v>
                </c:pt>
                <c:pt idx="4">
                  <c:v>Сахарная свекла</c:v>
                </c:pt>
                <c:pt idx="5">
                  <c:v>Картофель</c:v>
                </c:pt>
                <c:pt idx="6">
                  <c:v>Овощи</c:v>
                </c:pt>
                <c:pt idx="7">
                  <c:v>Бахчи продовольственные</c:v>
                </c:pt>
                <c:pt idx="8">
                  <c:v>Плоды и ягоды</c:v>
                </c:pt>
              </c:strCache>
            </c:strRef>
          </c:cat>
          <c:val>
            <c:numRef>
              <c:f>'лист 1 '!$AB$7:$AB$20</c:f>
            </c:numRef>
          </c:val>
          <c:extLst>
            <c:ext xmlns:c16="http://schemas.microsoft.com/office/drawing/2014/chart" uri="{C3380CC4-5D6E-409C-BE32-E72D297353CC}">
              <c16:uniqueId val="{00000003-DC3F-48D4-AA78-1AF447E1775E}"/>
            </c:ext>
          </c:extLst>
        </c:ser>
        <c:ser>
          <c:idx val="4"/>
          <c:order val="4"/>
          <c:tx>
            <c:strRef>
              <c:f>'лист 1 '!$AC$6</c:f>
              <c:strCache>
                <c:ptCount val="1"/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'лист 1 '!$W$7:$X$20</c:f>
              <c:strCache>
                <c:ptCount val="9"/>
                <c:pt idx="0">
                  <c:v> Пшеница </c:v>
                </c:pt>
                <c:pt idx="1">
                  <c:v> Ячмень </c:v>
                </c:pt>
                <c:pt idx="2">
                  <c:v> Кукуруза на зерно</c:v>
                </c:pt>
                <c:pt idx="3">
                  <c:v> Зернобобовые </c:v>
                </c:pt>
                <c:pt idx="4">
                  <c:v>Сахарная свекла</c:v>
                </c:pt>
                <c:pt idx="5">
                  <c:v>Картофель</c:v>
                </c:pt>
                <c:pt idx="6">
                  <c:v>Овощи</c:v>
                </c:pt>
                <c:pt idx="7">
                  <c:v>Бахчи продовольственные</c:v>
                </c:pt>
                <c:pt idx="8">
                  <c:v>Плоды и ягоды</c:v>
                </c:pt>
              </c:strCache>
            </c:strRef>
          </c:cat>
          <c:val>
            <c:numRef>
              <c:f>'лист 1 '!$AC$7:$AC$20</c:f>
            </c:numRef>
          </c:val>
          <c:extLst>
            <c:ext xmlns:c16="http://schemas.microsoft.com/office/drawing/2014/chart" uri="{C3380CC4-5D6E-409C-BE32-E72D297353CC}">
              <c16:uniqueId val="{00000004-DC3F-48D4-AA78-1AF447E1775E}"/>
            </c:ext>
          </c:extLst>
        </c:ser>
        <c:ser>
          <c:idx val="5"/>
          <c:order val="5"/>
          <c:tx>
            <c:strRef>
              <c:f>'лист 1 '!$AD$6</c:f>
              <c:strCache>
                <c:ptCount val="1"/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'лист 1 '!$W$7:$X$20</c:f>
              <c:strCache>
                <c:ptCount val="9"/>
                <c:pt idx="0">
                  <c:v> Пшеница </c:v>
                </c:pt>
                <c:pt idx="1">
                  <c:v> Ячмень </c:v>
                </c:pt>
                <c:pt idx="2">
                  <c:v> Кукуруза на зерно</c:v>
                </c:pt>
                <c:pt idx="3">
                  <c:v> Зернобобовые </c:v>
                </c:pt>
                <c:pt idx="4">
                  <c:v>Сахарная свекла</c:v>
                </c:pt>
                <c:pt idx="5">
                  <c:v>Картофель</c:v>
                </c:pt>
                <c:pt idx="6">
                  <c:v>Овощи</c:v>
                </c:pt>
                <c:pt idx="7">
                  <c:v>Бахчи продовольственные</c:v>
                </c:pt>
                <c:pt idx="8">
                  <c:v>Плоды и ягоды</c:v>
                </c:pt>
              </c:strCache>
            </c:strRef>
          </c:cat>
          <c:val>
            <c:numRef>
              <c:f>'лист 1 '!$AD$7:$AD$20</c:f>
            </c:numRef>
          </c:val>
          <c:extLst>
            <c:ext xmlns:c16="http://schemas.microsoft.com/office/drawing/2014/chart" uri="{C3380CC4-5D6E-409C-BE32-E72D297353CC}">
              <c16:uniqueId val="{00000005-DC3F-48D4-AA78-1AF447E1775E}"/>
            </c:ext>
          </c:extLst>
        </c:ser>
        <c:ser>
          <c:idx val="6"/>
          <c:order val="6"/>
          <c:tx>
            <c:strRef>
              <c:f>'лист 1 '!$AE$6</c:f>
              <c:strCache>
                <c:ptCount val="1"/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'лист 1 '!$W$7:$X$20</c:f>
              <c:strCache>
                <c:ptCount val="9"/>
                <c:pt idx="0">
                  <c:v> Пшеница </c:v>
                </c:pt>
                <c:pt idx="1">
                  <c:v> Ячмень </c:v>
                </c:pt>
                <c:pt idx="2">
                  <c:v> Кукуруза на зерно</c:v>
                </c:pt>
                <c:pt idx="3">
                  <c:v> Зернобобовые </c:v>
                </c:pt>
                <c:pt idx="4">
                  <c:v>Сахарная свекла</c:v>
                </c:pt>
                <c:pt idx="5">
                  <c:v>Картофель</c:v>
                </c:pt>
                <c:pt idx="6">
                  <c:v>Овощи</c:v>
                </c:pt>
                <c:pt idx="7">
                  <c:v>Бахчи продовольственные</c:v>
                </c:pt>
                <c:pt idx="8">
                  <c:v>Плоды и ягоды</c:v>
                </c:pt>
              </c:strCache>
            </c:strRef>
          </c:cat>
          <c:val>
            <c:numRef>
              <c:f>'лист 1 '!$AE$7:$AE$20</c:f>
            </c:numRef>
          </c:val>
          <c:extLst>
            <c:ext xmlns:c16="http://schemas.microsoft.com/office/drawing/2014/chart" uri="{C3380CC4-5D6E-409C-BE32-E72D297353CC}">
              <c16:uniqueId val="{00000006-DC3F-48D4-AA78-1AF447E1775E}"/>
            </c:ext>
          </c:extLst>
        </c:ser>
        <c:ser>
          <c:idx val="7"/>
          <c:order val="7"/>
          <c:tx>
            <c:strRef>
              <c:f>'лист 1 '!$AF$6</c:f>
              <c:strCache>
                <c:ptCount val="1"/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'лист 1 '!$W$7:$X$20</c:f>
              <c:strCache>
                <c:ptCount val="9"/>
                <c:pt idx="0">
                  <c:v> Пшеница </c:v>
                </c:pt>
                <c:pt idx="1">
                  <c:v> Ячмень </c:v>
                </c:pt>
                <c:pt idx="2">
                  <c:v> Кукуруза на зерно</c:v>
                </c:pt>
                <c:pt idx="3">
                  <c:v> Зернобобовые </c:v>
                </c:pt>
                <c:pt idx="4">
                  <c:v>Сахарная свекла</c:v>
                </c:pt>
                <c:pt idx="5">
                  <c:v>Картофель</c:v>
                </c:pt>
                <c:pt idx="6">
                  <c:v>Овощи</c:v>
                </c:pt>
                <c:pt idx="7">
                  <c:v>Бахчи продовольственные</c:v>
                </c:pt>
                <c:pt idx="8">
                  <c:v>Плоды и ягоды</c:v>
                </c:pt>
              </c:strCache>
            </c:strRef>
          </c:cat>
          <c:val>
            <c:numRef>
              <c:f>'лист 1 '!$AF$7:$AF$20</c:f>
            </c:numRef>
          </c:val>
          <c:extLst>
            <c:ext xmlns:c16="http://schemas.microsoft.com/office/drawing/2014/chart" uri="{C3380CC4-5D6E-409C-BE32-E72D297353CC}">
              <c16:uniqueId val="{00000007-DC3F-48D4-AA78-1AF447E1775E}"/>
            </c:ext>
          </c:extLst>
        </c:ser>
        <c:ser>
          <c:idx val="8"/>
          <c:order val="8"/>
          <c:tx>
            <c:strRef>
              <c:f>'лист 1 '!$AG$6</c:f>
              <c:strCache>
                <c:ptCount val="1"/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'лист 1 '!$W$7:$X$20</c:f>
              <c:strCache>
                <c:ptCount val="9"/>
                <c:pt idx="0">
                  <c:v> Пшеница </c:v>
                </c:pt>
                <c:pt idx="1">
                  <c:v> Ячмень </c:v>
                </c:pt>
                <c:pt idx="2">
                  <c:v> Кукуруза на зерно</c:v>
                </c:pt>
                <c:pt idx="3">
                  <c:v> Зернобобовые </c:v>
                </c:pt>
                <c:pt idx="4">
                  <c:v>Сахарная свекла</c:v>
                </c:pt>
                <c:pt idx="5">
                  <c:v>Картофель</c:v>
                </c:pt>
                <c:pt idx="6">
                  <c:v>Овощи</c:v>
                </c:pt>
                <c:pt idx="7">
                  <c:v>Бахчи продовольственные</c:v>
                </c:pt>
                <c:pt idx="8">
                  <c:v>Плоды и ягоды</c:v>
                </c:pt>
              </c:strCache>
            </c:strRef>
          </c:cat>
          <c:val>
            <c:numRef>
              <c:f>'лист 1 '!$AG$7:$AG$20</c:f>
            </c:numRef>
          </c:val>
          <c:extLst>
            <c:ext xmlns:c16="http://schemas.microsoft.com/office/drawing/2014/chart" uri="{C3380CC4-5D6E-409C-BE32-E72D297353CC}">
              <c16:uniqueId val="{00000008-DC3F-48D4-AA78-1AF447E1775E}"/>
            </c:ext>
          </c:extLst>
        </c:ser>
        <c:ser>
          <c:idx val="9"/>
          <c:order val="9"/>
          <c:tx>
            <c:strRef>
              <c:f>'лист 1 '!$AH$6</c:f>
              <c:strCache>
                <c:ptCount val="1"/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'лист 1 '!$W$7:$X$20</c:f>
              <c:strCache>
                <c:ptCount val="9"/>
                <c:pt idx="0">
                  <c:v> Пшеница </c:v>
                </c:pt>
                <c:pt idx="1">
                  <c:v> Ячмень </c:v>
                </c:pt>
                <c:pt idx="2">
                  <c:v> Кукуруза на зерно</c:v>
                </c:pt>
                <c:pt idx="3">
                  <c:v> Зернобобовые </c:v>
                </c:pt>
                <c:pt idx="4">
                  <c:v>Сахарная свекла</c:v>
                </c:pt>
                <c:pt idx="5">
                  <c:v>Картофель</c:v>
                </c:pt>
                <c:pt idx="6">
                  <c:v>Овощи</c:v>
                </c:pt>
                <c:pt idx="7">
                  <c:v>Бахчи продовольственные</c:v>
                </c:pt>
                <c:pt idx="8">
                  <c:v>Плоды и ягоды</c:v>
                </c:pt>
              </c:strCache>
            </c:strRef>
          </c:cat>
          <c:val>
            <c:numRef>
              <c:f>'лист 1 '!$AH$7:$AH$20</c:f>
            </c:numRef>
          </c:val>
          <c:extLst>
            <c:ext xmlns:c16="http://schemas.microsoft.com/office/drawing/2014/chart" uri="{C3380CC4-5D6E-409C-BE32-E72D297353CC}">
              <c16:uniqueId val="{00000009-DC3F-48D4-AA78-1AF447E1775E}"/>
            </c:ext>
          </c:extLst>
        </c:ser>
        <c:ser>
          <c:idx val="10"/>
          <c:order val="10"/>
          <c:tx>
            <c:strRef>
              <c:f>'лист 1 '!$AI$6</c:f>
              <c:strCache>
                <c:ptCount val="1"/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'лист 1 '!$W$7:$X$20</c:f>
              <c:strCache>
                <c:ptCount val="9"/>
                <c:pt idx="0">
                  <c:v> Пшеница </c:v>
                </c:pt>
                <c:pt idx="1">
                  <c:v> Ячмень </c:v>
                </c:pt>
                <c:pt idx="2">
                  <c:v> Кукуруза на зерно</c:v>
                </c:pt>
                <c:pt idx="3">
                  <c:v> Зернобобовые </c:v>
                </c:pt>
                <c:pt idx="4">
                  <c:v>Сахарная свекла</c:v>
                </c:pt>
                <c:pt idx="5">
                  <c:v>Картофель</c:v>
                </c:pt>
                <c:pt idx="6">
                  <c:v>Овощи</c:v>
                </c:pt>
                <c:pt idx="7">
                  <c:v>Бахчи продовольственные</c:v>
                </c:pt>
                <c:pt idx="8">
                  <c:v>Плоды и ягоды</c:v>
                </c:pt>
              </c:strCache>
            </c:strRef>
          </c:cat>
          <c:val>
            <c:numRef>
              <c:f>'лист 1 '!$AI$7:$AI$20</c:f>
            </c:numRef>
          </c:val>
          <c:extLst>
            <c:ext xmlns:c16="http://schemas.microsoft.com/office/drawing/2014/chart" uri="{C3380CC4-5D6E-409C-BE32-E72D297353CC}">
              <c16:uniqueId val="{0000000A-DC3F-48D4-AA78-1AF447E1775E}"/>
            </c:ext>
          </c:extLst>
        </c:ser>
        <c:ser>
          <c:idx val="11"/>
          <c:order val="11"/>
          <c:tx>
            <c:strRef>
              <c:f>'лист 1 '!$AJ$6</c:f>
              <c:strCache>
                <c:ptCount val="1"/>
              </c:strCache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'лист 1 '!$W$7:$X$20</c:f>
              <c:strCache>
                <c:ptCount val="9"/>
                <c:pt idx="0">
                  <c:v> Пшеница </c:v>
                </c:pt>
                <c:pt idx="1">
                  <c:v> Ячмень </c:v>
                </c:pt>
                <c:pt idx="2">
                  <c:v> Кукуруза на зерно</c:v>
                </c:pt>
                <c:pt idx="3">
                  <c:v> Зернобобовые </c:v>
                </c:pt>
                <c:pt idx="4">
                  <c:v>Сахарная свекла</c:v>
                </c:pt>
                <c:pt idx="5">
                  <c:v>Картофель</c:v>
                </c:pt>
                <c:pt idx="6">
                  <c:v>Овощи</c:v>
                </c:pt>
                <c:pt idx="7">
                  <c:v>Бахчи продовольственные</c:v>
                </c:pt>
                <c:pt idx="8">
                  <c:v>Плоды и ягоды</c:v>
                </c:pt>
              </c:strCache>
            </c:strRef>
          </c:cat>
          <c:val>
            <c:numRef>
              <c:f>'лист 1 '!$AJ$7:$AJ$20</c:f>
            </c:numRef>
          </c:val>
          <c:extLst>
            <c:ext xmlns:c16="http://schemas.microsoft.com/office/drawing/2014/chart" uri="{C3380CC4-5D6E-409C-BE32-E72D297353CC}">
              <c16:uniqueId val="{0000000B-DC3F-48D4-AA78-1AF447E1775E}"/>
            </c:ext>
          </c:extLst>
        </c:ser>
        <c:ser>
          <c:idx val="12"/>
          <c:order val="12"/>
          <c:tx>
            <c:strRef>
              <c:f>'лист 1 '!$AK$6</c:f>
              <c:strCache>
                <c:ptCount val="1"/>
              </c:strCache>
            </c:strRef>
          </c:tx>
          <c:spPr>
            <a:solidFill>
              <a:schemeClr val="accent1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'лист 1 '!$W$7:$X$20</c:f>
              <c:strCache>
                <c:ptCount val="9"/>
                <c:pt idx="0">
                  <c:v> Пшеница </c:v>
                </c:pt>
                <c:pt idx="1">
                  <c:v> Ячмень </c:v>
                </c:pt>
                <c:pt idx="2">
                  <c:v> Кукуруза на зерно</c:v>
                </c:pt>
                <c:pt idx="3">
                  <c:v> Зернобобовые </c:v>
                </c:pt>
                <c:pt idx="4">
                  <c:v>Сахарная свекла</c:v>
                </c:pt>
                <c:pt idx="5">
                  <c:v>Картофель</c:v>
                </c:pt>
                <c:pt idx="6">
                  <c:v>Овощи</c:v>
                </c:pt>
                <c:pt idx="7">
                  <c:v>Бахчи продовольственные</c:v>
                </c:pt>
                <c:pt idx="8">
                  <c:v>Плоды и ягоды</c:v>
                </c:pt>
              </c:strCache>
            </c:strRef>
          </c:cat>
          <c:val>
            <c:numRef>
              <c:f>'лист 1 '!$AK$7:$AK$20</c:f>
            </c:numRef>
          </c:val>
          <c:extLst>
            <c:ext xmlns:c16="http://schemas.microsoft.com/office/drawing/2014/chart" uri="{C3380CC4-5D6E-409C-BE32-E72D297353CC}">
              <c16:uniqueId val="{0000000C-DC3F-48D4-AA78-1AF447E1775E}"/>
            </c:ext>
          </c:extLst>
        </c:ser>
        <c:ser>
          <c:idx val="13"/>
          <c:order val="13"/>
          <c:tx>
            <c:strRef>
              <c:f>'лист 1 '!$AL$6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1.8813432375932079E-2"/>
                  <c:y val="2.79951257620404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DC3F-48D4-AA78-1AF447E1775E}"/>
                </c:ext>
              </c:extLst>
            </c:dLbl>
            <c:dLbl>
              <c:idx val="2"/>
              <c:layout>
                <c:manualLayout>
                  <c:x val="-2.6338805326304945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DC3F-48D4-AA78-1AF447E1775E}"/>
                </c:ext>
              </c:extLst>
            </c:dLbl>
            <c:dLbl>
              <c:idx val="5"/>
              <c:layout>
                <c:manualLayout>
                  <c:x val="-2.4457462088711704E-2"/>
                  <c:y val="2.79951257620405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DC3F-48D4-AA78-1AF447E1775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rgbClr val="00206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'лист 1 '!$W$7:$X$20</c:f>
              <c:strCache>
                <c:ptCount val="9"/>
                <c:pt idx="0">
                  <c:v> Пшеница </c:v>
                </c:pt>
                <c:pt idx="1">
                  <c:v> Ячмень </c:v>
                </c:pt>
                <c:pt idx="2">
                  <c:v> Кукуруза на зерно</c:v>
                </c:pt>
                <c:pt idx="3">
                  <c:v> Зернобобовые </c:v>
                </c:pt>
                <c:pt idx="4">
                  <c:v>Сахарная свекла</c:v>
                </c:pt>
                <c:pt idx="5">
                  <c:v>Картофель</c:v>
                </c:pt>
                <c:pt idx="6">
                  <c:v>Овощи</c:v>
                </c:pt>
                <c:pt idx="7">
                  <c:v>Бахчи продовольственные</c:v>
                </c:pt>
                <c:pt idx="8">
                  <c:v>Плоды и ягоды</c:v>
                </c:pt>
              </c:strCache>
            </c:strRef>
          </c:cat>
          <c:val>
            <c:numRef>
              <c:f>'лист 1 '!$AL$7:$AL$20</c:f>
              <c:numCache>
                <c:formatCode>0.0</c:formatCode>
                <c:ptCount val="9"/>
                <c:pt idx="0">
                  <c:v>97.611726083977615</c:v>
                </c:pt>
                <c:pt idx="1">
                  <c:v>108.51537132022379</c:v>
                </c:pt>
                <c:pt idx="2">
                  <c:v>102.72905580644182</c:v>
                </c:pt>
                <c:pt idx="3">
                  <c:v>101.83530117883166</c:v>
                </c:pt>
                <c:pt idx="4">
                  <c:v>95.872626559763233</c:v>
                </c:pt>
                <c:pt idx="5">
                  <c:v>94.965470997711904</c:v>
                </c:pt>
                <c:pt idx="6">
                  <c:v>103.53402137181477</c:v>
                </c:pt>
                <c:pt idx="7">
                  <c:v>98.670910973915966</c:v>
                </c:pt>
                <c:pt idx="8">
                  <c:v>107.19457681264444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DC3F-48D4-AA78-1AF447E1775E}"/>
            </c:ext>
          </c:extLst>
        </c:ser>
        <c:ser>
          <c:idx val="14"/>
          <c:order val="14"/>
          <c:tx>
            <c:strRef>
              <c:f>'лист 1 '!$AM$6</c:f>
              <c:strCache>
                <c:ptCount val="1"/>
              </c:strCache>
            </c:strRef>
          </c:tx>
          <c:spPr>
            <a:solidFill>
              <a:schemeClr val="accent3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'лист 1 '!$W$7:$X$20</c:f>
              <c:strCache>
                <c:ptCount val="9"/>
                <c:pt idx="0">
                  <c:v> Пшеница </c:v>
                </c:pt>
                <c:pt idx="1">
                  <c:v> Ячмень </c:v>
                </c:pt>
                <c:pt idx="2">
                  <c:v> Кукуруза на зерно</c:v>
                </c:pt>
                <c:pt idx="3">
                  <c:v> Зернобобовые </c:v>
                </c:pt>
                <c:pt idx="4">
                  <c:v>Сахарная свекла</c:v>
                </c:pt>
                <c:pt idx="5">
                  <c:v>Картофель</c:v>
                </c:pt>
                <c:pt idx="6">
                  <c:v>Овощи</c:v>
                </c:pt>
                <c:pt idx="7">
                  <c:v>Бахчи продовольственные</c:v>
                </c:pt>
                <c:pt idx="8">
                  <c:v>Плоды и ягоды</c:v>
                </c:pt>
              </c:strCache>
            </c:strRef>
          </c:cat>
          <c:val>
            <c:numRef>
              <c:f>'лист 1 '!$AM$7:$AM$20</c:f>
            </c:numRef>
          </c:val>
          <c:extLst>
            <c:ext xmlns:c16="http://schemas.microsoft.com/office/drawing/2014/chart" uri="{C3380CC4-5D6E-409C-BE32-E72D297353CC}">
              <c16:uniqueId val="{00000011-DC3F-48D4-AA78-1AF447E1775E}"/>
            </c:ext>
          </c:extLst>
        </c:ser>
        <c:ser>
          <c:idx val="15"/>
          <c:order val="15"/>
          <c:tx>
            <c:strRef>
              <c:f>'лист 1 '!$AN$6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dLbl>
              <c:idx val="1"/>
              <c:layout>
                <c:manualLayout>
                  <c:x val="3.9508207989457367E-2"/>
                  <c:y val="-1.1198050304816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DC3F-48D4-AA78-1AF447E1775E}"/>
                </c:ext>
              </c:extLst>
            </c:dLbl>
            <c:dLbl>
              <c:idx val="3"/>
              <c:layout>
                <c:manualLayout>
                  <c:x val="2.822014856389812E-2"/>
                  <c:y val="-5.599025152408110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DC3F-48D4-AA78-1AF447E1775E}"/>
                </c:ext>
              </c:extLst>
            </c:dLbl>
            <c:dLbl>
              <c:idx val="4"/>
              <c:layout>
                <c:manualLayout>
                  <c:x val="1.8813432375932009E-2"/>
                  <c:y val="-2.79951257620405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DC3F-48D4-AA78-1AF447E1775E}"/>
                </c:ext>
              </c:extLst>
            </c:dLbl>
            <c:dLbl>
              <c:idx val="6"/>
              <c:layout>
                <c:manualLayout>
                  <c:x val="3.010149180149119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DC3F-48D4-AA78-1AF447E1775E}"/>
                </c:ext>
              </c:extLst>
            </c:dLbl>
            <c:dLbl>
              <c:idx val="8"/>
              <c:layout>
                <c:manualLayout>
                  <c:x val="2.0694775613525149E-2"/>
                  <c:y val="-1.2830951083360095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DC3F-48D4-AA78-1AF447E1775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rgbClr val="00206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'лист 1 '!$W$7:$X$20</c:f>
              <c:strCache>
                <c:ptCount val="9"/>
                <c:pt idx="0">
                  <c:v> Пшеница </c:v>
                </c:pt>
                <c:pt idx="1">
                  <c:v> Ячмень </c:v>
                </c:pt>
                <c:pt idx="2">
                  <c:v> Кукуруза на зерно</c:v>
                </c:pt>
                <c:pt idx="3">
                  <c:v> Зернобобовые </c:v>
                </c:pt>
                <c:pt idx="4">
                  <c:v>Сахарная свекла</c:v>
                </c:pt>
                <c:pt idx="5">
                  <c:v>Картофель</c:v>
                </c:pt>
                <c:pt idx="6">
                  <c:v>Овощи</c:v>
                </c:pt>
                <c:pt idx="7">
                  <c:v>Бахчи продовольственные</c:v>
                </c:pt>
                <c:pt idx="8">
                  <c:v>Плоды и ягоды</c:v>
                </c:pt>
              </c:strCache>
            </c:strRef>
          </c:cat>
          <c:val>
            <c:numRef>
              <c:f>'лист 1 '!$AN$7:$AN$20</c:f>
              <c:numCache>
                <c:formatCode>0.0</c:formatCode>
                <c:ptCount val="9"/>
                <c:pt idx="0">
                  <c:v>104.63793378752395</c:v>
                </c:pt>
                <c:pt idx="1">
                  <c:v>109.51717565035214</c:v>
                </c:pt>
                <c:pt idx="2">
                  <c:v>100.32509771195276</c:v>
                </c:pt>
                <c:pt idx="3">
                  <c:v>98.721774045014186</c:v>
                </c:pt>
                <c:pt idx="4">
                  <c:v>60.556341144849469</c:v>
                </c:pt>
                <c:pt idx="5">
                  <c:v>96.609355209713357</c:v>
                </c:pt>
                <c:pt idx="6">
                  <c:v>99.788813278828229</c:v>
                </c:pt>
                <c:pt idx="7">
                  <c:v>106.3842770954448</c:v>
                </c:pt>
                <c:pt idx="8">
                  <c:v>103.14901322014151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7-DC3F-48D4-AA78-1AF447E177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1"/>
        <c:axId val="129284584"/>
        <c:axId val="194847632"/>
      </c:barChart>
      <c:catAx>
        <c:axId val="129284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>
            <a:glow rad="63500">
              <a:schemeClr val="accent2">
                <a:lumMod val="60000"/>
                <a:lumOff val="40000"/>
                <a:alpha val="55000"/>
              </a:schemeClr>
            </a:glow>
            <a:outerShdw dist="50800" sx="1000" sy="1000" algn="ctr" rotWithShape="0">
              <a:srgbClr val="000000"/>
            </a:outerShdw>
            <a:softEdge rad="31750"/>
          </a:effectLst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94847632"/>
        <c:crosses val="autoZero"/>
        <c:auto val="1"/>
        <c:lblAlgn val="ctr"/>
        <c:lblOffset val="100"/>
        <c:noMultiLvlLbl val="0"/>
      </c:catAx>
      <c:valAx>
        <c:axId val="194847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29284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0.41510549743307751"/>
          <c:y val="0"/>
          <c:w val="0.21117855636089555"/>
          <c:h val="4.573191162181274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>
      <a:glow rad="63500">
        <a:schemeClr val="accent2">
          <a:satMod val="175000"/>
          <a:alpha val="40000"/>
        </a:schemeClr>
      </a:glow>
    </a:effectLst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663754258437649E-2"/>
          <c:y val="0.1132718859375568"/>
          <c:w val="0.89174531571858662"/>
          <c:h val="0.5821193143084941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'ГКЭД-3'!$D$5:$D$6</c:f>
              <c:strCache>
                <c:ptCount val="2"/>
                <c:pt idx="0">
                  <c:v>Kyrgyz Republic</c:v>
                </c:pt>
                <c:pt idx="1">
                  <c:v>All categories of farms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'ГКЭД-3'!$B$7:$C$24</c:f>
              <c:strCache>
                <c:ptCount val="9"/>
                <c:pt idx="0">
                  <c:v>Пшеница</c:v>
                </c:pt>
                <c:pt idx="1">
                  <c:v>Ячмень</c:v>
                </c:pt>
                <c:pt idx="2">
                  <c:v>Кукуруза на зерно</c:v>
                </c:pt>
                <c:pt idx="3">
                  <c:v>Зернобобовые культуры</c:v>
                </c:pt>
                <c:pt idx="4">
                  <c:v>Сахарная свекла</c:v>
                </c:pt>
                <c:pt idx="5">
                  <c:v>Картофель</c:v>
                </c:pt>
                <c:pt idx="6">
                  <c:v>Овощи</c:v>
                </c:pt>
                <c:pt idx="7">
                  <c:v>Бахчи продовольственные</c:v>
                </c:pt>
                <c:pt idx="8">
                  <c:v>Кормовые культуры</c:v>
                </c:pt>
              </c:strCache>
            </c:strRef>
          </c:cat>
          <c:val>
            <c:numRef>
              <c:f>'ГКЭД-3'!$D$7:$D$24</c:f>
            </c:numRef>
          </c:val>
          <c:extLst>
            <c:ext xmlns:c16="http://schemas.microsoft.com/office/drawing/2014/chart" uri="{C3380CC4-5D6E-409C-BE32-E72D297353CC}">
              <c16:uniqueId val="{00000000-E9BE-490E-A9A9-7453677F74CC}"/>
            </c:ext>
          </c:extLst>
        </c:ser>
        <c:ser>
          <c:idx val="1"/>
          <c:order val="1"/>
          <c:tx>
            <c:strRef>
              <c:f>'ГКЭД-3'!$E$5:$E$6</c:f>
              <c:strCache>
                <c:ptCount val="2"/>
                <c:pt idx="0">
                  <c:v>Kyrgyz Republic</c:v>
                </c:pt>
                <c:pt idx="1">
                  <c:v>All categories of farms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'ГКЭД-3'!$B$7:$C$24</c:f>
              <c:strCache>
                <c:ptCount val="9"/>
                <c:pt idx="0">
                  <c:v>Пшеница</c:v>
                </c:pt>
                <c:pt idx="1">
                  <c:v>Ячмень</c:v>
                </c:pt>
                <c:pt idx="2">
                  <c:v>Кукуруза на зерно</c:v>
                </c:pt>
                <c:pt idx="3">
                  <c:v>Зернобобовые культуры</c:v>
                </c:pt>
                <c:pt idx="4">
                  <c:v>Сахарная свекла</c:v>
                </c:pt>
                <c:pt idx="5">
                  <c:v>Картофель</c:v>
                </c:pt>
                <c:pt idx="6">
                  <c:v>Овощи</c:v>
                </c:pt>
                <c:pt idx="7">
                  <c:v>Бахчи продовольственные</c:v>
                </c:pt>
                <c:pt idx="8">
                  <c:v>Кормовые культуры</c:v>
                </c:pt>
              </c:strCache>
            </c:strRef>
          </c:cat>
          <c:val>
            <c:numRef>
              <c:f>'ГКЭД-3'!$E$7:$E$24</c:f>
            </c:numRef>
          </c:val>
          <c:extLst>
            <c:ext xmlns:c16="http://schemas.microsoft.com/office/drawing/2014/chart" uri="{C3380CC4-5D6E-409C-BE32-E72D297353CC}">
              <c16:uniqueId val="{00000001-E9BE-490E-A9A9-7453677F74CC}"/>
            </c:ext>
          </c:extLst>
        </c:ser>
        <c:ser>
          <c:idx val="2"/>
          <c:order val="2"/>
          <c:tx>
            <c:strRef>
              <c:f>'ГКЭД-3'!$F$5:$F$6</c:f>
              <c:strCache>
                <c:ptCount val="2"/>
                <c:pt idx="0">
                  <c:v>Kyrgyz Republic</c:v>
                </c:pt>
                <c:pt idx="1">
                  <c:v>All categories of farms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'ГКЭД-3'!$B$7:$C$24</c:f>
              <c:strCache>
                <c:ptCount val="9"/>
                <c:pt idx="0">
                  <c:v>Пшеница</c:v>
                </c:pt>
                <c:pt idx="1">
                  <c:v>Ячмень</c:v>
                </c:pt>
                <c:pt idx="2">
                  <c:v>Кукуруза на зерно</c:v>
                </c:pt>
                <c:pt idx="3">
                  <c:v>Зернобобовые культуры</c:v>
                </c:pt>
                <c:pt idx="4">
                  <c:v>Сахарная свекла</c:v>
                </c:pt>
                <c:pt idx="5">
                  <c:v>Картофель</c:v>
                </c:pt>
                <c:pt idx="6">
                  <c:v>Овощи</c:v>
                </c:pt>
                <c:pt idx="7">
                  <c:v>Бахчи продовольственные</c:v>
                </c:pt>
                <c:pt idx="8">
                  <c:v>Кормовые культуры</c:v>
                </c:pt>
              </c:strCache>
            </c:strRef>
          </c:cat>
          <c:val>
            <c:numRef>
              <c:f>'ГКЭД-3'!$F$7:$F$24</c:f>
            </c:numRef>
          </c:val>
          <c:extLst>
            <c:ext xmlns:c16="http://schemas.microsoft.com/office/drawing/2014/chart" uri="{C3380CC4-5D6E-409C-BE32-E72D297353CC}">
              <c16:uniqueId val="{00000002-E9BE-490E-A9A9-7453677F74CC}"/>
            </c:ext>
          </c:extLst>
        </c:ser>
        <c:ser>
          <c:idx val="3"/>
          <c:order val="3"/>
          <c:tx>
            <c:strRef>
              <c:f>'ГКЭД-3'!$G$5:$G$6</c:f>
              <c:strCache>
                <c:ptCount val="2"/>
                <c:pt idx="0">
                  <c:v>Kyrgyz Republic</c:v>
                </c:pt>
                <c:pt idx="1">
                  <c:v>All categories of farms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'ГКЭД-3'!$B$7:$C$24</c:f>
              <c:strCache>
                <c:ptCount val="9"/>
                <c:pt idx="0">
                  <c:v>Пшеница</c:v>
                </c:pt>
                <c:pt idx="1">
                  <c:v>Ячмень</c:v>
                </c:pt>
                <c:pt idx="2">
                  <c:v>Кукуруза на зерно</c:v>
                </c:pt>
                <c:pt idx="3">
                  <c:v>Зернобобовые культуры</c:v>
                </c:pt>
                <c:pt idx="4">
                  <c:v>Сахарная свекла</c:v>
                </c:pt>
                <c:pt idx="5">
                  <c:v>Картофель</c:v>
                </c:pt>
                <c:pt idx="6">
                  <c:v>Овощи</c:v>
                </c:pt>
                <c:pt idx="7">
                  <c:v>Бахчи продовольственные</c:v>
                </c:pt>
                <c:pt idx="8">
                  <c:v>Кормовые культуры</c:v>
                </c:pt>
              </c:strCache>
            </c:strRef>
          </c:cat>
          <c:val>
            <c:numRef>
              <c:f>'ГКЭД-3'!$G$7:$G$24</c:f>
            </c:numRef>
          </c:val>
          <c:extLst>
            <c:ext xmlns:c16="http://schemas.microsoft.com/office/drawing/2014/chart" uri="{C3380CC4-5D6E-409C-BE32-E72D297353CC}">
              <c16:uniqueId val="{00000003-E9BE-490E-A9A9-7453677F74CC}"/>
            </c:ext>
          </c:extLst>
        </c:ser>
        <c:ser>
          <c:idx val="4"/>
          <c:order val="4"/>
          <c:tx>
            <c:strRef>
              <c:f>'ГКЭД-3'!$H$5:$H$6</c:f>
              <c:strCache>
                <c:ptCount val="2"/>
                <c:pt idx="0">
                  <c:v>Kyrgyz Republic</c:v>
                </c:pt>
                <c:pt idx="1">
                  <c:v>All categories of farms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'ГКЭД-3'!$B$7:$C$24</c:f>
              <c:strCache>
                <c:ptCount val="9"/>
                <c:pt idx="0">
                  <c:v>Пшеница</c:v>
                </c:pt>
                <c:pt idx="1">
                  <c:v>Ячмень</c:v>
                </c:pt>
                <c:pt idx="2">
                  <c:v>Кукуруза на зерно</c:v>
                </c:pt>
                <c:pt idx="3">
                  <c:v>Зернобобовые культуры</c:v>
                </c:pt>
                <c:pt idx="4">
                  <c:v>Сахарная свекла</c:v>
                </c:pt>
                <c:pt idx="5">
                  <c:v>Картофель</c:v>
                </c:pt>
                <c:pt idx="6">
                  <c:v>Овощи</c:v>
                </c:pt>
                <c:pt idx="7">
                  <c:v>Бахчи продовольственные</c:v>
                </c:pt>
                <c:pt idx="8">
                  <c:v>Кормовые культуры</c:v>
                </c:pt>
              </c:strCache>
            </c:strRef>
          </c:cat>
          <c:val>
            <c:numRef>
              <c:f>'ГКЭД-3'!$H$7:$H$24</c:f>
            </c:numRef>
          </c:val>
          <c:extLst>
            <c:ext xmlns:c16="http://schemas.microsoft.com/office/drawing/2014/chart" uri="{C3380CC4-5D6E-409C-BE32-E72D297353CC}">
              <c16:uniqueId val="{00000004-E9BE-490E-A9A9-7453677F74CC}"/>
            </c:ext>
          </c:extLst>
        </c:ser>
        <c:ser>
          <c:idx val="5"/>
          <c:order val="5"/>
          <c:tx>
            <c:strRef>
              <c:f>'ГКЭД-3'!$I$5:$I$6</c:f>
              <c:strCache>
                <c:ptCount val="2"/>
                <c:pt idx="0">
                  <c:v>Kyrgyz Republic</c:v>
                </c:pt>
                <c:pt idx="1">
                  <c:v>All categories of farms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'ГКЭД-3'!$B$7:$C$24</c:f>
              <c:strCache>
                <c:ptCount val="9"/>
                <c:pt idx="0">
                  <c:v>Пшеница</c:v>
                </c:pt>
                <c:pt idx="1">
                  <c:v>Ячмень</c:v>
                </c:pt>
                <c:pt idx="2">
                  <c:v>Кукуруза на зерно</c:v>
                </c:pt>
                <c:pt idx="3">
                  <c:v>Зернобобовые культуры</c:v>
                </c:pt>
                <c:pt idx="4">
                  <c:v>Сахарная свекла</c:v>
                </c:pt>
                <c:pt idx="5">
                  <c:v>Картофель</c:v>
                </c:pt>
                <c:pt idx="6">
                  <c:v>Овощи</c:v>
                </c:pt>
                <c:pt idx="7">
                  <c:v>Бахчи продовольственные</c:v>
                </c:pt>
                <c:pt idx="8">
                  <c:v>Кормовые культуры</c:v>
                </c:pt>
              </c:strCache>
            </c:strRef>
          </c:cat>
          <c:val>
            <c:numRef>
              <c:f>'ГКЭД-3'!$I$7:$I$24</c:f>
            </c:numRef>
          </c:val>
          <c:extLst>
            <c:ext xmlns:c16="http://schemas.microsoft.com/office/drawing/2014/chart" uri="{C3380CC4-5D6E-409C-BE32-E72D297353CC}">
              <c16:uniqueId val="{00000005-E9BE-490E-A9A9-7453677F74CC}"/>
            </c:ext>
          </c:extLst>
        </c:ser>
        <c:ser>
          <c:idx val="6"/>
          <c:order val="6"/>
          <c:tx>
            <c:strRef>
              <c:f>'ГКЭД-3'!$J$5:$J$6</c:f>
              <c:strCache>
                <c:ptCount val="2"/>
                <c:pt idx="0">
                  <c:v>Kyrgyz Republic</c:v>
                </c:pt>
                <c:pt idx="1">
                  <c:v>All categories of farms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'ГКЭД-3'!$B$7:$C$24</c:f>
              <c:strCache>
                <c:ptCount val="9"/>
                <c:pt idx="0">
                  <c:v>Пшеница</c:v>
                </c:pt>
                <c:pt idx="1">
                  <c:v>Ячмень</c:v>
                </c:pt>
                <c:pt idx="2">
                  <c:v>Кукуруза на зерно</c:v>
                </c:pt>
                <c:pt idx="3">
                  <c:v>Зернобобовые культуры</c:v>
                </c:pt>
                <c:pt idx="4">
                  <c:v>Сахарная свекла</c:v>
                </c:pt>
                <c:pt idx="5">
                  <c:v>Картофель</c:v>
                </c:pt>
                <c:pt idx="6">
                  <c:v>Овощи</c:v>
                </c:pt>
                <c:pt idx="7">
                  <c:v>Бахчи продовольственные</c:v>
                </c:pt>
                <c:pt idx="8">
                  <c:v>Кормовые культуры</c:v>
                </c:pt>
              </c:strCache>
            </c:strRef>
          </c:cat>
          <c:val>
            <c:numRef>
              <c:f>'ГКЭД-3'!$J$7:$J$24</c:f>
            </c:numRef>
          </c:val>
          <c:extLst>
            <c:ext xmlns:c16="http://schemas.microsoft.com/office/drawing/2014/chart" uri="{C3380CC4-5D6E-409C-BE32-E72D297353CC}">
              <c16:uniqueId val="{00000006-E9BE-490E-A9A9-7453677F74CC}"/>
            </c:ext>
          </c:extLst>
        </c:ser>
        <c:ser>
          <c:idx val="7"/>
          <c:order val="7"/>
          <c:tx>
            <c:strRef>
              <c:f>'ГКЭД-3'!$K$5:$K$6</c:f>
              <c:strCache>
                <c:ptCount val="2"/>
                <c:pt idx="0">
                  <c:v>Kyrgyz Republic</c:v>
                </c:pt>
                <c:pt idx="1">
                  <c:v>All categories of farms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'ГКЭД-3'!$B$7:$C$24</c:f>
              <c:strCache>
                <c:ptCount val="9"/>
                <c:pt idx="0">
                  <c:v>Пшеница</c:v>
                </c:pt>
                <c:pt idx="1">
                  <c:v>Ячмень</c:v>
                </c:pt>
                <c:pt idx="2">
                  <c:v>Кукуруза на зерно</c:v>
                </c:pt>
                <c:pt idx="3">
                  <c:v>Зернобобовые культуры</c:v>
                </c:pt>
                <c:pt idx="4">
                  <c:v>Сахарная свекла</c:v>
                </c:pt>
                <c:pt idx="5">
                  <c:v>Картофель</c:v>
                </c:pt>
                <c:pt idx="6">
                  <c:v>Овощи</c:v>
                </c:pt>
                <c:pt idx="7">
                  <c:v>Бахчи продовольственные</c:v>
                </c:pt>
                <c:pt idx="8">
                  <c:v>Кормовые культуры</c:v>
                </c:pt>
              </c:strCache>
            </c:strRef>
          </c:cat>
          <c:val>
            <c:numRef>
              <c:f>'ГКЭД-3'!$K$7:$K$24</c:f>
            </c:numRef>
          </c:val>
          <c:extLst>
            <c:ext xmlns:c16="http://schemas.microsoft.com/office/drawing/2014/chart" uri="{C3380CC4-5D6E-409C-BE32-E72D297353CC}">
              <c16:uniqueId val="{00000007-E9BE-490E-A9A9-7453677F74CC}"/>
            </c:ext>
          </c:extLst>
        </c:ser>
        <c:ser>
          <c:idx val="8"/>
          <c:order val="8"/>
          <c:tx>
            <c:strRef>
              <c:f>'ГКЭД-3'!$L$5:$L$6</c:f>
              <c:strCache>
                <c:ptCount val="2"/>
                <c:pt idx="0">
                  <c:v>Kyrgyz Republic</c:v>
                </c:pt>
                <c:pt idx="1">
                  <c:v>All categories of farms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'ГКЭД-3'!$B$7:$C$24</c:f>
              <c:strCache>
                <c:ptCount val="9"/>
                <c:pt idx="0">
                  <c:v>Пшеница</c:v>
                </c:pt>
                <c:pt idx="1">
                  <c:v>Ячмень</c:v>
                </c:pt>
                <c:pt idx="2">
                  <c:v>Кукуруза на зерно</c:v>
                </c:pt>
                <c:pt idx="3">
                  <c:v>Зернобобовые культуры</c:v>
                </c:pt>
                <c:pt idx="4">
                  <c:v>Сахарная свекла</c:v>
                </c:pt>
                <c:pt idx="5">
                  <c:v>Картофель</c:v>
                </c:pt>
                <c:pt idx="6">
                  <c:v>Овощи</c:v>
                </c:pt>
                <c:pt idx="7">
                  <c:v>Бахчи продовольственные</c:v>
                </c:pt>
                <c:pt idx="8">
                  <c:v>Кормовые культуры</c:v>
                </c:pt>
              </c:strCache>
            </c:strRef>
          </c:cat>
          <c:val>
            <c:numRef>
              <c:f>'ГКЭД-3'!$L$7:$L$24</c:f>
            </c:numRef>
          </c:val>
          <c:extLst>
            <c:ext xmlns:c16="http://schemas.microsoft.com/office/drawing/2014/chart" uri="{C3380CC4-5D6E-409C-BE32-E72D297353CC}">
              <c16:uniqueId val="{00000008-E9BE-490E-A9A9-7453677F74CC}"/>
            </c:ext>
          </c:extLst>
        </c:ser>
        <c:ser>
          <c:idx val="9"/>
          <c:order val="9"/>
          <c:tx>
            <c:strRef>
              <c:f>'ГКЭД-3'!$M$5:$M$6</c:f>
              <c:strCache>
                <c:ptCount val="2"/>
                <c:pt idx="0">
                  <c:v>Kyrgyz Republic</c:v>
                </c:pt>
                <c:pt idx="1">
                  <c:v>All categories of farms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'ГКЭД-3'!$B$7:$C$24</c:f>
              <c:strCache>
                <c:ptCount val="9"/>
                <c:pt idx="0">
                  <c:v>Пшеница</c:v>
                </c:pt>
                <c:pt idx="1">
                  <c:v>Ячмень</c:v>
                </c:pt>
                <c:pt idx="2">
                  <c:v>Кукуруза на зерно</c:v>
                </c:pt>
                <c:pt idx="3">
                  <c:v>Зернобобовые культуры</c:v>
                </c:pt>
                <c:pt idx="4">
                  <c:v>Сахарная свекла</c:v>
                </c:pt>
                <c:pt idx="5">
                  <c:v>Картофель</c:v>
                </c:pt>
                <c:pt idx="6">
                  <c:v>Овощи</c:v>
                </c:pt>
                <c:pt idx="7">
                  <c:v>Бахчи продовольственные</c:v>
                </c:pt>
                <c:pt idx="8">
                  <c:v>Кормовые культуры</c:v>
                </c:pt>
              </c:strCache>
            </c:strRef>
          </c:cat>
          <c:val>
            <c:numRef>
              <c:f>'ГКЭД-3'!$M$7:$M$24</c:f>
            </c:numRef>
          </c:val>
          <c:extLst>
            <c:ext xmlns:c16="http://schemas.microsoft.com/office/drawing/2014/chart" uri="{C3380CC4-5D6E-409C-BE32-E72D297353CC}">
              <c16:uniqueId val="{00000009-E9BE-490E-A9A9-7453677F74CC}"/>
            </c:ext>
          </c:extLst>
        </c:ser>
        <c:ser>
          <c:idx val="10"/>
          <c:order val="10"/>
          <c:tx>
            <c:strRef>
              <c:f>'ГКЭД-3'!$N$5:$N$6</c:f>
              <c:strCache>
                <c:ptCount val="2"/>
                <c:pt idx="0">
                  <c:v>Kyrgyz Republic</c:v>
                </c:pt>
                <c:pt idx="1">
                  <c:v>All categories of farms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'ГКЭД-3'!$B$7:$C$24</c:f>
              <c:strCache>
                <c:ptCount val="9"/>
                <c:pt idx="0">
                  <c:v>Пшеница</c:v>
                </c:pt>
                <c:pt idx="1">
                  <c:v>Ячмень</c:v>
                </c:pt>
                <c:pt idx="2">
                  <c:v>Кукуруза на зерно</c:v>
                </c:pt>
                <c:pt idx="3">
                  <c:v>Зернобобовые культуры</c:v>
                </c:pt>
                <c:pt idx="4">
                  <c:v>Сахарная свекла</c:v>
                </c:pt>
                <c:pt idx="5">
                  <c:v>Картофель</c:v>
                </c:pt>
                <c:pt idx="6">
                  <c:v>Овощи</c:v>
                </c:pt>
                <c:pt idx="7">
                  <c:v>Бахчи продовольственные</c:v>
                </c:pt>
                <c:pt idx="8">
                  <c:v>Кормовые культуры</c:v>
                </c:pt>
              </c:strCache>
            </c:strRef>
          </c:cat>
          <c:val>
            <c:numRef>
              <c:f>'ГКЭД-3'!$N$7:$N$24</c:f>
            </c:numRef>
          </c:val>
          <c:extLst>
            <c:ext xmlns:c16="http://schemas.microsoft.com/office/drawing/2014/chart" uri="{C3380CC4-5D6E-409C-BE32-E72D297353CC}">
              <c16:uniqueId val="{0000000A-E9BE-490E-A9A9-7453677F74CC}"/>
            </c:ext>
          </c:extLst>
        </c:ser>
        <c:ser>
          <c:idx val="11"/>
          <c:order val="11"/>
          <c:tx>
            <c:strRef>
              <c:f>'ГКЭД-3'!$O$5:$O$6</c:f>
              <c:strCache>
                <c:ptCount val="2"/>
                <c:pt idx="0">
                  <c:v>2019</c:v>
                </c:pt>
              </c:strCache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7.8607787989225172E-3"/>
                  <c:y val="-9.3759968761653635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00" b="0" i="0" u="none" strike="noStrike" kern="1200" baseline="0">
                      <a:solidFill>
                        <a:srgbClr val="002060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4200069818570749E-2"/>
                      <c:h val="4.3794135703003709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B-E9BE-490E-A9A9-7453677F74CC}"/>
                </c:ext>
              </c:extLst>
            </c:dLbl>
            <c:dLbl>
              <c:idx val="1"/>
              <c:layout>
                <c:manualLayout>
                  <c:x val="-1.1791168198383774E-2"/>
                  <c:y val="7.482825648937025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E9BE-490E-A9A9-7453677F74CC}"/>
                </c:ext>
              </c:extLst>
            </c:dLbl>
            <c:dLbl>
              <c:idx val="2"/>
              <c:layout>
                <c:manualLayout>
                  <c:x val="-2.3582336396767586E-2"/>
                  <c:y val="2.2952914156223591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00" b="0" i="0" u="none" strike="noStrike" kern="1200" baseline="0">
                      <a:solidFill>
                        <a:srgbClr val="002060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6.3996642766598E-2"/>
                      <c:h val="3.8606805695279897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D-E9BE-490E-A9A9-7453677F74CC}"/>
                </c:ext>
              </c:extLst>
            </c:dLbl>
            <c:dLbl>
              <c:idx val="3"/>
              <c:layout>
                <c:manualLayout>
                  <c:x val="-1.2773688178379022E-2"/>
                  <c:y val="8.7796581508679562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00" b="0" i="0" u="none" strike="noStrike" kern="1200" baseline="0">
                      <a:solidFill>
                        <a:srgbClr val="002060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185742156552051E-2"/>
                      <c:h val="4.3794135703003709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E-E9BE-490E-A9A9-7453677F74CC}"/>
                </c:ext>
              </c:extLst>
            </c:dLbl>
            <c:dLbl>
              <c:idx val="4"/>
              <c:layout>
                <c:manualLayout>
                  <c:x val="-7.2056306589520538E-17"/>
                  <c:y val="7.482825648937025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9BE-490E-A9A9-7453677F74CC}"/>
                </c:ext>
              </c:extLst>
            </c:dLbl>
            <c:dLbl>
              <c:idx val="5"/>
              <c:layout>
                <c:manualLayout>
                  <c:x val="-3.5373504595151324E-2"/>
                  <c:y val="1.785748566438465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E9BE-490E-A9A9-7453677F74CC}"/>
                </c:ext>
              </c:extLst>
            </c:dLbl>
            <c:dLbl>
              <c:idx val="6"/>
              <c:layout>
                <c:manualLayout>
                  <c:x val="-1.7686752297575662E-2"/>
                  <c:y val="-1.067282937809631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E9BE-490E-A9A9-7453677F74CC}"/>
                </c:ext>
              </c:extLst>
            </c:dLbl>
            <c:dLbl>
              <c:idx val="7"/>
              <c:layout>
                <c:manualLayout>
                  <c:x val="-1.7686752297575804E-2"/>
                  <c:y val="4.889160645075096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E9BE-490E-A9A9-7453677F74CC}"/>
                </c:ext>
              </c:extLst>
            </c:dLbl>
            <c:dLbl>
              <c:idx val="8"/>
              <c:layout>
                <c:manualLayout>
                  <c:x val="-1.5721557597845177E-2"/>
                  <c:y val="1.52638206605227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9BE-490E-A9A9-7453677F74C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rgbClr val="00206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'ГКЭД-3'!$B$7:$C$24</c:f>
              <c:strCache>
                <c:ptCount val="9"/>
                <c:pt idx="0">
                  <c:v>Пшеница</c:v>
                </c:pt>
                <c:pt idx="1">
                  <c:v>Ячмень</c:v>
                </c:pt>
                <c:pt idx="2">
                  <c:v>Кукуруза на зерно</c:v>
                </c:pt>
                <c:pt idx="3">
                  <c:v>Зернобобовые культуры</c:v>
                </c:pt>
                <c:pt idx="4">
                  <c:v>Сахарная свекла</c:v>
                </c:pt>
                <c:pt idx="5">
                  <c:v>Картофель</c:v>
                </c:pt>
                <c:pt idx="6">
                  <c:v>Овощи</c:v>
                </c:pt>
                <c:pt idx="7">
                  <c:v>Бахчи продовольственные</c:v>
                </c:pt>
                <c:pt idx="8">
                  <c:v>Кормовые культуры</c:v>
                </c:pt>
              </c:strCache>
            </c:strRef>
          </c:cat>
          <c:val>
            <c:numRef>
              <c:f>'ГКЭД-3'!$O$7:$O$24</c:f>
              <c:numCache>
                <c:formatCode>0.0</c:formatCode>
                <c:ptCount val="9"/>
                <c:pt idx="0">
                  <c:v>94.603028261409179</c:v>
                </c:pt>
                <c:pt idx="1">
                  <c:v>106.89346185521089</c:v>
                </c:pt>
                <c:pt idx="2">
                  <c:v>101.25058293915544</c:v>
                </c:pt>
                <c:pt idx="3">
                  <c:v>100.92512943696947</c:v>
                </c:pt>
                <c:pt idx="4">
                  <c:v>88.536990344997236</c:v>
                </c:pt>
                <c:pt idx="5">
                  <c:v>93.804188184014777</c:v>
                </c:pt>
                <c:pt idx="6">
                  <c:v>102.72059106476314</c:v>
                </c:pt>
                <c:pt idx="7">
                  <c:v>97.119743977242422</c:v>
                </c:pt>
                <c:pt idx="8">
                  <c:v>102.49862208340987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E9BE-490E-A9A9-7453677F74CC}"/>
            </c:ext>
          </c:extLst>
        </c:ser>
        <c:ser>
          <c:idx val="12"/>
          <c:order val="12"/>
          <c:tx>
            <c:strRef>
              <c:f>'ГКЭД-3'!$P$5:$P$6</c:f>
              <c:strCache>
                <c:ptCount val="2"/>
                <c:pt idx="0">
                  <c:v>2020</c:v>
                </c:pt>
              </c:strCache>
            </c:strRef>
          </c:tx>
          <c:spPr>
            <a:solidFill>
              <a:schemeClr val="accent1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1.8014076647380134E-17"/>
                  <c:y val="2.295495641213214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E9BE-490E-A9A9-7453677F74CC}"/>
                </c:ext>
              </c:extLst>
            </c:dLbl>
            <c:dLbl>
              <c:idx val="1"/>
              <c:layout>
                <c:manualLayout>
                  <c:x val="1.3756362898114367E-2"/>
                  <c:y val="-1.067282937809631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E9BE-490E-A9A9-7453677F74CC}"/>
                </c:ext>
              </c:extLst>
            </c:dLbl>
            <c:dLbl>
              <c:idx val="2"/>
              <c:layout>
                <c:manualLayout>
                  <c:x val="7.8607787989225155E-3"/>
                  <c:y val="-1.586015938582015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E9BE-490E-A9A9-7453677F74CC}"/>
                </c:ext>
              </c:extLst>
            </c:dLbl>
            <c:dLbl>
              <c:idx val="3"/>
              <c:layout>
                <c:manualLayout>
                  <c:x val="1.965194699730629E-2"/>
                  <c:y val="2.295495641213214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E9BE-490E-A9A9-7453677F74CC}"/>
                </c:ext>
              </c:extLst>
            </c:dLbl>
            <c:dLbl>
              <c:idx val="4"/>
              <c:layout>
                <c:manualLayout>
                  <c:x val="9.8259734986530737E-3"/>
                  <c:y val="-5.4854993703725508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E9BE-490E-A9A9-7453677F74CC}"/>
                </c:ext>
              </c:extLst>
            </c:dLbl>
            <c:dLbl>
              <c:idx val="5"/>
              <c:layout>
                <c:manualLayout>
                  <c:x val="7.2056306589520538E-17"/>
                  <c:y val="2.295495641213214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E9BE-490E-A9A9-7453677F74CC}"/>
                </c:ext>
              </c:extLst>
            </c:dLbl>
            <c:dLbl>
              <c:idx val="6"/>
              <c:layout>
                <c:manualLayout>
                  <c:x val="1.3756362898114403E-2"/>
                  <c:y val="-1.586015938582012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E9BE-490E-A9A9-7453677F74CC}"/>
                </c:ext>
              </c:extLst>
            </c:dLbl>
            <c:dLbl>
              <c:idx val="7"/>
              <c:layout>
                <c:manualLayout>
                  <c:x val="9.8259734986530008E-3"/>
                  <c:y val="2.295495641213238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E9BE-490E-A9A9-7453677F74CC}"/>
                </c:ext>
              </c:extLst>
            </c:dLbl>
            <c:dLbl>
              <c:idx val="8"/>
              <c:layout>
                <c:manualLayout>
                  <c:x val="2.1617141697036775E-2"/>
                  <c:y val="1.007649065279893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E9BE-490E-A9A9-7453677F74C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rgbClr val="00206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'ГКЭД-3'!$B$7:$C$24</c:f>
              <c:strCache>
                <c:ptCount val="9"/>
                <c:pt idx="0">
                  <c:v>Пшеница</c:v>
                </c:pt>
                <c:pt idx="1">
                  <c:v>Ячмень</c:v>
                </c:pt>
                <c:pt idx="2">
                  <c:v>Кукуруза на зерно</c:v>
                </c:pt>
                <c:pt idx="3">
                  <c:v>Зернобобовые культуры</c:v>
                </c:pt>
                <c:pt idx="4">
                  <c:v>Сахарная свекла</c:v>
                </c:pt>
                <c:pt idx="5">
                  <c:v>Картофель</c:v>
                </c:pt>
                <c:pt idx="6">
                  <c:v>Овощи</c:v>
                </c:pt>
                <c:pt idx="7">
                  <c:v>Бахчи продовольственные</c:v>
                </c:pt>
                <c:pt idx="8">
                  <c:v>Кормовые культуры</c:v>
                </c:pt>
              </c:strCache>
            </c:strRef>
          </c:cat>
          <c:val>
            <c:numRef>
              <c:f>'ГКЭД-3'!$P$7:$P$24</c:f>
              <c:numCache>
                <c:formatCode>0.0</c:formatCode>
                <c:ptCount val="9"/>
                <c:pt idx="0">
                  <c:v>103.09606806851832</c:v>
                </c:pt>
                <c:pt idx="1">
                  <c:v>106.209539868977</c:v>
                </c:pt>
                <c:pt idx="2">
                  <c:v>98.924660431451798</c:v>
                </c:pt>
                <c:pt idx="3">
                  <c:v>99.681584999115515</c:v>
                </c:pt>
                <c:pt idx="4">
                  <c:v>58.380218100993261</c:v>
                </c:pt>
                <c:pt idx="5">
                  <c:v>96.36223594328068</c:v>
                </c:pt>
                <c:pt idx="6">
                  <c:v>99.022252191503711</c:v>
                </c:pt>
                <c:pt idx="7">
                  <c:v>105.90389016018307</c:v>
                </c:pt>
                <c:pt idx="8">
                  <c:v>101.42604093080143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E-E9BE-490E-A9A9-7453677F74CC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94851944"/>
        <c:axId val="194848808"/>
      </c:barChart>
      <c:catAx>
        <c:axId val="194851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94848808"/>
        <c:crosses val="autoZero"/>
        <c:auto val="1"/>
        <c:lblAlgn val="ctr"/>
        <c:lblOffset val="100"/>
        <c:noMultiLvlLbl val="0"/>
      </c:catAx>
      <c:valAx>
        <c:axId val="194848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94851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45272345037434636"/>
          <c:y val="1.7659386841254975E-2"/>
          <c:w val="0.17316088724053241"/>
          <c:h val="5.121487677232073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4308422" cy="338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713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32498" y="1"/>
            <a:ext cx="4308422" cy="338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76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138488" y="506413"/>
            <a:ext cx="3665537" cy="25368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13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4252" y="3211554"/>
            <a:ext cx="7954010" cy="30425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2713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421526"/>
            <a:ext cx="4308422" cy="338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713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32498" y="6421526"/>
            <a:ext cx="4308422" cy="338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0A4E91D9-706A-4A19-912C-E118A7DA26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595031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4E91D9-706A-4A19-912C-E118A7DA263F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76454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4E91D9-706A-4A19-912C-E118A7DA263F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28338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A4E91D9-706A-4A19-912C-E118A7DA263F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89503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220133" y="1"/>
            <a:ext cx="4093104" cy="6858001"/>
            <a:chOff x="203200" y="0"/>
            <a:chExt cx="3778250" cy="6858001"/>
          </a:xfrm>
        </p:grpSpPr>
        <p:sp>
          <p:nvSpPr>
            <p:cNvPr id="14" name="Freeform 6"/>
            <p:cNvSpPr/>
            <p:nvPr/>
          </p:nvSpPr>
          <p:spPr bwMode="auto">
            <a:xfrm>
              <a:off x="641350" y="0"/>
              <a:ext cx="1365250" cy="3971925"/>
            </a:xfrm>
            <a:custGeom>
              <a:avLst/>
              <a:gdLst/>
              <a:ahLst/>
              <a:cxnLst/>
              <a:rect l="0" t="0" r="r" b="b"/>
              <a:pathLst>
                <a:path w="860" h="2502">
                  <a:moveTo>
                    <a:pt x="0" y="2445"/>
                  </a:moveTo>
                  <a:lnTo>
                    <a:pt x="228" y="2502"/>
                  </a:lnTo>
                  <a:lnTo>
                    <a:pt x="860" y="0"/>
                  </a:lnTo>
                  <a:lnTo>
                    <a:pt x="620" y="0"/>
                  </a:lnTo>
                  <a:lnTo>
                    <a:pt x="0" y="244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5" name="Freeform 7"/>
            <p:cNvSpPr/>
            <p:nvPr/>
          </p:nvSpPr>
          <p:spPr bwMode="auto">
            <a:xfrm>
              <a:off x="203200" y="0"/>
              <a:ext cx="1336675" cy="3862388"/>
            </a:xfrm>
            <a:custGeom>
              <a:avLst/>
              <a:gdLst/>
              <a:ahLst/>
              <a:cxnLst/>
              <a:rect l="0" t="0" r="r" b="b"/>
              <a:pathLst>
                <a:path w="842" h="2433">
                  <a:moveTo>
                    <a:pt x="842" y="0"/>
                  </a:moveTo>
                  <a:lnTo>
                    <a:pt x="602" y="0"/>
                  </a:lnTo>
                  <a:lnTo>
                    <a:pt x="0" y="2376"/>
                  </a:lnTo>
                  <a:lnTo>
                    <a:pt x="228" y="2433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6" name="Freeform 8"/>
            <p:cNvSpPr/>
            <p:nvPr/>
          </p:nvSpPr>
          <p:spPr bwMode="auto">
            <a:xfrm>
              <a:off x="207963" y="3776663"/>
              <a:ext cx="1936750" cy="3081338"/>
            </a:xfrm>
            <a:custGeom>
              <a:avLst/>
              <a:gdLst/>
              <a:ahLst/>
              <a:cxnLst/>
              <a:rect l="0" t="0" r="r" b="b"/>
              <a:pathLst>
                <a:path w="1220" h="1941">
                  <a:moveTo>
                    <a:pt x="0" y="0"/>
                  </a:moveTo>
                  <a:lnTo>
                    <a:pt x="1166" y="1941"/>
                  </a:lnTo>
                  <a:lnTo>
                    <a:pt x="1220" y="19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0" name="Freeform 9"/>
            <p:cNvSpPr/>
            <p:nvPr/>
          </p:nvSpPr>
          <p:spPr bwMode="auto">
            <a:xfrm>
              <a:off x="646113" y="3886200"/>
              <a:ext cx="2373313" cy="2971800"/>
            </a:xfrm>
            <a:custGeom>
              <a:avLst/>
              <a:gdLst/>
              <a:ahLst/>
              <a:cxnLst/>
              <a:rect l="0" t="0" r="r" b="b"/>
              <a:pathLst>
                <a:path w="1495" h="1872">
                  <a:moveTo>
                    <a:pt x="1495" y="1872"/>
                  </a:moveTo>
                  <a:lnTo>
                    <a:pt x="0" y="0"/>
                  </a:lnTo>
                  <a:lnTo>
                    <a:pt x="1442" y="1872"/>
                  </a:lnTo>
                  <a:lnTo>
                    <a:pt x="1495" y="1872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1" name="Freeform 10"/>
            <p:cNvSpPr/>
            <p:nvPr/>
          </p:nvSpPr>
          <p:spPr bwMode="auto">
            <a:xfrm>
              <a:off x="641350" y="3881438"/>
              <a:ext cx="3340100" cy="2976563"/>
            </a:xfrm>
            <a:custGeom>
              <a:avLst/>
              <a:gdLst/>
              <a:ahLst/>
              <a:cxnLst/>
              <a:rect l="0" t="0" r="r" b="b"/>
              <a:pathLst>
                <a:path w="2104" h="1875">
                  <a:moveTo>
                    <a:pt x="0" y="0"/>
                  </a:moveTo>
                  <a:lnTo>
                    <a:pt x="3" y="3"/>
                  </a:lnTo>
                  <a:lnTo>
                    <a:pt x="1498" y="1875"/>
                  </a:lnTo>
                  <a:lnTo>
                    <a:pt x="2104" y="1875"/>
                  </a:lnTo>
                  <a:lnTo>
                    <a:pt x="228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2" name="Freeform 11"/>
            <p:cNvSpPr/>
            <p:nvPr/>
          </p:nvSpPr>
          <p:spPr bwMode="auto">
            <a:xfrm>
              <a:off x="203200" y="3771900"/>
              <a:ext cx="2660650" cy="3086100"/>
            </a:xfrm>
            <a:custGeom>
              <a:avLst/>
              <a:gdLst/>
              <a:ahLst/>
              <a:cxnLst/>
              <a:rect l="0" t="0" r="r" b="b"/>
              <a:pathLst>
                <a:path w="1676" h="1944">
                  <a:moveTo>
                    <a:pt x="1676" y="1944"/>
                  </a:moveTo>
                  <a:lnTo>
                    <a:pt x="264" y="111"/>
                  </a:lnTo>
                  <a:lnTo>
                    <a:pt x="225" y="60"/>
                  </a:lnTo>
                  <a:lnTo>
                    <a:pt x="228" y="60"/>
                  </a:lnTo>
                  <a:lnTo>
                    <a:pt x="264" y="111"/>
                  </a:lnTo>
                  <a:lnTo>
                    <a:pt x="234" y="69"/>
                  </a:lnTo>
                  <a:lnTo>
                    <a:pt x="228" y="57"/>
                  </a:lnTo>
                  <a:lnTo>
                    <a:pt x="222" y="54"/>
                  </a:lnTo>
                  <a:lnTo>
                    <a:pt x="0" y="0"/>
                  </a:lnTo>
                  <a:lnTo>
                    <a:pt x="3" y="3"/>
                  </a:lnTo>
                  <a:lnTo>
                    <a:pt x="1223" y="1944"/>
                  </a:lnTo>
                  <a:lnTo>
                    <a:pt x="1676" y="194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84646" y="914401"/>
            <a:ext cx="7526054" cy="3488266"/>
          </a:xfrm>
        </p:spPr>
        <p:txBody>
          <a:bodyPr anchor="b">
            <a:normAutofit/>
          </a:bodyPr>
          <a:lstStyle>
            <a:lvl1pPr algn="r">
              <a:defRPr sz="54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67925" y="4402667"/>
            <a:ext cx="6242777" cy="1364531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36255" y="6117337"/>
            <a:ext cx="928929" cy="365125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25711" y="6117337"/>
            <a:ext cx="3910225" cy="365125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64930" y="6117337"/>
            <a:ext cx="445770" cy="365125"/>
          </a:xfrm>
        </p:spPr>
        <p:txBody>
          <a:bodyPr/>
          <a:lstStyle/>
          <a:p>
            <a:pPr>
              <a:defRPr/>
            </a:pPr>
            <a:fld id="{9D85E07F-18CF-4137-A960-AA53086A355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23" name="Freeform 12"/>
          <p:cNvSpPr/>
          <p:nvPr/>
        </p:nvSpPr>
        <p:spPr bwMode="auto">
          <a:xfrm>
            <a:off x="220133" y="3771900"/>
            <a:ext cx="392113" cy="90488"/>
          </a:xfrm>
          <a:custGeom>
            <a:avLst/>
            <a:gdLst/>
            <a:ahLst/>
            <a:cxnLst/>
            <a:rect l="0" t="0" r="r" b="b"/>
            <a:pathLst>
              <a:path w="228" h="57">
                <a:moveTo>
                  <a:pt x="228" y="57"/>
                </a:moveTo>
                <a:lnTo>
                  <a:pt x="0" y="0"/>
                </a:lnTo>
                <a:lnTo>
                  <a:pt x="222" y="54"/>
                </a:lnTo>
                <a:lnTo>
                  <a:pt x="228" y="57"/>
                </a:lnTo>
                <a:close/>
              </a:path>
            </a:pathLst>
          </a:custGeom>
          <a:solidFill>
            <a:srgbClr val="29ABE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  <p:sp>
        <p:nvSpPr>
          <p:cNvPr id="24" name="Freeform 13"/>
          <p:cNvSpPr/>
          <p:nvPr/>
        </p:nvSpPr>
        <p:spPr bwMode="auto">
          <a:xfrm>
            <a:off x="607088" y="3867150"/>
            <a:ext cx="67072" cy="80963"/>
          </a:xfrm>
          <a:custGeom>
            <a:avLst/>
            <a:gdLst/>
            <a:ahLst/>
            <a:cxnLst/>
            <a:rect l="0" t="0" r="r" b="b"/>
            <a:pathLst>
              <a:path w="39" h="51">
                <a:moveTo>
                  <a:pt x="0" y="0"/>
                </a:moveTo>
                <a:lnTo>
                  <a:pt x="39" y="51"/>
                </a:lnTo>
                <a:lnTo>
                  <a:pt x="3" y="0"/>
                </a:lnTo>
                <a:lnTo>
                  <a:pt x="0" y="0"/>
                </a:lnTo>
                <a:close/>
              </a:path>
            </a:pathLst>
          </a:custGeom>
          <a:solidFill>
            <a:srgbClr val="29ABE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</p:spTree>
    <p:extLst>
      <p:ext uri="{BB962C8B-B14F-4D97-AF65-F5344CB8AC3E}">
        <p14:creationId xmlns:p14="http://schemas.microsoft.com/office/powerpoint/2010/main" val="13566664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3978" y="457201"/>
            <a:ext cx="8346723" cy="19812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3978" y="2667000"/>
            <a:ext cx="8346723" cy="3332816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56357" y="6108174"/>
            <a:ext cx="928929" cy="365125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37035" y="6108174"/>
            <a:ext cx="5757393" cy="365125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47215" y="6108174"/>
            <a:ext cx="463486" cy="365125"/>
          </a:xfrm>
        </p:spPr>
        <p:txBody>
          <a:bodyPr/>
          <a:lstStyle/>
          <a:p>
            <a:pPr>
              <a:defRPr/>
            </a:pPr>
            <a:fld id="{169DDE73-5EB5-482D-8A10-60E341F2903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79712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52579" y="2666999"/>
            <a:ext cx="7258122" cy="2360071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52581" y="5027070"/>
            <a:ext cx="7258119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62761" y="6116071"/>
            <a:ext cx="447940" cy="365125"/>
          </a:xfrm>
        </p:spPr>
        <p:txBody>
          <a:bodyPr/>
          <a:lstStyle/>
          <a:p>
            <a:pPr>
              <a:defRPr/>
            </a:pPr>
            <a:fld id="{6CAFF702-8621-4F2A-9D36-8BAFC17F239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40035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3978" y="685802"/>
            <a:ext cx="8346723" cy="1752599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3977" y="2667000"/>
            <a:ext cx="4051554" cy="336867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9146" y="2667000"/>
            <a:ext cx="4051554" cy="334682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0DD1D6-FF28-4ACC-B362-73AE9C806FD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67690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272" y="2658533"/>
            <a:ext cx="3744315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6316" y="3335337"/>
            <a:ext cx="3978269" cy="2665259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591852" y="2667000"/>
            <a:ext cx="375679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70371" y="3335337"/>
            <a:ext cx="3978269" cy="2665259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F2A611C-B1EA-4054-B7A2-B3E518C6700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78962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1AACA0E-E4D7-4DC3-8E29-26D86EA9817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29125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32C9AB-C8AF-4B1A-B86A-6B043DF9D4F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71794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6318" y="1600200"/>
            <a:ext cx="2884412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76516" y="685801"/>
            <a:ext cx="5072126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06318" y="2971800"/>
            <a:ext cx="2884412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969733F-687B-4BF0-A8D4-F53CC0A95C1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79551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5027" y="1752599"/>
            <a:ext cx="4409902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172287" y="914400"/>
            <a:ext cx="2666485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05027" y="3124199"/>
            <a:ext cx="4409902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05D087F-0042-4A27-B31B-31CC6E29CAD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84415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6317" y="4732865"/>
            <a:ext cx="8142324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39140" y="932112"/>
            <a:ext cx="6685320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06317" y="5299603"/>
            <a:ext cx="8142324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293AAD-287A-4FDB-B8A9-42AA488F81C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0268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6318" y="685800"/>
            <a:ext cx="8142324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6318" y="4343400"/>
            <a:ext cx="8142325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293AAD-287A-4FDB-B8A9-42AA488F81C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07120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050207" y="863023"/>
            <a:ext cx="49542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853214" y="2819399"/>
            <a:ext cx="49542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5637" y="685801"/>
            <a:ext cx="7555291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731421" y="3428999"/>
            <a:ext cx="7183722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6317" y="4343400"/>
            <a:ext cx="8142324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293AAD-287A-4FDB-B8A9-42AA488F81C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04904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6320" y="3308581"/>
            <a:ext cx="8142321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6317" y="4777381"/>
            <a:ext cx="8142323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293AAD-287A-4FDB-B8A9-42AA488F81C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6553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050207" y="863023"/>
            <a:ext cx="49542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853214" y="2819399"/>
            <a:ext cx="49542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5637" y="685801"/>
            <a:ext cx="7555291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206319" y="3886200"/>
            <a:ext cx="8142323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6317" y="4775200"/>
            <a:ext cx="8142323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293AAD-287A-4FDB-B8A9-42AA488F81C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88772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6319" y="685802"/>
            <a:ext cx="8142324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206318" y="3505200"/>
            <a:ext cx="8142325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6318" y="4343400"/>
            <a:ext cx="8142325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293AAD-287A-4FDB-B8A9-42AA488F81C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64023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055A87-CD2C-410C-9A29-74CB35C119D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67544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09843" y="685800"/>
            <a:ext cx="1438800" cy="51054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06318" y="685800"/>
            <a:ext cx="6517737" cy="5105400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08E117-42C5-4B8E-B3C2-DBE0C33A267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17825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1"/>
            <a:ext cx="2309681" cy="6858001"/>
            <a:chOff x="0" y="0"/>
            <a:chExt cx="2132013" cy="6858001"/>
          </a:xfrm>
        </p:grpSpPr>
        <p:sp>
          <p:nvSpPr>
            <p:cNvPr id="15" name="Freeform 6"/>
            <p:cNvSpPr/>
            <p:nvPr/>
          </p:nvSpPr>
          <p:spPr bwMode="auto">
            <a:xfrm>
              <a:off x="0" y="0"/>
              <a:ext cx="1073150" cy="5291138"/>
            </a:xfrm>
            <a:custGeom>
              <a:avLst/>
              <a:gdLst/>
              <a:ahLst/>
              <a:cxnLst/>
              <a:rect l="0" t="0" r="r" b="b"/>
              <a:pathLst>
                <a:path w="676" h="3333">
                  <a:moveTo>
                    <a:pt x="0" y="3132"/>
                  </a:moveTo>
                  <a:lnTo>
                    <a:pt x="0" y="3312"/>
                  </a:lnTo>
                  <a:lnTo>
                    <a:pt x="126" y="3333"/>
                  </a:lnTo>
                  <a:lnTo>
                    <a:pt x="676" y="0"/>
                  </a:lnTo>
                  <a:lnTo>
                    <a:pt x="514" y="0"/>
                  </a:lnTo>
                  <a:lnTo>
                    <a:pt x="0" y="313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6" name="Freeform 7"/>
            <p:cNvSpPr/>
            <p:nvPr/>
          </p:nvSpPr>
          <p:spPr bwMode="auto">
            <a:xfrm>
              <a:off x="0" y="0"/>
              <a:ext cx="758825" cy="4624388"/>
            </a:xfrm>
            <a:custGeom>
              <a:avLst/>
              <a:gdLst/>
              <a:ahLst/>
              <a:cxnLst/>
              <a:rect l="0" t="0" r="r" b="b"/>
              <a:pathLst>
                <a:path w="478" h="2913">
                  <a:moveTo>
                    <a:pt x="478" y="0"/>
                  </a:moveTo>
                  <a:lnTo>
                    <a:pt x="318" y="0"/>
                  </a:lnTo>
                  <a:lnTo>
                    <a:pt x="0" y="1938"/>
                  </a:lnTo>
                  <a:lnTo>
                    <a:pt x="0" y="2913"/>
                  </a:lnTo>
                  <a:lnTo>
                    <a:pt x="478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7" name="Freeform 8"/>
            <p:cNvSpPr/>
            <p:nvPr/>
          </p:nvSpPr>
          <p:spPr bwMode="auto">
            <a:xfrm>
              <a:off x="0" y="5662613"/>
              <a:ext cx="906463" cy="1195388"/>
            </a:xfrm>
            <a:custGeom>
              <a:avLst/>
              <a:gdLst/>
              <a:ahLst/>
              <a:cxnLst/>
              <a:rect l="0" t="0" r="r" b="b"/>
              <a:pathLst>
                <a:path w="571" h="753">
                  <a:moveTo>
                    <a:pt x="0" y="0"/>
                  </a:moveTo>
                  <a:lnTo>
                    <a:pt x="0" y="12"/>
                  </a:lnTo>
                  <a:lnTo>
                    <a:pt x="538" y="753"/>
                  </a:lnTo>
                  <a:lnTo>
                    <a:pt x="571" y="7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8" name="Freeform 9"/>
            <p:cNvSpPr/>
            <p:nvPr/>
          </p:nvSpPr>
          <p:spPr bwMode="auto">
            <a:xfrm>
              <a:off x="0" y="5295900"/>
              <a:ext cx="1487488" cy="1562100"/>
            </a:xfrm>
            <a:custGeom>
              <a:avLst/>
              <a:gdLst/>
              <a:ahLst/>
              <a:cxnLst/>
              <a:rect l="0" t="0" r="r" b="b"/>
              <a:pathLst>
                <a:path w="937" h="984">
                  <a:moveTo>
                    <a:pt x="0" y="0"/>
                  </a:moveTo>
                  <a:lnTo>
                    <a:pt x="0" y="3"/>
                  </a:lnTo>
                  <a:lnTo>
                    <a:pt x="901" y="984"/>
                  </a:lnTo>
                  <a:lnTo>
                    <a:pt x="937" y="9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9" name="Freeform 10"/>
            <p:cNvSpPr/>
            <p:nvPr/>
          </p:nvSpPr>
          <p:spPr bwMode="auto">
            <a:xfrm>
              <a:off x="0" y="5257800"/>
              <a:ext cx="2132013" cy="1600200"/>
            </a:xfrm>
            <a:custGeom>
              <a:avLst/>
              <a:gdLst/>
              <a:ahLst/>
              <a:cxnLst/>
              <a:rect l="0" t="0" r="r" b="b"/>
              <a:pathLst>
                <a:path w="1343" h="1008">
                  <a:moveTo>
                    <a:pt x="0" y="24"/>
                  </a:moveTo>
                  <a:lnTo>
                    <a:pt x="937" y="1008"/>
                  </a:lnTo>
                  <a:lnTo>
                    <a:pt x="1343" y="1008"/>
                  </a:lnTo>
                  <a:lnTo>
                    <a:pt x="126" y="21"/>
                  </a:lnTo>
                  <a:lnTo>
                    <a:pt x="0" y="0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0" name="Freeform 11"/>
            <p:cNvSpPr/>
            <p:nvPr/>
          </p:nvSpPr>
          <p:spPr bwMode="auto">
            <a:xfrm>
              <a:off x="0" y="5357813"/>
              <a:ext cx="1377950" cy="1500188"/>
            </a:xfrm>
            <a:custGeom>
              <a:avLst/>
              <a:gdLst/>
              <a:ahLst/>
              <a:cxnLst/>
              <a:rect l="0" t="0" r="r" b="b"/>
              <a:pathLst>
                <a:path w="868" h="945">
                  <a:moveTo>
                    <a:pt x="0" y="192"/>
                  </a:moveTo>
                  <a:lnTo>
                    <a:pt x="571" y="945"/>
                  </a:lnTo>
                  <a:lnTo>
                    <a:pt x="868" y="945"/>
                  </a:lnTo>
                  <a:lnTo>
                    <a:pt x="0" y="0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3978" y="457201"/>
            <a:ext cx="8346723" cy="19812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3978" y="2667001"/>
            <a:ext cx="8346722" cy="33569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71903" y="6116071"/>
            <a:ext cx="9289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52581" y="6116071"/>
            <a:ext cx="575739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962761" y="6116071"/>
            <a:ext cx="4479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fld id="{4C293AAD-287A-4FDB-B8A9-42AA488F81C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59099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7" r:id="rId1"/>
    <p:sldLayoutId id="2147484078" r:id="rId2"/>
    <p:sldLayoutId id="2147484079" r:id="rId3"/>
    <p:sldLayoutId id="2147484080" r:id="rId4"/>
    <p:sldLayoutId id="2147484081" r:id="rId5"/>
    <p:sldLayoutId id="2147484082" r:id="rId6"/>
    <p:sldLayoutId id="2147484083" r:id="rId7"/>
    <p:sldLayoutId id="2147484084" r:id="rId8"/>
    <p:sldLayoutId id="2147484085" r:id="rId9"/>
    <p:sldLayoutId id="2147484086" r:id="rId10"/>
    <p:sldLayoutId id="2147484087" r:id="rId11"/>
    <p:sldLayoutId id="2147484088" r:id="rId12"/>
    <p:sldLayoutId id="2147484089" r:id="rId13"/>
    <p:sldLayoutId id="2147484090" r:id="rId14"/>
    <p:sldLayoutId id="2147484091" r:id="rId15"/>
    <p:sldLayoutId id="2147484092" r:id="rId16"/>
    <p:sldLayoutId id="2147484093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452670" y="2214555"/>
            <a:ext cx="6143668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endParaRPr lang="ru-RU" sz="1800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29700" name="Picture 4" descr="logo NS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2949"/>
            <a:ext cx="1080120" cy="9836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1149004" y="335000"/>
            <a:ext cx="85240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НАЦИОНАЛЬНЫЙ СТАТИСТИЧЕСКИЙ КОМИТЕТ КЫРГЫЗСКОЙ РЕСПУБЛИКИ 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880992" y="1939329"/>
            <a:ext cx="45365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ИТОГИ    ПРОИЗВОДСТВА СЕЛЬСКОХОЗЯЙСТВЕННОЙ</a:t>
            </a:r>
          </a:p>
          <a:p>
            <a:pPr algn="ctr"/>
            <a:r>
              <a:rPr lang="ru-RU" sz="24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ПРОДУКЦИИ   в 2020г. ,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64179" y="4909027"/>
            <a:ext cx="40920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0"/>
              </a:spcAft>
            </a:pPr>
            <a:r>
              <a:rPr lang="ru-RU" sz="1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ПРЕСС-КОНФЕРЕНЦИЯ </a:t>
            </a:r>
          </a:p>
          <a:p>
            <a:r>
              <a:rPr lang="ru-RU" sz="1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НАЦСТАТКОМ            11.03.2021г.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64179" y="5972088"/>
            <a:ext cx="56637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0"/>
              </a:spcAft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Мурсабекова Г.Т. – зав. отделом </a:t>
            </a:r>
          </a:p>
          <a:p>
            <a:pPr>
              <a:spcAft>
                <a:spcPts val="0"/>
              </a:spcAft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статистики сельского хозяйства</a:t>
            </a: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E392C568-A353-456B-9D72-11BC7A6432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4606" y="1487629"/>
            <a:ext cx="3107792" cy="30221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wedg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1873176" y="1779822"/>
            <a:ext cx="6536208" cy="432048"/>
          </a:xfrm>
        </p:spPr>
        <p:txBody>
          <a:bodyPr>
            <a:normAutofit/>
          </a:bodyPr>
          <a:lstStyle/>
          <a:p>
            <a:r>
              <a:rPr lang="ru-RU" sz="20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Темп роста продукции сельского хозяйства, процентах </a:t>
            </a:r>
            <a:endParaRPr lang="ru-RU" sz="2000" b="1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88504" y="6212190"/>
            <a:ext cx="9072184" cy="432048"/>
          </a:xfrm>
        </p:spPr>
        <p:txBody>
          <a:bodyPr>
            <a:normAutofit/>
          </a:bodyPr>
          <a:lstStyle/>
          <a:p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Доля продукции  2020г.: -  растениеводства -   50,2%; - животноводства- 47,2%.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E1CE6AD1-994D-4A81-96BE-67E1D9AC85BB}"/>
              </a:ext>
            </a:extLst>
          </p:cNvPr>
          <p:cNvSpPr/>
          <p:nvPr/>
        </p:nvSpPr>
        <p:spPr>
          <a:xfrm>
            <a:off x="6681192" y="1026903"/>
            <a:ext cx="2879496" cy="600259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сельского хозяйства в ВВП –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13,5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процента. </a:t>
            </a:r>
          </a:p>
        </p:txBody>
      </p:sp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B99441E3-5D61-4539-AC3D-821EA93B47A0}"/>
              </a:ext>
            </a:extLst>
          </p:cNvPr>
          <p:cNvSpPr txBox="1">
            <a:spLocks/>
          </p:cNvSpPr>
          <p:nvPr/>
        </p:nvSpPr>
        <p:spPr>
          <a:xfrm>
            <a:off x="1640632" y="178624"/>
            <a:ext cx="7735664" cy="68558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accent5">
                <a:lumMod val="75000"/>
              </a:schemeClr>
            </a:solidFill>
          </a:ln>
        </p:spPr>
        <p:txBody>
          <a:bodyPr tIns="0">
            <a:normAutofit/>
          </a:bodyPr>
          <a:lstStyle>
            <a:lvl1pPr marL="27432" indent="0" algn="l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  <a:defRPr kumimoji="0" sz="2600" kern="1200">
                <a:solidFill>
                  <a:schemeClr val="tx2">
                    <a:shade val="30000"/>
                    <a:satMod val="1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None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r>
              <a:rPr lang="ru-RU" sz="18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itchFamily="18" charset="0"/>
              </a:rPr>
              <a:t>В январе-декабре </a:t>
            </a:r>
            <a:r>
              <a:rPr lang="ru-RU" sz="1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itchFamily="18" charset="0"/>
              </a:rPr>
              <a:t>2020г.</a:t>
            </a:r>
            <a:r>
              <a:rPr lang="ru-RU" sz="18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itchFamily="18" charset="0"/>
              </a:rPr>
              <a:t>   валовой выпуск продукции  сельского хозяйства </a:t>
            </a:r>
            <a:r>
              <a:rPr lang="ru-RU" sz="1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itchFamily="18" charset="0"/>
              </a:rPr>
              <a:t>247,3 </a:t>
            </a:r>
            <a:r>
              <a:rPr lang="ru-RU" sz="18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itchFamily="18" charset="0"/>
              </a:rPr>
              <a:t>млд</a:t>
            </a:r>
            <a:r>
              <a:rPr lang="ru-RU" sz="18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itchFamily="18" charset="0"/>
              </a:rPr>
              <a:t>. сом.</a:t>
            </a:r>
            <a:endParaRPr lang="ru-RU" sz="18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4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69" y="0"/>
            <a:ext cx="1113007" cy="1052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28132097"/>
              </p:ext>
            </p:extLst>
          </p:nvPr>
        </p:nvGraphicFramePr>
        <p:xfrm>
          <a:off x="2144688" y="2420888"/>
          <a:ext cx="6192688" cy="33843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5632075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9" name="Picture 4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" y="0"/>
            <a:ext cx="1110667" cy="1052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1208584" y="169235"/>
            <a:ext cx="8352928" cy="66605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lt1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ctr" eaLnBrk="0" hangingPunct="0">
              <a:defRPr/>
            </a:pPr>
            <a:r>
              <a:rPr lang="ru-RU" sz="2000" b="1" dirty="0">
                <a:solidFill>
                  <a:srgbClr val="000099"/>
                </a:solidFill>
                <a:latin typeface="Times New Roman" pitchFamily="18" charset="0"/>
              </a:rPr>
              <a:t>Распределение произведенной валовой продукции </a:t>
            </a:r>
          </a:p>
          <a:p>
            <a:pPr algn="ctr" eaLnBrk="0" hangingPunct="0">
              <a:defRPr/>
            </a:pPr>
            <a:r>
              <a:rPr lang="ru-RU" sz="2000" b="1" dirty="0">
                <a:solidFill>
                  <a:srgbClr val="000099"/>
                </a:solidFill>
                <a:latin typeface="Times New Roman" pitchFamily="18" charset="0"/>
              </a:rPr>
              <a:t>сельского хозяйства по категориям хозяйств в 2020 г. </a:t>
            </a:r>
          </a:p>
        </p:txBody>
      </p:sp>
      <p:graphicFrame>
        <p:nvGraphicFramePr>
          <p:cNvPr id="9" name="Диаграмма 8"/>
          <p:cNvGraphicFramePr>
            <a:graphicFrameLocks/>
          </p:cNvGraphicFramePr>
          <p:nvPr/>
        </p:nvGraphicFramePr>
        <p:xfrm>
          <a:off x="1784648" y="1844824"/>
          <a:ext cx="7560840" cy="45365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Диаграмма 4"/>
          <p:cNvGraphicFramePr>
            <a:graphicFrameLocks/>
          </p:cNvGraphicFramePr>
          <p:nvPr/>
        </p:nvGraphicFramePr>
        <p:xfrm>
          <a:off x="1496616" y="1412776"/>
          <a:ext cx="7488832" cy="43924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656369510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>
          <a:xfrm>
            <a:off x="1286404" y="274638"/>
            <a:ext cx="8124296" cy="778098"/>
          </a:xfrm>
          <a:solidFill>
            <a:schemeClr val="accent1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Производство основных видов продукции животноводства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200472" y="1453426"/>
          <a:ext cx="2160240" cy="3600399"/>
        </p:xfrm>
        <a:graphic>
          <a:graphicData uri="http://schemas.openxmlformats.org/drawingml/2006/table">
            <a:tbl>
              <a:tblPr>
                <a:effectLst>
                  <a:innerShdw blurRad="114300">
                    <a:prstClr val="black"/>
                  </a:innerShdw>
                  <a:reflection blurRad="6350" stA="52000" endA="300" endPos="35000" dir="5400000" sy="-100000" algn="bl" rotWithShape="0"/>
                </a:effectLst>
                <a:tableStyleId>{5C22544A-7EE6-4342-B048-85BDC9FD1C3A}</a:tableStyleId>
              </a:tblPr>
              <a:tblGrid>
                <a:gridCol w="14328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73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2493">
                <a:tc>
                  <a:txBody>
                    <a:bodyPr/>
                    <a:lstStyle/>
                    <a:p>
                      <a:pPr algn="l" fontAlgn="b"/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2020г.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1196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Скот и птица на убой (в живом  весе), тыс. тонн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420,5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6678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Молоко сырое, тыс. тонн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1668,0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730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u="none" strike="noStrike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Яйца, млн. шт.</a:t>
                      </a:r>
                      <a:endParaRPr lang="ru-RU" sz="1400" b="1" i="0" u="none" strike="noStrike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562,0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1196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u="none" strike="noStrike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Шерсть (в физическом весе), тыс. тонн</a:t>
                      </a:r>
                      <a:endParaRPr lang="ru-RU" sz="1400" b="1" i="0" u="none" strike="noStrike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13,1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5957272" y="1084094"/>
            <a:ext cx="36136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800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(в процентах к предыдущему году)</a:t>
            </a:r>
            <a:endParaRPr lang="ru-RU" sz="1800" dirty="0"/>
          </a:p>
        </p:txBody>
      </p:sp>
      <p:pic>
        <p:nvPicPr>
          <p:cNvPr id="6" name="Picture 4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69" y="0"/>
            <a:ext cx="1113007" cy="1052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8" name="Диаграмма 7"/>
          <p:cNvGraphicFramePr>
            <a:graphicFrameLocks/>
          </p:cNvGraphicFramePr>
          <p:nvPr/>
        </p:nvGraphicFramePr>
        <p:xfrm>
          <a:off x="2667000" y="2057400"/>
          <a:ext cx="6246440" cy="39638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4402218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>
          <a:xfrm>
            <a:off x="1265040" y="209625"/>
            <a:ext cx="8368480" cy="778098"/>
          </a:xfrm>
          <a:solidFill>
            <a:schemeClr val="accent1">
              <a:lumMod val="20000"/>
              <a:lumOff val="80000"/>
            </a:schemeClr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>
              <a:defRPr/>
            </a:pPr>
            <a:r>
              <a:rPr lang="ru-RU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Поголовье скота и домашней птицы в Кыргызской Республике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200472" y="1700808"/>
          <a:ext cx="2304256" cy="3562316"/>
        </p:xfrm>
        <a:graphic>
          <a:graphicData uri="http://schemas.openxmlformats.org/drawingml/2006/table">
            <a:tbl>
              <a:tblPr>
                <a:effectLst>
                  <a:innerShdw blurRad="114300">
                    <a:prstClr val="black"/>
                  </a:innerShdw>
                </a:effectLst>
                <a:tableStyleId>{5C22544A-7EE6-4342-B048-85BDC9FD1C3A}</a:tableStyleId>
              </a:tblPr>
              <a:tblGrid>
                <a:gridCol w="1296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92088">
                <a:tc>
                  <a:txBody>
                    <a:bodyPr/>
                    <a:lstStyle/>
                    <a:p>
                      <a:pPr algn="l" fontAlgn="b"/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 конец 2020г.    тыс. голов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560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1" u="none" strike="noStrike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Крупный рогатый скот</a:t>
                      </a:r>
                      <a:endParaRPr lang="ru-RU" sz="1400" b="1" i="0" u="none" strike="noStrike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1715,8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8021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из них  Коровы</a:t>
                      </a:r>
                      <a:endParaRPr lang="ru-RU" sz="1400" b="1" i="1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855,1</a:t>
                      </a:r>
                      <a:endParaRPr lang="ru-RU" sz="1400" b="1" i="1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712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1" u="none" strike="noStrike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Овцы и козы</a:t>
                      </a:r>
                      <a:endParaRPr lang="ru-RU" sz="1400" b="1" i="0" u="none" strike="noStrike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6278,7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257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1" u="none" strike="noStrike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Лошади</a:t>
                      </a:r>
                      <a:endParaRPr lang="ru-RU" sz="1400" b="1" i="0" u="none" strike="noStrike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539,6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257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1" u="none" strike="noStrike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Свиньи</a:t>
                      </a:r>
                      <a:endParaRPr lang="ru-RU" sz="1400" b="1" i="0" u="none" strike="noStrike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y-KG" sz="1400" b="1" i="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29,5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712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1" u="none" strike="noStrike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Домашняя птица</a:t>
                      </a:r>
                      <a:endParaRPr lang="ru-RU" sz="1400" b="1" i="0" u="none" strike="noStrike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6070,4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6019838" y="1087816"/>
            <a:ext cx="36136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800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(в процентах к предыдущему году)</a:t>
            </a:r>
            <a:endParaRPr lang="ru-RU" sz="1800" dirty="0"/>
          </a:p>
        </p:txBody>
      </p:sp>
      <p:graphicFrame>
        <p:nvGraphicFramePr>
          <p:cNvPr id="8" name="Диаграмма 7"/>
          <p:cNvGraphicFramePr>
            <a:graphicFrameLocks/>
          </p:cNvGraphicFramePr>
          <p:nvPr/>
        </p:nvGraphicFramePr>
        <p:xfrm>
          <a:off x="2815482" y="1557242"/>
          <a:ext cx="6408712" cy="46076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6" name="Picture 4" descr="logo NSC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69" y="0"/>
            <a:ext cx="1113007" cy="1052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21383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601EF2E-F3D3-4C39-997D-4283677F6255}"/>
              </a:ext>
            </a:extLst>
          </p:cNvPr>
          <p:cNvSpPr txBox="1"/>
          <p:nvPr/>
        </p:nvSpPr>
        <p:spPr>
          <a:xfrm>
            <a:off x="2360712" y="814209"/>
            <a:ext cx="6408712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Aft>
                <a:spcPts val="0"/>
              </a:spcAft>
            </a:pPr>
            <a:r>
              <a:rPr lang="ru-RU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Продуктивность скота и  домашней птицы 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1784647" y="1844824"/>
          <a:ext cx="7128792" cy="374441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322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792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640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469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469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4698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2678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2016</a:t>
                      </a:r>
                      <a:endParaRPr lang="ru-RU" sz="16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</a:t>
                      </a:r>
                      <a:endParaRPr lang="ru-RU" sz="16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</a:t>
                      </a:r>
                      <a:endParaRPr lang="ru-RU" sz="16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</a:t>
                      </a:r>
                      <a:endParaRPr lang="ru-RU" sz="16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</a:t>
                      </a:r>
                      <a:endParaRPr lang="ru-RU" sz="16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1286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Средний годовой надой молока от одной коровы, кг.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1 978</a:t>
                      </a:r>
                      <a:endParaRPr lang="ru-RU" sz="12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1 984</a:t>
                      </a:r>
                      <a:endParaRPr lang="ru-RU" sz="12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1 987</a:t>
                      </a:r>
                      <a:endParaRPr lang="ru-RU" sz="12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2 002,3</a:t>
                      </a:r>
                      <a:endParaRPr lang="ru-RU" sz="12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2 006,1</a:t>
                      </a:r>
                      <a:endParaRPr lang="ru-RU" sz="12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1286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Средний годовой настриг шерсти с одной овцы (физическом весе), кг.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2,4</a:t>
                      </a:r>
                      <a:endParaRPr lang="ru-RU" sz="12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2,4</a:t>
                      </a:r>
                      <a:endParaRPr lang="ru-RU" sz="12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2,4</a:t>
                      </a:r>
                      <a:endParaRPr lang="ru-RU" sz="12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2,4</a:t>
                      </a:r>
                      <a:endParaRPr lang="ru-RU" sz="12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2,4</a:t>
                      </a:r>
                      <a:endParaRPr lang="ru-RU" sz="12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190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Средняя годовая яйценоскость кур-несушек, шт.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113</a:t>
                      </a:r>
                      <a:endParaRPr lang="ru-RU" sz="1200" b="0" i="0" u="none" strike="noStrike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113</a:t>
                      </a:r>
                      <a:endParaRPr lang="ru-RU" sz="1200" b="0" i="0" u="none" strike="noStrike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113</a:t>
                      </a:r>
                      <a:endParaRPr lang="ru-RU" sz="12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113</a:t>
                      </a:r>
                      <a:endParaRPr lang="ru-RU" sz="12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117</a:t>
                      </a:r>
                      <a:endParaRPr lang="ru-RU" sz="12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4" name="Picture 4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69" y="0"/>
            <a:ext cx="1113007" cy="1052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800351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9" name="Picture 4" descr="logo NS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69" y="0"/>
            <a:ext cx="1113007" cy="1052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280592" y="198687"/>
            <a:ext cx="8352928" cy="40011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Производство продукции растениеводства,  по основным видам       </a:t>
            </a:r>
            <a:endParaRPr lang="ru-RU" sz="1800" i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992560" y="1120098"/>
            <a:ext cx="13933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800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(тыс. </a:t>
            </a:r>
            <a:r>
              <a:rPr lang="ru-RU" sz="1600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тонн</a:t>
            </a:r>
            <a:r>
              <a:rPr lang="ru-RU" sz="1800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lang="ru-RU" sz="1800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272480" y="1556792"/>
          <a:ext cx="1944216" cy="433432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471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70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4056">
                <a:tc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2020г. 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7507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Пшеница  </a:t>
                      </a:r>
                      <a:endParaRPr lang="ru-RU" sz="14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629,1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1407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Ячмень  </a:t>
                      </a:r>
                      <a:endParaRPr lang="ru-RU" sz="14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510,2</a:t>
                      </a:r>
                      <a:endParaRPr lang="ru-RU" sz="1400" b="1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5308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Кукуруза на зерно</a:t>
                      </a:r>
                      <a:endParaRPr lang="ru-RU" sz="1400" b="0" i="0" u="none" strike="noStrike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1" i="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714,1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7507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err="1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Зернобо-бовые</a:t>
                      </a:r>
                      <a:r>
                        <a:rPr lang="ru-RU" sz="14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107,2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1407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Сахарная свекла </a:t>
                      </a:r>
                      <a:endParaRPr lang="ru-RU" sz="1400" b="0" i="0" u="none" strike="noStrike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1" i="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448,8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1407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Картофель</a:t>
                      </a:r>
                      <a:endParaRPr lang="ru-RU" sz="1400" b="0" i="0" u="none" strike="noStrike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1327,2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1407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Овощи</a:t>
                      </a:r>
                      <a:endParaRPr lang="ru-RU" sz="1400" b="0" i="0" u="none" strike="noStrike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1131,2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61179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Бахчи </a:t>
                      </a:r>
                      <a:r>
                        <a:rPr lang="ru-RU" sz="1400" u="none" strike="noStrike" dirty="0" err="1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продоволь-ственные</a:t>
                      </a:r>
                      <a:endParaRPr lang="ru-RU" sz="14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261,5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8920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Плоды и ягоды</a:t>
                      </a:r>
                      <a:endParaRPr lang="ru-RU" sz="1400" b="0" i="0" u="none" strike="noStrike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278,0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5902125" y="672243"/>
            <a:ext cx="36136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800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(в процентах к предыдущему году)</a:t>
            </a:r>
            <a:endParaRPr lang="ru-RU" sz="1800" dirty="0"/>
          </a:p>
        </p:txBody>
      </p:sp>
      <p:graphicFrame>
        <p:nvGraphicFramePr>
          <p:cNvPr id="10" name="Диаграмма 9"/>
          <p:cNvGraphicFramePr>
            <a:graphicFrameLocks/>
          </p:cNvGraphicFramePr>
          <p:nvPr/>
        </p:nvGraphicFramePr>
        <p:xfrm>
          <a:off x="2648744" y="1354611"/>
          <a:ext cx="6750496" cy="45365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528408366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9" name="Picture 4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69" y="0"/>
            <a:ext cx="1113007" cy="1052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280592" y="198687"/>
            <a:ext cx="8352928" cy="40011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Посевные площади основных сельскохозяйственных культур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5861747" y="666013"/>
            <a:ext cx="36136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800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(в процентах к предыдущему году)</a:t>
            </a:r>
            <a:endParaRPr lang="ru-RU" sz="18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776536" y="1318877"/>
            <a:ext cx="18515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800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(тыс. гектаров) </a:t>
            </a:r>
            <a:endParaRPr lang="ru-RU" sz="1800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017753"/>
              </p:ext>
            </p:extLst>
          </p:nvPr>
        </p:nvGraphicFramePr>
        <p:xfrm>
          <a:off x="200472" y="1772816"/>
          <a:ext cx="1820664" cy="460851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521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8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94948">
                <a:tc>
                  <a:txBody>
                    <a:bodyPr/>
                    <a:lstStyle/>
                    <a:p>
                      <a:pPr algn="ctr" fontAlgn="ctr"/>
                      <a:endParaRPr lang="ru-RU" sz="14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5958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Пшеница  </a:t>
                      </a:r>
                      <a:endParaRPr lang="ru-RU" sz="1400" b="0" i="0" u="none" strike="noStrike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247,5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5958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Ячмень  </a:t>
                      </a:r>
                      <a:endParaRPr lang="ru-RU" sz="1400" b="0" i="0" u="none" strike="noStrike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219,2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4948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Кукуруза на зерно</a:t>
                      </a:r>
                      <a:endParaRPr lang="ru-RU" sz="14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105,2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4948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Зернобобовые </a:t>
                      </a:r>
                      <a:endParaRPr lang="ru-RU" sz="14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62,0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4948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Сахарная свекла </a:t>
                      </a:r>
                      <a:endParaRPr lang="ru-RU" sz="1400" b="0" i="0" u="none" strike="noStrike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8,4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94948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Картофель</a:t>
                      </a:r>
                      <a:endParaRPr lang="ru-RU" sz="1400" b="0" i="0" u="none" strike="noStrike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76,3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0964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Овощи</a:t>
                      </a:r>
                      <a:endParaRPr lang="ru-RU" sz="1400" b="0" i="0" u="none" strike="noStrike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52,9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94948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Бахчи прод-е</a:t>
                      </a:r>
                      <a:endParaRPr lang="ru-RU" sz="1400" b="0" i="0" u="none" strike="noStrike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11,6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0594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Кормовые культуры</a:t>
                      </a:r>
                      <a:endParaRPr lang="ru-RU" sz="1400" b="0" i="0" u="none" strike="noStrike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384,8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11" name="Диаграмма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60193302"/>
              </p:ext>
            </p:extLst>
          </p:nvPr>
        </p:nvGraphicFramePr>
        <p:xfrm>
          <a:off x="2667000" y="1484784"/>
          <a:ext cx="6462464" cy="48965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494266956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9" name="Picture 4" descr="logo NS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69" y="0"/>
            <a:ext cx="1113007" cy="1052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одзаголовок 2">
            <a:extLst>
              <a:ext uri="{FF2B5EF4-FFF2-40B4-BE49-F238E27FC236}">
                <a16:creationId xmlns:a16="http://schemas.microsoft.com/office/drawing/2014/main" id="{49D66B44-8871-400C-A89A-A04BA2DF7E97}"/>
              </a:ext>
            </a:extLst>
          </p:cNvPr>
          <p:cNvSpPr txBox="1">
            <a:spLocks/>
          </p:cNvSpPr>
          <p:nvPr/>
        </p:nvSpPr>
        <p:spPr>
          <a:xfrm>
            <a:off x="1208584" y="800708"/>
            <a:ext cx="7776864" cy="396044"/>
          </a:xfrm>
          <a:prstGeom prst="rect">
            <a:avLst/>
          </a:prstGeom>
        </p:spPr>
        <p:txBody>
          <a:bodyPr/>
          <a:lstStyle>
            <a:lvl1pPr marL="365760" indent="-283464" algn="l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37744" algn="l" rtl="0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Char char="◦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6968" indent="-22860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Char char="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173736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8448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0876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1907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3055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fontAlgn="auto">
              <a:spcAft>
                <a:spcPts val="0"/>
              </a:spcAft>
            </a:pPr>
            <a:r>
              <a:rPr lang="ru-RU" sz="18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Урожайность сельскохозяйственных культур,  по основным видам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0931325"/>
              </p:ext>
            </p:extLst>
          </p:nvPr>
        </p:nvGraphicFramePr>
        <p:xfrm>
          <a:off x="560511" y="1700806"/>
          <a:ext cx="8208913" cy="482453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7563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508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08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508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269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1" i="0" u="none" strike="noStrike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712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Зерновые культуры (в весе после доработки) </a:t>
                      </a:r>
                      <a:endParaRPr lang="ru-RU" sz="14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31,3</a:t>
                      </a:r>
                      <a:endParaRPr lang="ru-RU" sz="14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32,1</a:t>
                      </a:r>
                      <a:endParaRPr lang="ru-RU" sz="14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32,3</a:t>
                      </a:r>
                      <a:endParaRPr lang="ru-RU" sz="14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0804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Пшеница  (в весе после доработки) </a:t>
                      </a:r>
                      <a:endParaRPr lang="ru-RU" sz="14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24,3</a:t>
                      </a:r>
                      <a:endParaRPr lang="ru-RU" sz="14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25,1</a:t>
                      </a:r>
                      <a:endParaRPr lang="ru-RU" sz="1400" b="0" i="0" u="none" strike="noStrike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25,5</a:t>
                      </a:r>
                      <a:endParaRPr lang="ru-RU" sz="14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0804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Ячмень  (в весе после доработки) </a:t>
                      </a:r>
                      <a:endParaRPr lang="ru-RU" sz="14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22,4</a:t>
                      </a:r>
                      <a:endParaRPr lang="ru-RU" sz="14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22,7</a:t>
                      </a:r>
                      <a:endParaRPr lang="ru-RU" sz="1400" b="0" i="0" u="none" strike="noStrike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23,5</a:t>
                      </a:r>
                      <a:endParaRPr lang="ru-RU" sz="1400" b="0" i="0" u="none" strike="noStrike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0804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Кукуруза на зерно</a:t>
                      </a:r>
                      <a:endParaRPr lang="ru-RU" sz="14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64,9</a:t>
                      </a:r>
                      <a:endParaRPr lang="ru-RU" sz="14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66,1</a:t>
                      </a:r>
                      <a:endParaRPr lang="ru-RU" sz="1400" b="0" i="0" u="none" strike="noStrike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67,1</a:t>
                      </a:r>
                      <a:endParaRPr lang="ru-RU" sz="1400" b="0" i="0" u="none" strike="noStrike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0804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Рис (в весе после доработки) </a:t>
                      </a:r>
                      <a:endParaRPr lang="ru-RU" sz="14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35,5</a:t>
                      </a:r>
                      <a:endParaRPr lang="ru-RU" sz="14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36,0</a:t>
                      </a:r>
                      <a:endParaRPr lang="ru-RU" sz="1400" b="0" i="0" u="none" strike="noStrike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36,7</a:t>
                      </a:r>
                      <a:endParaRPr lang="ru-RU" sz="1400" b="0" i="0" u="none" strike="noStrike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0804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Сахарная свекла (фабричная)</a:t>
                      </a:r>
                      <a:endParaRPr lang="ru-RU" sz="14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475,4</a:t>
                      </a:r>
                      <a:endParaRPr lang="ru-RU" sz="1400" b="0" i="0" u="none" strike="noStrike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514,8</a:t>
                      </a:r>
                      <a:endParaRPr lang="ru-RU" sz="14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533,9</a:t>
                      </a:r>
                      <a:endParaRPr lang="ru-RU" sz="1400" b="0" i="0" u="none" strike="noStrike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0804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Хлопок-сырец (в зачетном весе)</a:t>
                      </a:r>
                      <a:endParaRPr lang="ru-RU" sz="14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32,4</a:t>
                      </a:r>
                      <a:endParaRPr lang="ru-RU" sz="1400" b="0" i="0" u="none" strike="noStrike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32,8</a:t>
                      </a:r>
                      <a:endParaRPr lang="ru-RU" sz="14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33,4</a:t>
                      </a:r>
                      <a:endParaRPr lang="ru-RU" sz="1400" b="0" i="0" u="none" strike="noStrike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0804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Табак (в зачетном весе)</a:t>
                      </a:r>
                      <a:endParaRPr lang="ru-RU" sz="14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25,2</a:t>
                      </a:r>
                      <a:endParaRPr lang="ru-RU" sz="1400" b="0" i="0" u="none" strike="noStrike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24,4</a:t>
                      </a:r>
                      <a:endParaRPr lang="ru-RU" sz="14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26,5</a:t>
                      </a:r>
                      <a:endParaRPr lang="ru-RU" sz="1400" b="0" i="0" u="none" strike="noStrike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080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Масличные культуры</a:t>
                      </a:r>
                      <a:endParaRPr lang="ru-RU" sz="14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11,8</a:t>
                      </a:r>
                      <a:endParaRPr lang="ru-RU" sz="1400" b="0" i="0" u="none" strike="noStrike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11,9</a:t>
                      </a:r>
                      <a:endParaRPr lang="ru-RU" sz="14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12,2</a:t>
                      </a:r>
                      <a:endParaRPr lang="ru-RU" sz="1400" b="0" i="0" u="none" strike="noStrike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080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Картофель</a:t>
                      </a:r>
                      <a:endParaRPr lang="ru-RU" sz="14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168,8</a:t>
                      </a:r>
                      <a:endParaRPr lang="ru-RU" sz="1400" b="0" i="0" u="none" strike="noStrike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171,3</a:t>
                      </a:r>
                      <a:endParaRPr lang="ru-RU" sz="14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171,8</a:t>
                      </a:r>
                      <a:endParaRPr lang="ru-RU" sz="1400" b="0" i="0" u="none" strike="noStrike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0080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Овощи</a:t>
                      </a:r>
                      <a:endParaRPr lang="ru-RU" sz="14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197,6</a:t>
                      </a:r>
                      <a:endParaRPr lang="ru-RU" sz="1400" b="0" i="0" u="none" strike="noStrike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198,7</a:t>
                      </a:r>
                      <a:endParaRPr lang="ru-RU" sz="14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200,1</a:t>
                      </a:r>
                      <a:endParaRPr lang="ru-RU" sz="1400" b="0" i="0" u="none" strike="noStrike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0080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Бахчи продовольственные</a:t>
                      </a:r>
                      <a:endParaRPr lang="ru-RU" sz="14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218,0</a:t>
                      </a:r>
                      <a:endParaRPr lang="ru-RU" sz="1400" b="0" i="0" u="none" strike="noStrike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220,6</a:t>
                      </a:r>
                      <a:endParaRPr lang="ru-RU" sz="14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222,8</a:t>
                      </a:r>
                      <a:endParaRPr lang="ru-RU" sz="1400" b="0" i="0" u="none" strike="noStrike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0080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 err="1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Плодовоягодные</a:t>
                      </a:r>
                      <a:r>
                        <a:rPr lang="ru-RU" sz="14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культуры</a:t>
                      </a:r>
                      <a:endParaRPr lang="ru-RU" sz="14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50,7</a:t>
                      </a:r>
                      <a:endParaRPr lang="ru-RU" sz="14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52,9</a:t>
                      </a:r>
                      <a:endParaRPr lang="ru-RU" sz="14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52,3</a:t>
                      </a:r>
                      <a:endParaRPr lang="ru-RU" sz="14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0080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Виноград</a:t>
                      </a:r>
                      <a:endParaRPr lang="ru-RU" sz="1400" b="0" i="0" u="none" strike="noStrike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18,1</a:t>
                      </a:r>
                      <a:endParaRPr lang="ru-RU" sz="1400" b="0" i="0" u="none" strike="noStrike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18,3</a:t>
                      </a:r>
                      <a:endParaRPr lang="ru-RU" sz="1400" b="0" i="0" u="none" strike="noStrike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19,0</a:t>
                      </a:r>
                      <a:endParaRPr lang="ru-RU" sz="14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3296816" y="1196752"/>
            <a:ext cx="59046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800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(центнеров  с 1 га)</a:t>
            </a: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3835821512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2288704" y="1068289"/>
            <a:ext cx="7526054" cy="3488266"/>
          </a:xfrm>
        </p:spPr>
        <p:txBody>
          <a:bodyPr>
            <a:normAutofit/>
          </a:bodyPr>
          <a:lstStyle/>
          <a:p>
            <a:br>
              <a:rPr lang="ru-RU" dirty="0"/>
            </a:b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173DCC0-A459-4097-8E07-97F4E9D877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72681" y="332657"/>
            <a:ext cx="7272807" cy="648071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ru-RU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Урожайность по странам:</a:t>
            </a:r>
          </a:p>
          <a:p>
            <a:pPr algn="just"/>
            <a:r>
              <a:rPr lang="ru-RU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Кыргызская Республика; Республика Казахстан; Республика Беларусь.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9430285"/>
              </p:ext>
            </p:extLst>
          </p:nvPr>
        </p:nvGraphicFramePr>
        <p:xfrm>
          <a:off x="704524" y="1556794"/>
          <a:ext cx="8280921" cy="453650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220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176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176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176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1765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1765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1765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1765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1765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81765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533210"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Годы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Овощи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Зерновые культуры (в весе после доработки) 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Картофель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93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РК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РБ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РК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РБ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РК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РБ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9272"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2016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u="none" strike="noStrike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194,4</a:t>
                      </a:r>
                      <a:endParaRPr lang="ru-RU" sz="1200" b="1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250,0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30,7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13,5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31,5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u="none" strike="noStrike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166,3</a:t>
                      </a:r>
                      <a:endParaRPr lang="ru-RU" sz="1200" b="1" i="0" u="none" strike="noStrike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190,4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9272"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u="none" strike="noStrike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194,8</a:t>
                      </a:r>
                      <a:endParaRPr lang="ru-RU" sz="1200" b="1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253,7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30,6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13,4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33,2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u="none" strike="noStrike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168</a:t>
                      </a:r>
                      <a:endParaRPr lang="ru-RU" sz="1200" b="1" i="0" u="none" strike="noStrike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1" u="none" strike="noStrike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194,2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9272"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u="none" strike="noStrike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197,6</a:t>
                      </a:r>
                      <a:endParaRPr lang="ru-RU" sz="1200" b="1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1" u="none" strike="noStrike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257,3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31,3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13,5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26,7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u="none" strike="noStrike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168,8</a:t>
                      </a:r>
                      <a:endParaRPr lang="ru-RU" sz="1200" b="1" i="0" u="none" strike="noStrike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1" u="none" strike="noStrike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197,9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216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9272"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u="none" strike="noStrike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198,7</a:t>
                      </a:r>
                      <a:endParaRPr lang="ru-RU" sz="1200" b="1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1" u="none" strike="noStrike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260,5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32,1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1" u="none" strike="noStrike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30,4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u="none" strike="noStrike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171,3</a:t>
                      </a:r>
                      <a:endParaRPr lang="ru-RU" sz="1200" b="1" i="0" u="none" strike="noStrike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203,4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229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39272"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u="none" strike="noStrike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200,1</a:t>
                      </a:r>
                      <a:endParaRPr lang="ru-RU" sz="1200" b="1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265,9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32,3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1" u="none" strike="noStrike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12,8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u="none" strike="noStrike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171,8</a:t>
                      </a:r>
                      <a:endParaRPr lang="ru-RU" sz="1200" b="1" i="0" u="none" strike="noStrike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206,7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206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6" name="Picture 4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69" y="0"/>
            <a:ext cx="1113007" cy="1052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7401272" y="1052736"/>
            <a:ext cx="150877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(ц с 1 га)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4008795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452670" y="2214555"/>
            <a:ext cx="6143668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endParaRPr lang="ru-RU" sz="1800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29700" name="Picture 4" descr="logo NS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2480" y="301797"/>
            <a:ext cx="1294176" cy="1110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Овал 11"/>
          <p:cNvSpPr/>
          <p:nvPr/>
        </p:nvSpPr>
        <p:spPr>
          <a:xfrm>
            <a:off x="3152800" y="985016"/>
            <a:ext cx="5544617" cy="1512168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B05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i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i="1" dirty="0">
                <a:solidFill>
                  <a:srgbClr val="00B050"/>
                </a:solidFill>
                <a:latin typeface="Times New Roman" pitchFamily="18" charset="0"/>
                <a:cs typeface="Mongolian Baiti" pitchFamily="66" charset="0"/>
              </a:rPr>
              <a:t>Спасибо за внимание!</a:t>
            </a:r>
          </a:p>
          <a:p>
            <a:pPr algn="ctr"/>
            <a:r>
              <a:rPr lang="ru-RU" sz="2800" b="1" i="1" dirty="0">
                <a:solidFill>
                  <a:srgbClr val="000099"/>
                </a:solidFill>
                <a:latin typeface="Times New Roman" pitchFamily="18" charset="0"/>
                <a:cs typeface="Mongolian Baiti" pitchFamily="66" charset="0"/>
              </a:rPr>
              <a:t>Добро пожаловать на </a:t>
            </a:r>
          </a:p>
          <a:p>
            <a:pPr algn="ctr"/>
            <a:r>
              <a:rPr lang="ru-RU" sz="2800" b="1" i="1" dirty="0">
                <a:solidFill>
                  <a:srgbClr val="000099"/>
                </a:solidFill>
                <a:latin typeface="Times New Roman" pitchFamily="18" charset="0"/>
                <a:cs typeface="Mongolian Baiti" pitchFamily="66" charset="0"/>
              </a:rPr>
              <a:t> </a:t>
            </a:r>
            <a:r>
              <a:rPr lang="en-US" sz="2800" b="1" i="1" dirty="0">
                <a:solidFill>
                  <a:srgbClr val="000099"/>
                </a:solidFill>
                <a:latin typeface="Times New Roman" pitchFamily="18" charset="0"/>
                <a:cs typeface="Mongolian Baiti" pitchFamily="66" charset="0"/>
              </a:rPr>
              <a:t>stat.kg</a:t>
            </a:r>
            <a:endParaRPr lang="ru-RU" sz="2800" b="1" dirty="0">
              <a:solidFill>
                <a:srgbClr val="000099"/>
              </a:solidFill>
              <a:cs typeface="Mongolian Baiti" pitchFamily="66" charset="0"/>
            </a:endParaRPr>
          </a:p>
        </p:txBody>
      </p:sp>
      <p:pic>
        <p:nvPicPr>
          <p:cNvPr id="7" name="Рисунок 6" descr="Z:\Common Information\115\Учет скота 2016cdr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4608" y="2924944"/>
            <a:ext cx="2232248" cy="342500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732" y="3228826"/>
            <a:ext cx="2413835" cy="3312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1" descr="Сельское хозяйство Кыргызской Республики">
            <a:extLst>
              <a:ext uri="{FF2B5EF4-FFF2-40B4-BE49-F238E27FC236}">
                <a16:creationId xmlns:a16="http://schemas.microsoft.com/office/drawing/2014/main" id="{0191B611-D044-4594-9C0D-68EA5D8F66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8903" y="3439408"/>
            <a:ext cx="2413835" cy="341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07326974"/>
      </p:ext>
    </p:extLst>
  </p:cSld>
  <p:clrMapOvr>
    <a:masterClrMapping/>
  </p:clrMapOvr>
  <p:transition>
    <p:wedge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араллакс">
  <a:themeElements>
    <a:clrScheme name="Параллакс">
      <a:dk1>
        <a:sysClr val="windowText" lastClr="000000"/>
      </a:dk1>
      <a:lt1>
        <a:sysClr val="window" lastClr="FFFFFF"/>
      </a:lt1>
      <a:dk2>
        <a:srgbClr val="212121"/>
      </a:dk2>
      <a:lt2>
        <a:srgbClr val="EBEBEB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Параллакс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Параллакс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TM03457496[[fn=Параллакс]]</Template>
  <TotalTime>13407</TotalTime>
  <Words>607</Words>
  <Application>Microsoft Office PowerPoint</Application>
  <PresentationFormat>Лист A4 (210x297 мм)</PresentationFormat>
  <Paragraphs>287</Paragraphs>
  <Slides>11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Arial</vt:lpstr>
      <vt:lpstr>Corbel</vt:lpstr>
      <vt:lpstr>Kyrghyz Times</vt:lpstr>
      <vt:lpstr>Times New Roman</vt:lpstr>
      <vt:lpstr>Wingdings 2</vt:lpstr>
      <vt:lpstr>Параллакс</vt:lpstr>
      <vt:lpstr>Презентация PowerPoint</vt:lpstr>
      <vt:lpstr>Темп роста продукции сельского хозяйства, процентах </vt:lpstr>
      <vt:lpstr>Презентация PowerPoint</vt:lpstr>
      <vt:lpstr>Производство основных видов продукции животноводства</vt:lpstr>
      <vt:lpstr>Поголовье скота и домашней птицы в Кыргызской Республике</vt:lpstr>
      <vt:lpstr>Презентация PowerPoint</vt:lpstr>
      <vt:lpstr>Презентация PowerPoint</vt:lpstr>
      <vt:lpstr>Презентация PowerPoint</vt:lpstr>
      <vt:lpstr>Презентация PowerPoint</vt:lpstr>
      <vt:lpstr>  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по МКБ – 10 3-4 декабря 2009 года г. Бишкек</dc:title>
  <dc:creator>user</dc:creator>
  <cp:lastModifiedBy>Гульзейнеп Мурсабекова</cp:lastModifiedBy>
  <cp:revision>683</cp:revision>
  <cp:lastPrinted>2021-03-10T07:57:18Z</cp:lastPrinted>
  <dcterms:created xsi:type="dcterms:W3CDTF">2009-11-26T05:40:33Z</dcterms:created>
  <dcterms:modified xsi:type="dcterms:W3CDTF">2021-03-10T10:49:58Z</dcterms:modified>
</cp:coreProperties>
</file>